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0" r:id="rId2"/>
  </p:sldMasterIdLst>
  <p:notesMasterIdLst>
    <p:notesMasterId r:id="rId81"/>
  </p:notesMasterIdLst>
  <p:sldIdLst>
    <p:sldId id="256" r:id="rId3"/>
    <p:sldId id="357" r:id="rId4"/>
    <p:sldId id="359" r:id="rId5"/>
    <p:sldId id="358" r:id="rId6"/>
    <p:sldId id="302" r:id="rId7"/>
    <p:sldId id="360" r:id="rId8"/>
    <p:sldId id="361" r:id="rId9"/>
    <p:sldId id="469" r:id="rId10"/>
    <p:sldId id="477" r:id="rId11"/>
    <p:sldId id="471" r:id="rId12"/>
    <p:sldId id="475" r:id="rId13"/>
    <p:sldId id="476" r:id="rId14"/>
    <p:sldId id="372" r:id="rId15"/>
    <p:sldId id="468" r:id="rId16"/>
    <p:sldId id="486" r:id="rId17"/>
    <p:sldId id="487" r:id="rId18"/>
    <p:sldId id="488" r:id="rId19"/>
    <p:sldId id="467" r:id="rId20"/>
    <p:sldId id="446" r:id="rId21"/>
    <p:sldId id="447" r:id="rId22"/>
    <p:sldId id="448" r:id="rId23"/>
    <p:sldId id="449" r:id="rId24"/>
    <p:sldId id="450" r:id="rId25"/>
    <p:sldId id="451" r:id="rId26"/>
    <p:sldId id="438" r:id="rId27"/>
    <p:sldId id="478" r:id="rId28"/>
    <p:sldId id="479" r:id="rId29"/>
    <p:sldId id="480" r:id="rId30"/>
    <p:sldId id="481" r:id="rId31"/>
    <p:sldId id="482" r:id="rId32"/>
    <p:sldId id="483" r:id="rId33"/>
    <p:sldId id="484" r:id="rId34"/>
    <p:sldId id="485" r:id="rId35"/>
    <p:sldId id="392" r:id="rId36"/>
    <p:sldId id="391" r:id="rId37"/>
    <p:sldId id="432" r:id="rId38"/>
    <p:sldId id="394" r:id="rId39"/>
    <p:sldId id="465" r:id="rId40"/>
    <p:sldId id="395" r:id="rId41"/>
    <p:sldId id="396" r:id="rId42"/>
    <p:sldId id="442" r:id="rId43"/>
    <p:sldId id="466" r:id="rId44"/>
    <p:sldId id="452" r:id="rId45"/>
    <p:sldId id="453" r:id="rId46"/>
    <p:sldId id="430" r:id="rId47"/>
    <p:sldId id="399" r:id="rId48"/>
    <p:sldId id="464" r:id="rId49"/>
    <p:sldId id="400" r:id="rId50"/>
    <p:sldId id="401" r:id="rId51"/>
    <p:sldId id="402" r:id="rId52"/>
    <p:sldId id="403" r:id="rId53"/>
    <p:sldId id="443" r:id="rId54"/>
    <p:sldId id="454" r:id="rId55"/>
    <p:sldId id="455" r:id="rId56"/>
    <p:sldId id="456" r:id="rId57"/>
    <p:sldId id="457" r:id="rId58"/>
    <p:sldId id="458" r:id="rId59"/>
    <p:sldId id="459" r:id="rId60"/>
    <p:sldId id="460" r:id="rId61"/>
    <p:sldId id="411" r:id="rId62"/>
    <p:sldId id="444" r:id="rId63"/>
    <p:sldId id="413" r:id="rId64"/>
    <p:sldId id="462" r:id="rId65"/>
    <p:sldId id="415" r:id="rId66"/>
    <p:sldId id="416" r:id="rId67"/>
    <p:sldId id="417" r:id="rId68"/>
    <p:sldId id="418" r:id="rId69"/>
    <p:sldId id="419" r:id="rId70"/>
    <p:sldId id="420" r:id="rId71"/>
    <p:sldId id="422" r:id="rId72"/>
    <p:sldId id="423" r:id="rId73"/>
    <p:sldId id="425" r:id="rId74"/>
    <p:sldId id="426" r:id="rId75"/>
    <p:sldId id="445" r:id="rId76"/>
    <p:sldId id="427" r:id="rId77"/>
    <p:sldId id="428" r:id="rId78"/>
    <p:sldId id="463" r:id="rId79"/>
    <p:sldId id="295" r:id="rId80"/>
  </p:sldIdLst>
  <p:sldSz cx="12192000" cy="6858000"/>
  <p:notesSz cx="6797675" cy="9926638"/>
  <p:custDataLst>
    <p:tags r:id="rId82"/>
  </p:custData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E385D3"/>
    <a:srgbClr val="D751C1"/>
    <a:srgbClr val="990000"/>
    <a:srgbClr val="00CCFF"/>
    <a:srgbClr val="66FFCC"/>
    <a:srgbClr val="F79747"/>
    <a:srgbClr val="F5614D"/>
    <a:srgbClr val="9966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828" autoAdjust="0"/>
  </p:normalViewPr>
  <p:slideViewPr>
    <p:cSldViewPr>
      <p:cViewPr varScale="1">
        <p:scale>
          <a:sx n="110" d="100"/>
          <a:sy n="110" d="100"/>
        </p:scale>
        <p:origin x="45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gs" Target="tags/tag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D4FE7-8FF3-43E2-AEB1-CBF5C3F135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DC9A716B-6698-4B6B-A611-331FE9E8EA57}">
      <dgm:prSet phldrT="[Текст]" custT="1">
        <dgm:style>
          <a:lnRef idx="1">
            <a:schemeClr val="accent1"/>
          </a:lnRef>
          <a:fillRef idx="2">
            <a:schemeClr val="accent1"/>
          </a:fillRef>
          <a:effectRef idx="1">
            <a:schemeClr val="accent1"/>
          </a:effectRef>
          <a:fontRef idx="minor">
            <a:schemeClr val="dk1"/>
          </a:fontRef>
        </dgm:style>
      </dgm:prSet>
      <dgm:spPr/>
      <dgm:t>
        <a:bodyPr/>
        <a:lstStyle/>
        <a:p>
          <a:r>
            <a:rPr lang="ru-RU" sz="1200" dirty="0" smtClean="0">
              <a:latin typeface="Times New Roman" panose="02020603050405020304" pitchFamily="18" charset="0"/>
              <a:cs typeface="Times New Roman" panose="02020603050405020304" pitchFamily="18" charset="0"/>
            </a:rPr>
            <a:t>РЕГИОНАЛЬНАЯ  АВТОМАТИЗИРОВАННАЯ СИСТЕМА ЦЕНТРАЛИЗОВАННОГО ОПОВЕЩЕНИЯ</a:t>
          </a:r>
          <a:endParaRPr lang="ru-RU" sz="1200" dirty="0">
            <a:latin typeface="Times New Roman" panose="02020603050405020304" pitchFamily="18" charset="0"/>
            <a:cs typeface="Times New Roman" panose="02020603050405020304" pitchFamily="18" charset="0"/>
          </a:endParaRPr>
        </a:p>
      </dgm:t>
    </dgm:pt>
    <dgm:pt modelId="{1C344B3D-6700-4424-9F40-A5F0AD382236}" type="parTrans" cxnId="{53348504-09D3-4C4F-8845-1C5C6D564F74}">
      <dgm:prSet/>
      <dgm:spPr/>
      <dgm:t>
        <a:bodyPr/>
        <a:lstStyle/>
        <a:p>
          <a:endParaRPr lang="ru-RU" sz="1200"/>
        </a:p>
      </dgm:t>
    </dgm:pt>
    <dgm:pt modelId="{43FF13CE-4046-4A76-8F82-B5089C83F3E9}" type="sibTrans" cxnId="{53348504-09D3-4C4F-8845-1C5C6D564F74}">
      <dgm:prSet/>
      <dgm:spPr/>
      <dgm:t>
        <a:bodyPr/>
        <a:lstStyle/>
        <a:p>
          <a:endParaRPr lang="ru-RU" sz="1200"/>
        </a:p>
      </dgm:t>
    </dgm:pt>
    <dgm:pt modelId="{506949BB-B141-4C5D-A841-6DD7D618008B}">
      <dgm:prSet phldrT="[Текст]" custT="1">
        <dgm:style>
          <a:lnRef idx="1">
            <a:schemeClr val="accent1"/>
          </a:lnRef>
          <a:fillRef idx="2">
            <a:schemeClr val="accent1"/>
          </a:fillRef>
          <a:effectRef idx="1">
            <a:schemeClr val="accent1"/>
          </a:effectRef>
          <a:fontRef idx="minor">
            <a:schemeClr val="dk1"/>
          </a:fontRef>
        </dgm:style>
      </dgm:prSet>
      <dgm:spPr/>
      <dgm:t>
        <a:bodyPr/>
        <a:lstStyle/>
        <a:p>
          <a:r>
            <a:rPr lang="ru-RU" sz="1200" dirty="0" smtClean="0">
              <a:latin typeface="Times New Roman" panose="02020603050405020304" pitchFamily="18" charset="0"/>
              <a:cs typeface="Times New Roman" panose="02020603050405020304" pitchFamily="18" charset="0"/>
            </a:rPr>
            <a:t>МУНИЦИПАЛЬНАЯ АВТОМАТИЗИРОВАННАЯ СИСТЕМА ЦЕНТРАЛИЗОВАННОГО ОПОВЕЩЕНИЯ</a:t>
          </a:r>
          <a:endParaRPr lang="ru-RU" sz="1200" dirty="0">
            <a:latin typeface="Times New Roman" panose="02020603050405020304" pitchFamily="18" charset="0"/>
            <a:cs typeface="Times New Roman" panose="02020603050405020304" pitchFamily="18" charset="0"/>
          </a:endParaRPr>
        </a:p>
      </dgm:t>
    </dgm:pt>
    <dgm:pt modelId="{C532006C-4FC9-459B-AF6B-E924A270D612}" type="parTrans" cxnId="{F53E1F2E-C2F2-46DB-9878-DF1FB52C3650}">
      <dgm:prSet/>
      <dgm:spPr/>
      <dgm:t>
        <a:bodyPr/>
        <a:lstStyle/>
        <a:p>
          <a:endParaRPr lang="ru-RU" sz="1200"/>
        </a:p>
      </dgm:t>
    </dgm:pt>
    <dgm:pt modelId="{D5F3938D-75D5-4473-9CC1-13272B92BF61}" type="sibTrans" cxnId="{F53E1F2E-C2F2-46DB-9878-DF1FB52C3650}">
      <dgm:prSet/>
      <dgm:spPr/>
      <dgm:t>
        <a:bodyPr/>
        <a:lstStyle/>
        <a:p>
          <a:endParaRPr lang="ru-RU" sz="1200"/>
        </a:p>
      </dgm:t>
    </dgm:pt>
    <dgm:pt modelId="{95FAB61E-7C5E-42D7-929E-765326C58F42}">
      <dgm:prSet phldrT="[Текст]" custT="1">
        <dgm:style>
          <a:lnRef idx="1">
            <a:schemeClr val="accent1"/>
          </a:lnRef>
          <a:fillRef idx="2">
            <a:schemeClr val="accent1"/>
          </a:fillRef>
          <a:effectRef idx="1">
            <a:schemeClr val="accent1"/>
          </a:effectRef>
          <a:fontRef idx="minor">
            <a:schemeClr val="dk1"/>
          </a:fontRef>
        </dgm:style>
      </dgm:prSet>
      <dgm:spPr/>
      <dgm:t>
        <a:bodyPr/>
        <a:lstStyle/>
        <a:p>
          <a:r>
            <a:rPr lang="ru-RU" sz="1200" dirty="0" smtClean="0">
              <a:latin typeface="Times New Roman" panose="02020603050405020304" pitchFamily="18" charset="0"/>
              <a:cs typeface="Times New Roman" panose="02020603050405020304" pitchFamily="18" charset="0"/>
            </a:rPr>
            <a:t>ЛОКАЛЬНАЯ СИСТЕМА ОПОВЕЩЕНИЯ</a:t>
          </a:r>
          <a:endParaRPr lang="ru-RU" sz="1200" dirty="0">
            <a:latin typeface="Times New Roman" panose="02020603050405020304" pitchFamily="18" charset="0"/>
            <a:cs typeface="Times New Roman" panose="02020603050405020304" pitchFamily="18" charset="0"/>
          </a:endParaRPr>
        </a:p>
      </dgm:t>
    </dgm:pt>
    <dgm:pt modelId="{63CDD950-3574-4F79-A431-ABEB2D77CFCC}" type="parTrans" cxnId="{1D5E2AA3-1012-41AA-98C3-ACC2DB0322BB}">
      <dgm:prSet/>
      <dgm:spPr/>
      <dgm:t>
        <a:bodyPr/>
        <a:lstStyle/>
        <a:p>
          <a:endParaRPr lang="ru-RU" sz="1200"/>
        </a:p>
      </dgm:t>
    </dgm:pt>
    <dgm:pt modelId="{46C819F6-1009-4502-B97C-618EB2B50952}" type="sibTrans" cxnId="{1D5E2AA3-1012-41AA-98C3-ACC2DB0322BB}">
      <dgm:prSet/>
      <dgm:spPr/>
      <dgm:t>
        <a:bodyPr/>
        <a:lstStyle/>
        <a:p>
          <a:endParaRPr lang="ru-RU" sz="1200"/>
        </a:p>
      </dgm:t>
    </dgm:pt>
    <dgm:pt modelId="{DA89E2EC-480F-41B8-AA13-9B8DA13C5ED8}" type="pres">
      <dgm:prSet presAssocID="{744D4FE7-8FF3-43E2-AEB1-CBF5C3F135CA}" presName="linear" presStyleCnt="0">
        <dgm:presLayoutVars>
          <dgm:dir/>
          <dgm:animLvl val="lvl"/>
          <dgm:resizeHandles val="exact"/>
        </dgm:presLayoutVars>
      </dgm:prSet>
      <dgm:spPr/>
      <dgm:t>
        <a:bodyPr/>
        <a:lstStyle/>
        <a:p>
          <a:endParaRPr lang="ru-RU"/>
        </a:p>
      </dgm:t>
    </dgm:pt>
    <dgm:pt modelId="{9A253A2D-6060-464E-B94A-9638B1D8071B}" type="pres">
      <dgm:prSet presAssocID="{DC9A716B-6698-4B6B-A611-331FE9E8EA57}" presName="parentLin" presStyleCnt="0"/>
      <dgm:spPr/>
    </dgm:pt>
    <dgm:pt modelId="{A886E789-98D4-402A-91A5-1D19C40939EC}" type="pres">
      <dgm:prSet presAssocID="{DC9A716B-6698-4B6B-A611-331FE9E8EA57}" presName="parentLeftMargin" presStyleLbl="node1" presStyleIdx="0" presStyleCnt="3"/>
      <dgm:spPr/>
      <dgm:t>
        <a:bodyPr/>
        <a:lstStyle/>
        <a:p>
          <a:endParaRPr lang="ru-RU"/>
        </a:p>
      </dgm:t>
    </dgm:pt>
    <dgm:pt modelId="{C92C3A2D-6D7A-44D8-AEA5-11827D43C400}" type="pres">
      <dgm:prSet presAssocID="{DC9A716B-6698-4B6B-A611-331FE9E8EA57}" presName="parentText" presStyleLbl="node1" presStyleIdx="0" presStyleCnt="3" custScaleY="38852" custLinFactNeighborX="16416" custLinFactNeighborY="-10143">
        <dgm:presLayoutVars>
          <dgm:chMax val="0"/>
          <dgm:bulletEnabled val="1"/>
        </dgm:presLayoutVars>
      </dgm:prSet>
      <dgm:spPr/>
      <dgm:t>
        <a:bodyPr/>
        <a:lstStyle/>
        <a:p>
          <a:endParaRPr lang="ru-RU"/>
        </a:p>
      </dgm:t>
    </dgm:pt>
    <dgm:pt modelId="{3956E585-BA34-4762-B8DE-51B83DCD937B}" type="pres">
      <dgm:prSet presAssocID="{DC9A716B-6698-4B6B-A611-331FE9E8EA57}" presName="negativeSpace" presStyleCnt="0"/>
      <dgm:spPr/>
    </dgm:pt>
    <dgm:pt modelId="{1ED2D3DA-6718-46C9-8EE3-AEFA6693EC7D}" type="pres">
      <dgm:prSet presAssocID="{DC9A716B-6698-4B6B-A611-331FE9E8EA57}" presName="childText" presStyleLbl="conFgAcc1" presStyleIdx="0" presStyleCnt="3" custScaleY="79693" custLinFactNeighborY="-23276">
        <dgm:presLayoutVars>
          <dgm:bulletEnabled val="1"/>
        </dgm:presLayoutVars>
      </dgm:prSet>
      <dgm:spPr/>
    </dgm:pt>
    <dgm:pt modelId="{165EF67D-9500-463B-A9F4-8B4C13DB769E}" type="pres">
      <dgm:prSet presAssocID="{43FF13CE-4046-4A76-8F82-B5089C83F3E9}" presName="spaceBetweenRectangles" presStyleCnt="0"/>
      <dgm:spPr/>
    </dgm:pt>
    <dgm:pt modelId="{87D8FF04-3C7B-4EA7-8FDA-22BD90CE122D}" type="pres">
      <dgm:prSet presAssocID="{506949BB-B141-4C5D-A841-6DD7D618008B}" presName="parentLin" presStyleCnt="0"/>
      <dgm:spPr/>
    </dgm:pt>
    <dgm:pt modelId="{A5B468CC-1BF6-4429-BA12-BD8C1EEABBC6}" type="pres">
      <dgm:prSet presAssocID="{506949BB-B141-4C5D-A841-6DD7D618008B}" presName="parentLeftMargin" presStyleLbl="node1" presStyleIdx="0" presStyleCnt="3"/>
      <dgm:spPr/>
      <dgm:t>
        <a:bodyPr/>
        <a:lstStyle/>
        <a:p>
          <a:endParaRPr lang="ru-RU"/>
        </a:p>
      </dgm:t>
    </dgm:pt>
    <dgm:pt modelId="{82FF471B-227C-4356-B868-558D9091A470}" type="pres">
      <dgm:prSet presAssocID="{506949BB-B141-4C5D-A841-6DD7D618008B}" presName="parentText" presStyleLbl="node1" presStyleIdx="1" presStyleCnt="3" custScaleY="35491" custLinFactNeighborX="16416" custLinFactNeighborY="-3276">
        <dgm:presLayoutVars>
          <dgm:chMax val="0"/>
          <dgm:bulletEnabled val="1"/>
        </dgm:presLayoutVars>
      </dgm:prSet>
      <dgm:spPr/>
      <dgm:t>
        <a:bodyPr/>
        <a:lstStyle/>
        <a:p>
          <a:endParaRPr lang="ru-RU"/>
        </a:p>
      </dgm:t>
    </dgm:pt>
    <dgm:pt modelId="{D0B63D38-985C-417C-9FDA-FE8B54F9FD20}" type="pres">
      <dgm:prSet presAssocID="{506949BB-B141-4C5D-A841-6DD7D618008B}" presName="negativeSpace" presStyleCnt="0"/>
      <dgm:spPr/>
    </dgm:pt>
    <dgm:pt modelId="{4B305787-26B7-4A85-B0C9-C4839B9FAEC6}" type="pres">
      <dgm:prSet presAssocID="{506949BB-B141-4C5D-A841-6DD7D618008B}" presName="childText" presStyleLbl="conFgAcc1" presStyleIdx="1" presStyleCnt="3" custScaleY="76133" custLinFactNeighborY="34723">
        <dgm:presLayoutVars>
          <dgm:bulletEnabled val="1"/>
        </dgm:presLayoutVars>
      </dgm:prSet>
      <dgm:spPr/>
      <dgm:t>
        <a:bodyPr/>
        <a:lstStyle/>
        <a:p>
          <a:endParaRPr lang="ru-RU"/>
        </a:p>
      </dgm:t>
    </dgm:pt>
    <dgm:pt modelId="{A553F558-DB19-4D7F-ABE3-E231D61A18C9}" type="pres">
      <dgm:prSet presAssocID="{D5F3938D-75D5-4473-9CC1-13272B92BF61}" presName="spaceBetweenRectangles" presStyleCnt="0"/>
      <dgm:spPr/>
    </dgm:pt>
    <dgm:pt modelId="{18284AFE-1547-43D5-A0F4-F9A1F990A408}" type="pres">
      <dgm:prSet presAssocID="{95FAB61E-7C5E-42D7-929E-765326C58F42}" presName="parentLin" presStyleCnt="0"/>
      <dgm:spPr/>
    </dgm:pt>
    <dgm:pt modelId="{F2844B38-8E09-45DC-93F4-59E198F59B67}" type="pres">
      <dgm:prSet presAssocID="{95FAB61E-7C5E-42D7-929E-765326C58F42}" presName="parentLeftMargin" presStyleLbl="node1" presStyleIdx="1" presStyleCnt="3"/>
      <dgm:spPr/>
      <dgm:t>
        <a:bodyPr/>
        <a:lstStyle/>
        <a:p>
          <a:endParaRPr lang="ru-RU"/>
        </a:p>
      </dgm:t>
    </dgm:pt>
    <dgm:pt modelId="{FD2B2AE1-3E3D-4090-8D7C-38E4B7BE19EA}" type="pres">
      <dgm:prSet presAssocID="{95FAB61E-7C5E-42D7-929E-765326C58F42}" presName="parentText" presStyleLbl="node1" presStyleIdx="2" presStyleCnt="3" custScaleY="25492" custLinFactNeighborX="3655" custLinFactNeighborY="4421">
        <dgm:presLayoutVars>
          <dgm:chMax val="0"/>
          <dgm:bulletEnabled val="1"/>
        </dgm:presLayoutVars>
      </dgm:prSet>
      <dgm:spPr/>
      <dgm:t>
        <a:bodyPr/>
        <a:lstStyle/>
        <a:p>
          <a:endParaRPr lang="ru-RU"/>
        </a:p>
      </dgm:t>
    </dgm:pt>
    <dgm:pt modelId="{0FD301FF-D7A5-445A-8238-669ED4466CD1}" type="pres">
      <dgm:prSet presAssocID="{95FAB61E-7C5E-42D7-929E-765326C58F42}" presName="negativeSpace" presStyleCnt="0"/>
      <dgm:spPr/>
    </dgm:pt>
    <dgm:pt modelId="{58413A77-803C-461E-A216-BD679BD2BB12}" type="pres">
      <dgm:prSet presAssocID="{95FAB61E-7C5E-42D7-929E-765326C58F42}" presName="childText" presStyleLbl="conFgAcc1" presStyleIdx="2" presStyleCnt="3" custScaleY="64113" custLinFactNeighborY="48568">
        <dgm:presLayoutVars>
          <dgm:bulletEnabled val="1"/>
        </dgm:presLayoutVars>
      </dgm:prSet>
      <dgm:spPr/>
    </dgm:pt>
  </dgm:ptLst>
  <dgm:cxnLst>
    <dgm:cxn modelId="{BF1BA9AD-002A-46E2-9C26-A11AC2E8DC19}" type="presOf" srcId="{506949BB-B141-4C5D-A841-6DD7D618008B}" destId="{A5B468CC-1BF6-4429-BA12-BD8C1EEABBC6}" srcOrd="0" destOrd="0" presId="urn:microsoft.com/office/officeart/2005/8/layout/list1"/>
    <dgm:cxn modelId="{33FA10B3-180B-40D5-ABFF-DA4B7BD48134}" type="presOf" srcId="{95FAB61E-7C5E-42D7-929E-765326C58F42}" destId="{F2844B38-8E09-45DC-93F4-59E198F59B67}" srcOrd="0" destOrd="0" presId="urn:microsoft.com/office/officeart/2005/8/layout/list1"/>
    <dgm:cxn modelId="{1D5E2AA3-1012-41AA-98C3-ACC2DB0322BB}" srcId="{744D4FE7-8FF3-43E2-AEB1-CBF5C3F135CA}" destId="{95FAB61E-7C5E-42D7-929E-765326C58F42}" srcOrd="2" destOrd="0" parTransId="{63CDD950-3574-4F79-A431-ABEB2D77CFCC}" sibTransId="{46C819F6-1009-4502-B97C-618EB2B50952}"/>
    <dgm:cxn modelId="{53348504-09D3-4C4F-8845-1C5C6D564F74}" srcId="{744D4FE7-8FF3-43E2-AEB1-CBF5C3F135CA}" destId="{DC9A716B-6698-4B6B-A611-331FE9E8EA57}" srcOrd="0" destOrd="0" parTransId="{1C344B3D-6700-4424-9F40-A5F0AD382236}" sibTransId="{43FF13CE-4046-4A76-8F82-B5089C83F3E9}"/>
    <dgm:cxn modelId="{18AFCC35-D0E9-4B7C-96C7-A90272B47BB4}" type="presOf" srcId="{506949BB-B141-4C5D-A841-6DD7D618008B}" destId="{82FF471B-227C-4356-B868-558D9091A470}" srcOrd="1" destOrd="0" presId="urn:microsoft.com/office/officeart/2005/8/layout/list1"/>
    <dgm:cxn modelId="{9B9BF0DD-84F4-4BB0-90E0-C5EFE489998B}" type="presOf" srcId="{95FAB61E-7C5E-42D7-929E-765326C58F42}" destId="{FD2B2AE1-3E3D-4090-8D7C-38E4B7BE19EA}" srcOrd="1" destOrd="0" presId="urn:microsoft.com/office/officeart/2005/8/layout/list1"/>
    <dgm:cxn modelId="{4D67FC89-FC3D-41D7-B709-F342F28681C3}" type="presOf" srcId="{DC9A716B-6698-4B6B-A611-331FE9E8EA57}" destId="{C92C3A2D-6D7A-44D8-AEA5-11827D43C400}" srcOrd="1" destOrd="0" presId="urn:microsoft.com/office/officeart/2005/8/layout/list1"/>
    <dgm:cxn modelId="{CA565206-0F92-4B96-9E22-84C7E9F220F4}" type="presOf" srcId="{DC9A716B-6698-4B6B-A611-331FE9E8EA57}" destId="{A886E789-98D4-402A-91A5-1D19C40939EC}" srcOrd="0" destOrd="0" presId="urn:microsoft.com/office/officeart/2005/8/layout/list1"/>
    <dgm:cxn modelId="{F53E1F2E-C2F2-46DB-9878-DF1FB52C3650}" srcId="{744D4FE7-8FF3-43E2-AEB1-CBF5C3F135CA}" destId="{506949BB-B141-4C5D-A841-6DD7D618008B}" srcOrd="1" destOrd="0" parTransId="{C532006C-4FC9-459B-AF6B-E924A270D612}" sibTransId="{D5F3938D-75D5-4473-9CC1-13272B92BF61}"/>
    <dgm:cxn modelId="{FD2BAB2B-E225-4420-B3A9-CB27BA9C573F}" type="presOf" srcId="{744D4FE7-8FF3-43E2-AEB1-CBF5C3F135CA}" destId="{DA89E2EC-480F-41B8-AA13-9B8DA13C5ED8}" srcOrd="0" destOrd="0" presId="urn:microsoft.com/office/officeart/2005/8/layout/list1"/>
    <dgm:cxn modelId="{A31B8C5F-2088-4017-995E-9446182CC02A}" type="presParOf" srcId="{DA89E2EC-480F-41B8-AA13-9B8DA13C5ED8}" destId="{9A253A2D-6060-464E-B94A-9638B1D8071B}" srcOrd="0" destOrd="0" presId="urn:microsoft.com/office/officeart/2005/8/layout/list1"/>
    <dgm:cxn modelId="{643C4810-EB89-4871-A209-B8A604C9BE1D}" type="presParOf" srcId="{9A253A2D-6060-464E-B94A-9638B1D8071B}" destId="{A886E789-98D4-402A-91A5-1D19C40939EC}" srcOrd="0" destOrd="0" presId="urn:microsoft.com/office/officeart/2005/8/layout/list1"/>
    <dgm:cxn modelId="{9C1AECEA-64F2-44FD-8C72-2738F38311F1}" type="presParOf" srcId="{9A253A2D-6060-464E-B94A-9638B1D8071B}" destId="{C92C3A2D-6D7A-44D8-AEA5-11827D43C400}" srcOrd="1" destOrd="0" presId="urn:microsoft.com/office/officeart/2005/8/layout/list1"/>
    <dgm:cxn modelId="{D9A5F82B-5C21-4AAA-90A7-58F23D52285E}" type="presParOf" srcId="{DA89E2EC-480F-41B8-AA13-9B8DA13C5ED8}" destId="{3956E585-BA34-4762-B8DE-51B83DCD937B}" srcOrd="1" destOrd="0" presId="urn:microsoft.com/office/officeart/2005/8/layout/list1"/>
    <dgm:cxn modelId="{8164DF5D-97CB-446F-B4FE-1931D78AD461}" type="presParOf" srcId="{DA89E2EC-480F-41B8-AA13-9B8DA13C5ED8}" destId="{1ED2D3DA-6718-46C9-8EE3-AEFA6693EC7D}" srcOrd="2" destOrd="0" presId="urn:microsoft.com/office/officeart/2005/8/layout/list1"/>
    <dgm:cxn modelId="{7183F97B-B4B2-461D-AA4A-1B6E9185B4D3}" type="presParOf" srcId="{DA89E2EC-480F-41B8-AA13-9B8DA13C5ED8}" destId="{165EF67D-9500-463B-A9F4-8B4C13DB769E}" srcOrd="3" destOrd="0" presId="urn:microsoft.com/office/officeart/2005/8/layout/list1"/>
    <dgm:cxn modelId="{60A5E61C-E91A-489F-8E12-E872EA222B02}" type="presParOf" srcId="{DA89E2EC-480F-41B8-AA13-9B8DA13C5ED8}" destId="{87D8FF04-3C7B-4EA7-8FDA-22BD90CE122D}" srcOrd="4" destOrd="0" presId="urn:microsoft.com/office/officeart/2005/8/layout/list1"/>
    <dgm:cxn modelId="{55DDE534-1287-4CF4-9ACA-C0A377C74597}" type="presParOf" srcId="{87D8FF04-3C7B-4EA7-8FDA-22BD90CE122D}" destId="{A5B468CC-1BF6-4429-BA12-BD8C1EEABBC6}" srcOrd="0" destOrd="0" presId="urn:microsoft.com/office/officeart/2005/8/layout/list1"/>
    <dgm:cxn modelId="{DE04424A-2B26-41FD-95F4-8E7B8A46B992}" type="presParOf" srcId="{87D8FF04-3C7B-4EA7-8FDA-22BD90CE122D}" destId="{82FF471B-227C-4356-B868-558D9091A470}" srcOrd="1" destOrd="0" presId="urn:microsoft.com/office/officeart/2005/8/layout/list1"/>
    <dgm:cxn modelId="{FD743669-7BF2-4682-914C-14E6F0E653E3}" type="presParOf" srcId="{DA89E2EC-480F-41B8-AA13-9B8DA13C5ED8}" destId="{D0B63D38-985C-417C-9FDA-FE8B54F9FD20}" srcOrd="5" destOrd="0" presId="urn:microsoft.com/office/officeart/2005/8/layout/list1"/>
    <dgm:cxn modelId="{10D12FAC-0845-41A0-8CB5-5CE3AA5828E1}" type="presParOf" srcId="{DA89E2EC-480F-41B8-AA13-9B8DA13C5ED8}" destId="{4B305787-26B7-4A85-B0C9-C4839B9FAEC6}" srcOrd="6" destOrd="0" presId="urn:microsoft.com/office/officeart/2005/8/layout/list1"/>
    <dgm:cxn modelId="{8D87A956-6DA8-498C-90E6-669EEE75285B}" type="presParOf" srcId="{DA89E2EC-480F-41B8-AA13-9B8DA13C5ED8}" destId="{A553F558-DB19-4D7F-ABE3-E231D61A18C9}" srcOrd="7" destOrd="0" presId="urn:microsoft.com/office/officeart/2005/8/layout/list1"/>
    <dgm:cxn modelId="{F8442E9B-895B-455F-B400-C417030C548E}" type="presParOf" srcId="{DA89E2EC-480F-41B8-AA13-9B8DA13C5ED8}" destId="{18284AFE-1547-43D5-A0F4-F9A1F990A408}" srcOrd="8" destOrd="0" presId="urn:microsoft.com/office/officeart/2005/8/layout/list1"/>
    <dgm:cxn modelId="{462DE9B6-F960-4C8F-B8F8-1D099E0C6F3B}" type="presParOf" srcId="{18284AFE-1547-43D5-A0F4-F9A1F990A408}" destId="{F2844B38-8E09-45DC-93F4-59E198F59B67}" srcOrd="0" destOrd="0" presId="urn:microsoft.com/office/officeart/2005/8/layout/list1"/>
    <dgm:cxn modelId="{A1E6B3B7-8293-4EB6-8C33-73F6A3924CB4}" type="presParOf" srcId="{18284AFE-1547-43D5-A0F4-F9A1F990A408}" destId="{FD2B2AE1-3E3D-4090-8D7C-38E4B7BE19EA}" srcOrd="1" destOrd="0" presId="urn:microsoft.com/office/officeart/2005/8/layout/list1"/>
    <dgm:cxn modelId="{050EB485-00F2-4521-A2D5-08835BDC9B1E}" type="presParOf" srcId="{DA89E2EC-480F-41B8-AA13-9B8DA13C5ED8}" destId="{0FD301FF-D7A5-445A-8238-669ED4466CD1}" srcOrd="9" destOrd="0" presId="urn:microsoft.com/office/officeart/2005/8/layout/list1"/>
    <dgm:cxn modelId="{5C73BA55-68A4-4487-81E8-2A23383BDA1D}" type="presParOf" srcId="{DA89E2EC-480F-41B8-AA13-9B8DA13C5ED8}" destId="{58413A77-803C-461E-A216-BD679BD2BB1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117AE-A283-44FB-BD70-E6ECE33404CA}" type="doc">
      <dgm:prSet loTypeId="urn:microsoft.com/office/officeart/2005/8/layout/default#3" loCatId="list" qsTypeId="urn:microsoft.com/office/officeart/2005/8/quickstyle/simple3" qsCatId="simple" csTypeId="urn:microsoft.com/office/officeart/2005/8/colors/colorful4" csCatId="colorful" phldr="1"/>
      <dgm:spPr/>
      <dgm:t>
        <a:bodyPr/>
        <a:lstStyle/>
        <a:p>
          <a:endParaRPr lang="ru-RU"/>
        </a:p>
      </dgm:t>
    </dgm:pt>
    <dgm:pt modelId="{78B31FFE-9852-4003-89DA-35F040B42AB4}">
      <dgm:prSet phldrT="[Текст]" custT="1"/>
      <dgm:spPr/>
      <dgm:t>
        <a:bodyPr/>
        <a:lstStyle/>
        <a:p>
          <a:r>
            <a:rPr lang="ru-RU" sz="1500" dirty="0" smtClean="0">
              <a:latin typeface="Times New Roman" panose="02020603050405020304" pitchFamily="18" charset="0"/>
              <a:cs typeface="Times New Roman" panose="02020603050405020304" pitchFamily="18" charset="0"/>
            </a:rPr>
            <a:t>наличием актуализированных нормативных актов в области создания, поддержания в состоянии постоянной готовности и задействования систем оповещения населения</a:t>
          </a:r>
        </a:p>
      </dgm:t>
    </dgm:pt>
    <dgm:pt modelId="{8BB8FCC0-A8A9-4C5C-99CC-7ABFBF055546}" type="parTrans" cxnId="{DCF32BF6-2D76-4A67-9A86-7E08C5E3D0C2}">
      <dgm:prSet/>
      <dgm:spPr/>
      <dgm:t>
        <a:bodyPr/>
        <a:lstStyle/>
        <a:p>
          <a:endParaRPr lang="ru-RU" sz="1600">
            <a:solidFill>
              <a:schemeClr val="tx1"/>
            </a:solidFill>
          </a:endParaRPr>
        </a:p>
      </dgm:t>
    </dgm:pt>
    <dgm:pt modelId="{E0625442-48FC-494E-B870-81372F3F6B64}" type="sibTrans" cxnId="{DCF32BF6-2D76-4A67-9A86-7E08C5E3D0C2}">
      <dgm:prSet/>
      <dgm:spPr/>
      <dgm:t>
        <a:bodyPr/>
        <a:lstStyle/>
        <a:p>
          <a:endParaRPr lang="ru-RU" sz="1600">
            <a:solidFill>
              <a:schemeClr val="tx1"/>
            </a:solidFill>
          </a:endParaRPr>
        </a:p>
      </dgm:t>
    </dgm:pt>
    <dgm:pt modelId="{C462755D-415C-4B24-AEF0-C0701590ABD9}">
      <dgm:prSet phldrT="[Текст]" custT="1"/>
      <dgm:spPr/>
      <dgm:t>
        <a:bodyPr/>
        <a:lstStyle/>
        <a:p>
          <a:r>
            <a:rPr lang="ru-RU" sz="1500" dirty="0" smtClean="0">
              <a:latin typeface="Times New Roman" panose="02020603050405020304" pitchFamily="18" charset="0"/>
              <a:cs typeface="Times New Roman" panose="02020603050405020304" pitchFamily="18" charset="0"/>
            </a:rPr>
            <a:t>наличием дежурного (дежурно-диспетчерского) персонала, ответственного за включение (запуск) системы оповещения населения, и уровнем его профессиональной подготовки</a:t>
          </a:r>
        </a:p>
      </dgm:t>
    </dgm:pt>
    <dgm:pt modelId="{15157CAE-945D-44DD-995B-98F4368BB899}" type="parTrans" cxnId="{6F32B3B5-5003-4576-8189-73D4D2907FCB}">
      <dgm:prSet/>
      <dgm:spPr/>
      <dgm:t>
        <a:bodyPr/>
        <a:lstStyle/>
        <a:p>
          <a:endParaRPr lang="ru-RU" sz="1600">
            <a:solidFill>
              <a:schemeClr val="tx1"/>
            </a:solidFill>
          </a:endParaRPr>
        </a:p>
      </dgm:t>
    </dgm:pt>
    <dgm:pt modelId="{7EDA1534-E5AF-42D1-92CA-69CF8CFAF16F}" type="sibTrans" cxnId="{6F32B3B5-5003-4576-8189-73D4D2907FCB}">
      <dgm:prSet/>
      <dgm:spPr/>
      <dgm:t>
        <a:bodyPr/>
        <a:lstStyle/>
        <a:p>
          <a:endParaRPr lang="ru-RU" sz="1600">
            <a:solidFill>
              <a:schemeClr val="tx1"/>
            </a:solidFill>
          </a:endParaRPr>
        </a:p>
      </dgm:t>
    </dgm:pt>
    <dgm:pt modelId="{6623D922-20C5-4125-9781-D1D818EEDD37}">
      <dgm:prSet phldrT="[Текст]" custT="1"/>
      <dgm:spPr/>
      <dgm:t>
        <a:bodyPr/>
        <a:lstStyle/>
        <a:p>
          <a:r>
            <a:rPr lang="ru-RU" sz="1500" dirty="0" smtClean="0">
              <a:latin typeface="Times New Roman" panose="02020603050405020304" pitchFamily="18" charset="0"/>
              <a:cs typeface="Times New Roman" panose="02020603050405020304" pitchFamily="18" charset="0"/>
            </a:rPr>
            <a:t>готовностью сетей связи операторов связи, студий вещания и редакций средств массовой информации к обеспечению передачи сигналов оповещения и (или) экстренной информации</a:t>
          </a:r>
        </a:p>
      </dgm:t>
    </dgm:pt>
    <dgm:pt modelId="{BE8927D8-D6D3-4D7F-B797-9467F30C1CFF}" type="parTrans" cxnId="{6D424CAE-049F-4E8F-9D90-DA3646CA9172}">
      <dgm:prSet/>
      <dgm:spPr/>
      <dgm:t>
        <a:bodyPr/>
        <a:lstStyle/>
        <a:p>
          <a:endParaRPr lang="ru-RU" sz="1600">
            <a:solidFill>
              <a:schemeClr val="tx1"/>
            </a:solidFill>
          </a:endParaRPr>
        </a:p>
      </dgm:t>
    </dgm:pt>
    <dgm:pt modelId="{A36924DC-271A-4B05-AF00-5D36200F51E6}" type="sibTrans" cxnId="{6D424CAE-049F-4E8F-9D90-DA3646CA9172}">
      <dgm:prSet/>
      <dgm:spPr/>
      <dgm:t>
        <a:bodyPr/>
        <a:lstStyle/>
        <a:p>
          <a:endParaRPr lang="ru-RU" sz="1600">
            <a:solidFill>
              <a:schemeClr val="tx1"/>
            </a:solidFill>
          </a:endParaRPr>
        </a:p>
      </dgm:t>
    </dgm:pt>
    <dgm:pt modelId="{52CC0B40-74A3-4024-82E5-CDF816F788DE}">
      <dgm:prSet phldrT="[Текст]" custT="1"/>
      <dgm:spPr/>
      <dgm:t>
        <a:bodyPr/>
        <a:lstStyle/>
        <a:p>
          <a:r>
            <a:rPr lang="ru-RU" sz="1500" dirty="0" smtClean="0">
              <a:latin typeface="Times New Roman" panose="02020603050405020304" pitchFamily="18" charset="0"/>
              <a:cs typeface="Times New Roman" panose="02020603050405020304" pitchFamily="18" charset="0"/>
            </a:rPr>
            <a:t>регулярным проведением проверок готовности систем оповещения населения</a:t>
          </a:r>
          <a:endParaRPr lang="ru-RU" sz="1500" dirty="0">
            <a:latin typeface="Times New Roman" panose="02020603050405020304" pitchFamily="18" charset="0"/>
            <a:cs typeface="Times New Roman" panose="02020603050405020304" pitchFamily="18" charset="0"/>
          </a:endParaRPr>
        </a:p>
      </dgm:t>
    </dgm:pt>
    <dgm:pt modelId="{F9DA12FF-EE4F-4915-8B37-DEC74D315CD1}" type="parTrans" cxnId="{880479C8-A4AE-489E-AD11-8C596882D2DE}">
      <dgm:prSet/>
      <dgm:spPr/>
      <dgm:t>
        <a:bodyPr/>
        <a:lstStyle/>
        <a:p>
          <a:endParaRPr lang="ru-RU" sz="1600">
            <a:solidFill>
              <a:schemeClr val="tx1"/>
            </a:solidFill>
          </a:endParaRPr>
        </a:p>
      </dgm:t>
    </dgm:pt>
    <dgm:pt modelId="{D5E2A677-C938-4F0D-92B5-851E60D0919A}" type="sibTrans" cxnId="{880479C8-A4AE-489E-AD11-8C596882D2DE}">
      <dgm:prSet/>
      <dgm:spPr/>
      <dgm:t>
        <a:bodyPr/>
        <a:lstStyle/>
        <a:p>
          <a:endParaRPr lang="ru-RU" sz="1600">
            <a:solidFill>
              <a:schemeClr val="tx1"/>
            </a:solidFill>
          </a:endParaRPr>
        </a:p>
      </dgm:t>
    </dgm:pt>
    <dgm:pt modelId="{BADDAAC2-1144-42F1-9942-51EA7DDC24B6}">
      <dgm:prSet phldrT="[Текст]" custT="1"/>
      <dgm:spPr/>
      <dgm:t>
        <a:bodyPr/>
        <a:lstStyle/>
        <a:p>
          <a:r>
            <a:rPr lang="ru-RU" sz="1500" dirty="0" smtClean="0">
              <a:latin typeface="Times New Roman" panose="02020603050405020304" pitchFamily="18" charset="0"/>
              <a:cs typeface="Times New Roman" panose="02020603050405020304" pitchFamily="18" charset="0"/>
            </a:rPr>
            <a:t>наличием, соответствием законодательству Российской Федерации и обеспечением готовности к использованию резервов средств оповещения</a:t>
          </a:r>
          <a:endParaRPr lang="ru-RU" sz="1500" dirty="0">
            <a:latin typeface="Times New Roman" panose="02020603050405020304" pitchFamily="18" charset="0"/>
            <a:cs typeface="Times New Roman" panose="02020603050405020304" pitchFamily="18" charset="0"/>
          </a:endParaRPr>
        </a:p>
      </dgm:t>
    </dgm:pt>
    <dgm:pt modelId="{B3E0921A-75B9-4125-9582-ED850EC7D8B4}" type="parTrans" cxnId="{4BAFE041-BB86-4182-89AA-92A9BD0AB96C}">
      <dgm:prSet/>
      <dgm:spPr/>
      <dgm:t>
        <a:bodyPr/>
        <a:lstStyle/>
        <a:p>
          <a:endParaRPr lang="ru-RU" sz="1600">
            <a:solidFill>
              <a:schemeClr val="tx1"/>
            </a:solidFill>
          </a:endParaRPr>
        </a:p>
      </dgm:t>
    </dgm:pt>
    <dgm:pt modelId="{98C34185-BB43-4929-8AEC-9C7E5F3AE5C2}" type="sibTrans" cxnId="{4BAFE041-BB86-4182-89AA-92A9BD0AB96C}">
      <dgm:prSet/>
      <dgm:spPr/>
      <dgm:t>
        <a:bodyPr/>
        <a:lstStyle/>
        <a:p>
          <a:endParaRPr lang="ru-RU" sz="1600">
            <a:solidFill>
              <a:schemeClr val="tx1"/>
            </a:solidFill>
          </a:endParaRPr>
        </a:p>
      </dgm:t>
    </dgm:pt>
    <dgm:pt modelId="{9A3066A2-83DE-4D0D-AC55-B7AC29369755}">
      <dgm:prSet phldrT="[Текст]" custT="1"/>
      <dgm:spPr/>
      <dgm:t>
        <a:bodyPr/>
        <a:lstStyle/>
        <a:p>
          <a:r>
            <a:rPr lang="ru-RU" sz="1500" dirty="0" smtClean="0">
              <a:latin typeface="Times New Roman" panose="02020603050405020304" pitchFamily="18" charset="0"/>
              <a:cs typeface="Times New Roman" panose="02020603050405020304" pitchFamily="18" charset="0"/>
            </a:rPr>
            <a:t>наличием, исправностью и соответствием проектно-сметной документации на систему оповещения населения технических средств оповещения</a:t>
          </a:r>
        </a:p>
      </dgm:t>
    </dgm:pt>
    <dgm:pt modelId="{30F480D4-EC0D-4A30-9072-658E3679D0F7}" type="parTrans" cxnId="{BA868507-7EA8-4A66-B984-A51802A24B57}">
      <dgm:prSet/>
      <dgm:spPr/>
      <dgm:t>
        <a:bodyPr/>
        <a:lstStyle/>
        <a:p>
          <a:endParaRPr lang="ru-RU"/>
        </a:p>
      </dgm:t>
    </dgm:pt>
    <dgm:pt modelId="{912BBE57-0456-40D7-9AC3-EAFA6FBBD9F7}" type="sibTrans" cxnId="{BA868507-7EA8-4A66-B984-A51802A24B57}">
      <dgm:prSet/>
      <dgm:spPr/>
      <dgm:t>
        <a:bodyPr/>
        <a:lstStyle/>
        <a:p>
          <a:endParaRPr lang="ru-RU"/>
        </a:p>
      </dgm:t>
    </dgm:pt>
    <dgm:pt modelId="{6CC2918A-C36F-4A95-99D3-DE1269295D4D}">
      <dgm:prSet phldrT="[Текст]" custT="1"/>
      <dgm:spPr/>
      <dgm:t>
        <a:bodyPr/>
        <a:lstStyle/>
        <a:p>
          <a:r>
            <a:rPr lang="ru-RU" sz="1500" dirty="0" smtClean="0">
              <a:latin typeface="Times New Roman" panose="02020603050405020304" pitchFamily="18" charset="0"/>
              <a:cs typeface="Times New Roman" panose="02020603050405020304" pitchFamily="18" charset="0"/>
            </a:rPr>
            <a:t>наличием технического обслуживающего персонала, отвечающего </a:t>
          </a:r>
          <a:br>
            <a:rPr lang="ru-RU" sz="1500" dirty="0" smtClean="0">
              <a:latin typeface="Times New Roman" panose="02020603050405020304" pitchFamily="18" charset="0"/>
              <a:cs typeface="Times New Roman" panose="02020603050405020304" pitchFamily="18" charset="0"/>
            </a:rPr>
          </a:br>
          <a:r>
            <a:rPr lang="ru-RU" sz="1500" dirty="0" smtClean="0">
              <a:latin typeface="Times New Roman" panose="02020603050405020304" pitchFamily="18" charset="0"/>
              <a:cs typeface="Times New Roman" panose="02020603050405020304" pitchFamily="18" charset="0"/>
            </a:rPr>
            <a:t>за поддержание в готовности технических средств оповещения, и уровнем его профессиональной подготовки</a:t>
          </a:r>
          <a:endParaRPr lang="ru-RU" sz="1500" dirty="0">
            <a:latin typeface="Times New Roman" panose="02020603050405020304" pitchFamily="18" charset="0"/>
            <a:cs typeface="Times New Roman" panose="02020603050405020304" pitchFamily="18" charset="0"/>
          </a:endParaRPr>
        </a:p>
      </dgm:t>
    </dgm:pt>
    <dgm:pt modelId="{217746BD-B406-4870-96DD-798E6C00C198}" type="parTrans" cxnId="{8CE2F8BF-4204-452A-BD1A-A1A83CED32A0}">
      <dgm:prSet/>
      <dgm:spPr/>
      <dgm:t>
        <a:bodyPr/>
        <a:lstStyle/>
        <a:p>
          <a:endParaRPr lang="ru-RU"/>
        </a:p>
      </dgm:t>
    </dgm:pt>
    <dgm:pt modelId="{1FAA062D-1BBC-445F-A4AF-68659B68FF0C}" type="sibTrans" cxnId="{8CE2F8BF-4204-452A-BD1A-A1A83CED32A0}">
      <dgm:prSet/>
      <dgm:spPr/>
      <dgm:t>
        <a:bodyPr/>
        <a:lstStyle/>
        <a:p>
          <a:endParaRPr lang="ru-RU"/>
        </a:p>
      </dgm:t>
    </dgm:pt>
    <dgm:pt modelId="{76E1289B-F73F-4E3B-9AD0-71528915A0CF}">
      <dgm:prSet phldrT="[Текст]" custT="1"/>
      <dgm:spPr/>
      <dgm:t>
        <a:bodyPr/>
        <a:lstStyle/>
        <a:p>
          <a:r>
            <a:rPr lang="ru-RU" sz="1500" dirty="0" smtClean="0">
              <a:latin typeface="Times New Roman" panose="02020603050405020304" pitchFamily="18" charset="0"/>
              <a:cs typeface="Times New Roman" panose="02020603050405020304" pitchFamily="18" charset="0"/>
            </a:rPr>
            <a:t>своевременным эксплуатационно-техническим обслуживанием, ремонтом неисправных и заменой выслуживших установленный эксплуатационный ресурс технических средств оповещения</a:t>
          </a:r>
          <a:endParaRPr lang="ru-RU" sz="1500" dirty="0">
            <a:latin typeface="Times New Roman" panose="02020603050405020304" pitchFamily="18" charset="0"/>
            <a:cs typeface="Times New Roman" panose="02020603050405020304" pitchFamily="18" charset="0"/>
          </a:endParaRPr>
        </a:p>
      </dgm:t>
    </dgm:pt>
    <dgm:pt modelId="{6D7DFE88-9150-4561-9E95-BA7CED41C40E}" type="parTrans" cxnId="{6451F4E3-25FA-4F58-AAC4-44D1655EF0CF}">
      <dgm:prSet/>
      <dgm:spPr/>
      <dgm:t>
        <a:bodyPr/>
        <a:lstStyle/>
        <a:p>
          <a:endParaRPr lang="ru-RU"/>
        </a:p>
      </dgm:t>
    </dgm:pt>
    <dgm:pt modelId="{F787D26F-698A-4B81-BE51-A17D2142FEE1}" type="sibTrans" cxnId="{6451F4E3-25FA-4F58-AAC4-44D1655EF0CF}">
      <dgm:prSet/>
      <dgm:spPr/>
      <dgm:t>
        <a:bodyPr/>
        <a:lstStyle/>
        <a:p>
          <a:endParaRPr lang="ru-RU"/>
        </a:p>
      </dgm:t>
    </dgm:pt>
    <dgm:pt modelId="{5BCA5F48-3195-4C99-90B5-44BDFD6A6CB0}">
      <dgm:prSet phldrT="[Текст]" custT="1"/>
      <dgm:spPr/>
      <dgm:t>
        <a:bodyPr/>
        <a:lstStyle/>
        <a:p>
          <a:r>
            <a:rPr lang="ru-RU" sz="1500" dirty="0" smtClean="0">
              <a:latin typeface="Times New Roman" panose="02020603050405020304" pitchFamily="18" charset="0"/>
              <a:cs typeface="Times New Roman" panose="02020603050405020304" pitchFamily="18" charset="0"/>
            </a:rPr>
            <a:t>своевременным проведением мероприятий по созданию, в том числе совершенствованию, систем оповещения населения</a:t>
          </a:r>
          <a:endParaRPr lang="ru-RU" sz="1500" dirty="0">
            <a:latin typeface="Times New Roman" panose="02020603050405020304" pitchFamily="18" charset="0"/>
            <a:cs typeface="Times New Roman" panose="02020603050405020304" pitchFamily="18" charset="0"/>
          </a:endParaRPr>
        </a:p>
      </dgm:t>
    </dgm:pt>
    <dgm:pt modelId="{18C505AC-ABB8-4AA5-A93A-849184182695}" type="parTrans" cxnId="{9F858963-DA9F-4EE7-B817-ACC77D84D11D}">
      <dgm:prSet/>
      <dgm:spPr/>
      <dgm:t>
        <a:bodyPr/>
        <a:lstStyle/>
        <a:p>
          <a:endParaRPr lang="ru-RU"/>
        </a:p>
      </dgm:t>
    </dgm:pt>
    <dgm:pt modelId="{0039BFDD-4AB7-41E7-A1F1-AE140C2E9CD5}" type="sibTrans" cxnId="{9F858963-DA9F-4EE7-B817-ACC77D84D11D}">
      <dgm:prSet/>
      <dgm:spPr/>
      <dgm:t>
        <a:bodyPr/>
        <a:lstStyle/>
        <a:p>
          <a:endParaRPr lang="ru-RU"/>
        </a:p>
      </dgm:t>
    </dgm:pt>
    <dgm:pt modelId="{587FB89F-3019-4309-BA47-D84DDF75F546}" type="pres">
      <dgm:prSet presAssocID="{F4B117AE-A283-44FB-BD70-E6ECE33404CA}" presName="diagram" presStyleCnt="0">
        <dgm:presLayoutVars>
          <dgm:dir/>
          <dgm:resizeHandles val="exact"/>
        </dgm:presLayoutVars>
      </dgm:prSet>
      <dgm:spPr/>
      <dgm:t>
        <a:bodyPr/>
        <a:lstStyle/>
        <a:p>
          <a:endParaRPr lang="ru-RU"/>
        </a:p>
      </dgm:t>
    </dgm:pt>
    <dgm:pt modelId="{C44808BC-CC95-42ED-91C1-CCEEDCAC2A07}" type="pres">
      <dgm:prSet presAssocID="{78B31FFE-9852-4003-89DA-35F040B42AB4}" presName="node" presStyleLbl="node1" presStyleIdx="0" presStyleCnt="9" custLinFactNeighborX="-13770" custLinFactNeighborY="-137">
        <dgm:presLayoutVars>
          <dgm:bulletEnabled val="1"/>
        </dgm:presLayoutVars>
      </dgm:prSet>
      <dgm:spPr/>
      <dgm:t>
        <a:bodyPr/>
        <a:lstStyle/>
        <a:p>
          <a:endParaRPr lang="ru-RU"/>
        </a:p>
      </dgm:t>
    </dgm:pt>
    <dgm:pt modelId="{2AC5A87E-087E-4A25-B7D3-B440AAED14D5}" type="pres">
      <dgm:prSet presAssocID="{E0625442-48FC-494E-B870-81372F3F6B64}" presName="sibTrans" presStyleCnt="0"/>
      <dgm:spPr/>
      <dgm:t>
        <a:bodyPr/>
        <a:lstStyle/>
        <a:p>
          <a:endParaRPr lang="ru-RU"/>
        </a:p>
      </dgm:t>
    </dgm:pt>
    <dgm:pt modelId="{879573B5-D7C7-4378-8EA8-FCC4E76B9393}" type="pres">
      <dgm:prSet presAssocID="{9A3066A2-83DE-4D0D-AC55-B7AC29369755}" presName="node" presStyleLbl="node1" presStyleIdx="1" presStyleCnt="9">
        <dgm:presLayoutVars>
          <dgm:bulletEnabled val="1"/>
        </dgm:presLayoutVars>
      </dgm:prSet>
      <dgm:spPr/>
      <dgm:t>
        <a:bodyPr/>
        <a:lstStyle/>
        <a:p>
          <a:endParaRPr lang="ru-RU"/>
        </a:p>
      </dgm:t>
    </dgm:pt>
    <dgm:pt modelId="{AB5A5736-C2FB-4BE8-B48E-AF36AF056C23}" type="pres">
      <dgm:prSet presAssocID="{912BBE57-0456-40D7-9AC3-EAFA6FBBD9F7}" presName="sibTrans" presStyleCnt="0"/>
      <dgm:spPr/>
      <dgm:t>
        <a:bodyPr/>
        <a:lstStyle/>
        <a:p>
          <a:endParaRPr lang="ru-RU"/>
        </a:p>
      </dgm:t>
    </dgm:pt>
    <dgm:pt modelId="{911F917C-F770-4BFE-A658-52E113417168}" type="pres">
      <dgm:prSet presAssocID="{C462755D-415C-4B24-AEF0-C0701590ABD9}" presName="node" presStyleLbl="node1" presStyleIdx="2" presStyleCnt="9" custLinFactNeighborX="13802" custLinFactNeighborY="-1265">
        <dgm:presLayoutVars>
          <dgm:bulletEnabled val="1"/>
        </dgm:presLayoutVars>
      </dgm:prSet>
      <dgm:spPr/>
      <dgm:t>
        <a:bodyPr/>
        <a:lstStyle/>
        <a:p>
          <a:endParaRPr lang="ru-RU"/>
        </a:p>
      </dgm:t>
    </dgm:pt>
    <dgm:pt modelId="{C0E2D295-5D37-48F2-84C1-41235B89EBA5}" type="pres">
      <dgm:prSet presAssocID="{7EDA1534-E5AF-42D1-92CA-69CF8CFAF16F}" presName="sibTrans" presStyleCnt="0"/>
      <dgm:spPr/>
      <dgm:t>
        <a:bodyPr/>
        <a:lstStyle/>
        <a:p>
          <a:endParaRPr lang="ru-RU"/>
        </a:p>
      </dgm:t>
    </dgm:pt>
    <dgm:pt modelId="{F04B3833-0753-4764-AA6D-52F1E6E17324}" type="pres">
      <dgm:prSet presAssocID="{6CC2918A-C36F-4A95-99D3-DE1269295D4D}" presName="node" presStyleLbl="node1" presStyleIdx="3" presStyleCnt="9" custLinFactNeighborX="-13770" custLinFactNeighborY="-137">
        <dgm:presLayoutVars>
          <dgm:bulletEnabled val="1"/>
        </dgm:presLayoutVars>
      </dgm:prSet>
      <dgm:spPr/>
      <dgm:t>
        <a:bodyPr/>
        <a:lstStyle/>
        <a:p>
          <a:endParaRPr lang="ru-RU"/>
        </a:p>
      </dgm:t>
    </dgm:pt>
    <dgm:pt modelId="{758C9467-5B64-4DA6-A63C-6D4D3A014258}" type="pres">
      <dgm:prSet presAssocID="{1FAA062D-1BBC-445F-A4AF-68659B68FF0C}" presName="sibTrans" presStyleCnt="0"/>
      <dgm:spPr/>
      <dgm:t>
        <a:bodyPr/>
        <a:lstStyle/>
        <a:p>
          <a:endParaRPr lang="ru-RU"/>
        </a:p>
      </dgm:t>
    </dgm:pt>
    <dgm:pt modelId="{DE713599-D020-470A-9827-61033396CBA4}" type="pres">
      <dgm:prSet presAssocID="{6623D922-20C5-4125-9781-D1D818EEDD37}" presName="node" presStyleLbl="node1" presStyleIdx="4" presStyleCnt="9">
        <dgm:presLayoutVars>
          <dgm:bulletEnabled val="1"/>
        </dgm:presLayoutVars>
      </dgm:prSet>
      <dgm:spPr/>
      <dgm:t>
        <a:bodyPr/>
        <a:lstStyle/>
        <a:p>
          <a:endParaRPr lang="ru-RU"/>
        </a:p>
      </dgm:t>
    </dgm:pt>
    <dgm:pt modelId="{4BA1A8DF-BD53-43A6-B393-E592A44D5D30}" type="pres">
      <dgm:prSet presAssocID="{A36924DC-271A-4B05-AF00-5D36200F51E6}" presName="sibTrans" presStyleCnt="0"/>
      <dgm:spPr/>
      <dgm:t>
        <a:bodyPr/>
        <a:lstStyle/>
        <a:p>
          <a:endParaRPr lang="ru-RU"/>
        </a:p>
      </dgm:t>
    </dgm:pt>
    <dgm:pt modelId="{6D8FF1ED-3575-4C6D-ACA4-A4D9DA300FC1}" type="pres">
      <dgm:prSet presAssocID="{52CC0B40-74A3-4024-82E5-CDF816F788DE}" presName="node" presStyleLbl="node1" presStyleIdx="5" presStyleCnt="9" custLinFactNeighborX="13802" custLinFactNeighborY="-1972">
        <dgm:presLayoutVars>
          <dgm:bulletEnabled val="1"/>
        </dgm:presLayoutVars>
      </dgm:prSet>
      <dgm:spPr/>
      <dgm:t>
        <a:bodyPr/>
        <a:lstStyle/>
        <a:p>
          <a:endParaRPr lang="ru-RU"/>
        </a:p>
      </dgm:t>
    </dgm:pt>
    <dgm:pt modelId="{B19B66AB-EEAF-465B-9EE0-5EEEF48E4AEF}" type="pres">
      <dgm:prSet presAssocID="{D5E2A677-C938-4F0D-92B5-851E60D0919A}" presName="sibTrans" presStyleCnt="0"/>
      <dgm:spPr/>
      <dgm:t>
        <a:bodyPr/>
        <a:lstStyle/>
        <a:p>
          <a:endParaRPr lang="ru-RU"/>
        </a:p>
      </dgm:t>
    </dgm:pt>
    <dgm:pt modelId="{AB3973F9-4D58-4776-8467-C6E28371C510}" type="pres">
      <dgm:prSet presAssocID="{76E1289B-F73F-4E3B-9AD0-71528915A0CF}" presName="node" presStyleLbl="node1" presStyleIdx="6" presStyleCnt="9" custLinFactNeighborX="-13770" custLinFactNeighborY="-137">
        <dgm:presLayoutVars>
          <dgm:bulletEnabled val="1"/>
        </dgm:presLayoutVars>
      </dgm:prSet>
      <dgm:spPr/>
      <dgm:t>
        <a:bodyPr/>
        <a:lstStyle/>
        <a:p>
          <a:endParaRPr lang="ru-RU"/>
        </a:p>
      </dgm:t>
    </dgm:pt>
    <dgm:pt modelId="{D9D87AC6-3E5E-4772-B5B9-930CE013C849}" type="pres">
      <dgm:prSet presAssocID="{F787D26F-698A-4B81-BE51-A17D2142FEE1}" presName="sibTrans" presStyleCnt="0"/>
      <dgm:spPr/>
      <dgm:t>
        <a:bodyPr/>
        <a:lstStyle/>
        <a:p>
          <a:endParaRPr lang="ru-RU"/>
        </a:p>
      </dgm:t>
    </dgm:pt>
    <dgm:pt modelId="{99ABB8C5-38B2-44C4-B8AD-09BA8A958B91}" type="pres">
      <dgm:prSet presAssocID="{BADDAAC2-1144-42F1-9942-51EA7DDC24B6}" presName="node" presStyleLbl="node1" presStyleIdx="7" presStyleCnt="9">
        <dgm:presLayoutVars>
          <dgm:bulletEnabled val="1"/>
        </dgm:presLayoutVars>
      </dgm:prSet>
      <dgm:spPr/>
      <dgm:t>
        <a:bodyPr/>
        <a:lstStyle/>
        <a:p>
          <a:endParaRPr lang="ru-RU"/>
        </a:p>
      </dgm:t>
    </dgm:pt>
    <dgm:pt modelId="{D729DECC-8A5C-49F1-B151-D9AE5E11AD60}" type="pres">
      <dgm:prSet presAssocID="{98C34185-BB43-4929-8AEC-9C7E5F3AE5C2}" presName="sibTrans" presStyleCnt="0"/>
      <dgm:spPr/>
      <dgm:t>
        <a:bodyPr/>
        <a:lstStyle/>
        <a:p>
          <a:endParaRPr lang="ru-RU"/>
        </a:p>
      </dgm:t>
    </dgm:pt>
    <dgm:pt modelId="{0C3A96B4-F8FC-4E5B-938F-1F19836A6286}" type="pres">
      <dgm:prSet presAssocID="{5BCA5F48-3195-4C99-90B5-44BDFD6A6CB0}" presName="node" presStyleLbl="node1" presStyleIdx="8" presStyleCnt="9" custLinFactNeighborX="13802" custLinFactNeighborY="-1972">
        <dgm:presLayoutVars>
          <dgm:bulletEnabled val="1"/>
        </dgm:presLayoutVars>
      </dgm:prSet>
      <dgm:spPr/>
      <dgm:t>
        <a:bodyPr/>
        <a:lstStyle/>
        <a:p>
          <a:endParaRPr lang="ru-RU"/>
        </a:p>
      </dgm:t>
    </dgm:pt>
  </dgm:ptLst>
  <dgm:cxnLst>
    <dgm:cxn modelId="{4BAFE041-BB86-4182-89AA-92A9BD0AB96C}" srcId="{F4B117AE-A283-44FB-BD70-E6ECE33404CA}" destId="{BADDAAC2-1144-42F1-9942-51EA7DDC24B6}" srcOrd="7" destOrd="0" parTransId="{B3E0921A-75B9-4125-9582-ED850EC7D8B4}" sibTransId="{98C34185-BB43-4929-8AEC-9C7E5F3AE5C2}"/>
    <dgm:cxn modelId="{39EA312F-7267-4745-A57C-B81038E822B6}" type="presOf" srcId="{9A3066A2-83DE-4D0D-AC55-B7AC29369755}" destId="{879573B5-D7C7-4378-8EA8-FCC4E76B9393}" srcOrd="0" destOrd="0" presId="urn:microsoft.com/office/officeart/2005/8/layout/default#3"/>
    <dgm:cxn modelId="{6451F4E3-25FA-4F58-AAC4-44D1655EF0CF}" srcId="{F4B117AE-A283-44FB-BD70-E6ECE33404CA}" destId="{76E1289B-F73F-4E3B-9AD0-71528915A0CF}" srcOrd="6" destOrd="0" parTransId="{6D7DFE88-9150-4561-9E95-BA7CED41C40E}" sibTransId="{F787D26F-698A-4B81-BE51-A17D2142FEE1}"/>
    <dgm:cxn modelId="{8CE2F8BF-4204-452A-BD1A-A1A83CED32A0}" srcId="{F4B117AE-A283-44FB-BD70-E6ECE33404CA}" destId="{6CC2918A-C36F-4A95-99D3-DE1269295D4D}" srcOrd="3" destOrd="0" parTransId="{217746BD-B406-4870-96DD-798E6C00C198}" sibTransId="{1FAA062D-1BBC-445F-A4AF-68659B68FF0C}"/>
    <dgm:cxn modelId="{018DF155-D229-4F8D-B182-FF15DD401A4D}" type="presOf" srcId="{6623D922-20C5-4125-9781-D1D818EEDD37}" destId="{DE713599-D020-470A-9827-61033396CBA4}" srcOrd="0" destOrd="0" presId="urn:microsoft.com/office/officeart/2005/8/layout/default#3"/>
    <dgm:cxn modelId="{379A4336-7063-4A53-A3E4-765E404392D4}" type="presOf" srcId="{5BCA5F48-3195-4C99-90B5-44BDFD6A6CB0}" destId="{0C3A96B4-F8FC-4E5B-938F-1F19836A6286}" srcOrd="0" destOrd="0" presId="urn:microsoft.com/office/officeart/2005/8/layout/default#3"/>
    <dgm:cxn modelId="{B203DCF9-2D16-4C0C-A36E-75CEFF5EA781}" type="presOf" srcId="{F4B117AE-A283-44FB-BD70-E6ECE33404CA}" destId="{587FB89F-3019-4309-BA47-D84DDF75F546}" srcOrd="0" destOrd="0" presId="urn:microsoft.com/office/officeart/2005/8/layout/default#3"/>
    <dgm:cxn modelId="{F040A672-6DE8-4DD6-96DA-DC3C4678B797}" type="presOf" srcId="{52CC0B40-74A3-4024-82E5-CDF816F788DE}" destId="{6D8FF1ED-3575-4C6D-ACA4-A4D9DA300FC1}" srcOrd="0" destOrd="0" presId="urn:microsoft.com/office/officeart/2005/8/layout/default#3"/>
    <dgm:cxn modelId="{6F32B3B5-5003-4576-8189-73D4D2907FCB}" srcId="{F4B117AE-A283-44FB-BD70-E6ECE33404CA}" destId="{C462755D-415C-4B24-AEF0-C0701590ABD9}" srcOrd="2" destOrd="0" parTransId="{15157CAE-945D-44DD-995B-98F4368BB899}" sibTransId="{7EDA1534-E5AF-42D1-92CA-69CF8CFAF16F}"/>
    <dgm:cxn modelId="{DBBEE08A-C087-4420-B709-9CAD47B83B68}" type="presOf" srcId="{6CC2918A-C36F-4A95-99D3-DE1269295D4D}" destId="{F04B3833-0753-4764-AA6D-52F1E6E17324}" srcOrd="0" destOrd="0" presId="urn:microsoft.com/office/officeart/2005/8/layout/default#3"/>
    <dgm:cxn modelId="{DCF32BF6-2D76-4A67-9A86-7E08C5E3D0C2}" srcId="{F4B117AE-A283-44FB-BD70-E6ECE33404CA}" destId="{78B31FFE-9852-4003-89DA-35F040B42AB4}" srcOrd="0" destOrd="0" parTransId="{8BB8FCC0-A8A9-4C5C-99CC-7ABFBF055546}" sibTransId="{E0625442-48FC-494E-B870-81372F3F6B64}"/>
    <dgm:cxn modelId="{880479C8-A4AE-489E-AD11-8C596882D2DE}" srcId="{F4B117AE-A283-44FB-BD70-E6ECE33404CA}" destId="{52CC0B40-74A3-4024-82E5-CDF816F788DE}" srcOrd="5" destOrd="0" parTransId="{F9DA12FF-EE4F-4915-8B37-DEC74D315CD1}" sibTransId="{D5E2A677-C938-4F0D-92B5-851E60D0919A}"/>
    <dgm:cxn modelId="{86B86459-1586-4B78-9BE5-3CC932BBFFC1}" type="presOf" srcId="{76E1289B-F73F-4E3B-9AD0-71528915A0CF}" destId="{AB3973F9-4D58-4776-8467-C6E28371C510}" srcOrd="0" destOrd="0" presId="urn:microsoft.com/office/officeart/2005/8/layout/default#3"/>
    <dgm:cxn modelId="{E64ED9A0-4B07-412F-84FC-0D4257C052C7}" type="presOf" srcId="{BADDAAC2-1144-42F1-9942-51EA7DDC24B6}" destId="{99ABB8C5-38B2-44C4-B8AD-09BA8A958B91}" srcOrd="0" destOrd="0" presId="urn:microsoft.com/office/officeart/2005/8/layout/default#3"/>
    <dgm:cxn modelId="{9F858963-DA9F-4EE7-B817-ACC77D84D11D}" srcId="{F4B117AE-A283-44FB-BD70-E6ECE33404CA}" destId="{5BCA5F48-3195-4C99-90B5-44BDFD6A6CB0}" srcOrd="8" destOrd="0" parTransId="{18C505AC-ABB8-4AA5-A93A-849184182695}" sibTransId="{0039BFDD-4AB7-41E7-A1F1-AE140C2E9CD5}"/>
    <dgm:cxn modelId="{60385258-3BB7-4193-93BB-A5CE186D2687}" type="presOf" srcId="{C462755D-415C-4B24-AEF0-C0701590ABD9}" destId="{911F917C-F770-4BFE-A658-52E113417168}" srcOrd="0" destOrd="0" presId="urn:microsoft.com/office/officeart/2005/8/layout/default#3"/>
    <dgm:cxn modelId="{BA07EA10-88BA-4121-A667-BC21B420978D}" type="presOf" srcId="{78B31FFE-9852-4003-89DA-35F040B42AB4}" destId="{C44808BC-CC95-42ED-91C1-CCEEDCAC2A07}" srcOrd="0" destOrd="0" presId="urn:microsoft.com/office/officeart/2005/8/layout/default#3"/>
    <dgm:cxn modelId="{BA868507-7EA8-4A66-B984-A51802A24B57}" srcId="{F4B117AE-A283-44FB-BD70-E6ECE33404CA}" destId="{9A3066A2-83DE-4D0D-AC55-B7AC29369755}" srcOrd="1" destOrd="0" parTransId="{30F480D4-EC0D-4A30-9072-658E3679D0F7}" sibTransId="{912BBE57-0456-40D7-9AC3-EAFA6FBBD9F7}"/>
    <dgm:cxn modelId="{6D424CAE-049F-4E8F-9D90-DA3646CA9172}" srcId="{F4B117AE-A283-44FB-BD70-E6ECE33404CA}" destId="{6623D922-20C5-4125-9781-D1D818EEDD37}" srcOrd="4" destOrd="0" parTransId="{BE8927D8-D6D3-4D7F-B797-9467F30C1CFF}" sibTransId="{A36924DC-271A-4B05-AF00-5D36200F51E6}"/>
    <dgm:cxn modelId="{119B8585-108D-4F82-AEAF-3DEFE297FA54}" type="presParOf" srcId="{587FB89F-3019-4309-BA47-D84DDF75F546}" destId="{C44808BC-CC95-42ED-91C1-CCEEDCAC2A07}" srcOrd="0" destOrd="0" presId="urn:microsoft.com/office/officeart/2005/8/layout/default#3"/>
    <dgm:cxn modelId="{82F7C028-2360-4F2A-984B-439904A8B055}" type="presParOf" srcId="{587FB89F-3019-4309-BA47-D84DDF75F546}" destId="{2AC5A87E-087E-4A25-B7D3-B440AAED14D5}" srcOrd="1" destOrd="0" presId="urn:microsoft.com/office/officeart/2005/8/layout/default#3"/>
    <dgm:cxn modelId="{92592473-3F37-4CFB-A87D-3B9E415D9EB1}" type="presParOf" srcId="{587FB89F-3019-4309-BA47-D84DDF75F546}" destId="{879573B5-D7C7-4378-8EA8-FCC4E76B9393}" srcOrd="2" destOrd="0" presId="urn:microsoft.com/office/officeart/2005/8/layout/default#3"/>
    <dgm:cxn modelId="{A54E6A19-9752-4DD6-8F7B-343E0A26C429}" type="presParOf" srcId="{587FB89F-3019-4309-BA47-D84DDF75F546}" destId="{AB5A5736-C2FB-4BE8-B48E-AF36AF056C23}" srcOrd="3" destOrd="0" presId="urn:microsoft.com/office/officeart/2005/8/layout/default#3"/>
    <dgm:cxn modelId="{86126619-B60B-4967-A8F4-23781AEBF51B}" type="presParOf" srcId="{587FB89F-3019-4309-BA47-D84DDF75F546}" destId="{911F917C-F770-4BFE-A658-52E113417168}" srcOrd="4" destOrd="0" presId="urn:microsoft.com/office/officeart/2005/8/layout/default#3"/>
    <dgm:cxn modelId="{A62AA009-AB19-4F2B-81CC-AAFBB7D0C7F8}" type="presParOf" srcId="{587FB89F-3019-4309-BA47-D84DDF75F546}" destId="{C0E2D295-5D37-48F2-84C1-41235B89EBA5}" srcOrd="5" destOrd="0" presId="urn:microsoft.com/office/officeart/2005/8/layout/default#3"/>
    <dgm:cxn modelId="{6FD8EEB8-D2E5-46A6-BE17-8D342C0147BA}" type="presParOf" srcId="{587FB89F-3019-4309-BA47-D84DDF75F546}" destId="{F04B3833-0753-4764-AA6D-52F1E6E17324}" srcOrd="6" destOrd="0" presId="urn:microsoft.com/office/officeart/2005/8/layout/default#3"/>
    <dgm:cxn modelId="{46B0CB27-E624-41A9-A6F7-8C92E85CFF39}" type="presParOf" srcId="{587FB89F-3019-4309-BA47-D84DDF75F546}" destId="{758C9467-5B64-4DA6-A63C-6D4D3A014258}" srcOrd="7" destOrd="0" presId="urn:microsoft.com/office/officeart/2005/8/layout/default#3"/>
    <dgm:cxn modelId="{E2DE3D5B-9D95-4F95-B753-15676BA532D4}" type="presParOf" srcId="{587FB89F-3019-4309-BA47-D84DDF75F546}" destId="{DE713599-D020-470A-9827-61033396CBA4}" srcOrd="8" destOrd="0" presId="urn:microsoft.com/office/officeart/2005/8/layout/default#3"/>
    <dgm:cxn modelId="{E356066D-68D3-4BA9-850D-C9F72A10A9B3}" type="presParOf" srcId="{587FB89F-3019-4309-BA47-D84DDF75F546}" destId="{4BA1A8DF-BD53-43A6-B393-E592A44D5D30}" srcOrd="9" destOrd="0" presId="urn:microsoft.com/office/officeart/2005/8/layout/default#3"/>
    <dgm:cxn modelId="{5FB37DA2-82F7-4E32-9196-8E2CF9FBDA98}" type="presParOf" srcId="{587FB89F-3019-4309-BA47-D84DDF75F546}" destId="{6D8FF1ED-3575-4C6D-ACA4-A4D9DA300FC1}" srcOrd="10" destOrd="0" presId="urn:microsoft.com/office/officeart/2005/8/layout/default#3"/>
    <dgm:cxn modelId="{2B015FEE-B143-439B-8E4F-D9837D206DFA}" type="presParOf" srcId="{587FB89F-3019-4309-BA47-D84DDF75F546}" destId="{B19B66AB-EEAF-465B-9EE0-5EEEF48E4AEF}" srcOrd="11" destOrd="0" presId="urn:microsoft.com/office/officeart/2005/8/layout/default#3"/>
    <dgm:cxn modelId="{CC5D74C4-127F-4C8F-9BAB-A3DD8418A3DE}" type="presParOf" srcId="{587FB89F-3019-4309-BA47-D84DDF75F546}" destId="{AB3973F9-4D58-4776-8467-C6E28371C510}" srcOrd="12" destOrd="0" presId="urn:microsoft.com/office/officeart/2005/8/layout/default#3"/>
    <dgm:cxn modelId="{5FD855EE-F30D-4488-B717-9534D5114D1D}" type="presParOf" srcId="{587FB89F-3019-4309-BA47-D84DDF75F546}" destId="{D9D87AC6-3E5E-4772-B5B9-930CE013C849}" srcOrd="13" destOrd="0" presId="urn:microsoft.com/office/officeart/2005/8/layout/default#3"/>
    <dgm:cxn modelId="{5F6510E7-32CE-4641-998D-F4A39E20D264}" type="presParOf" srcId="{587FB89F-3019-4309-BA47-D84DDF75F546}" destId="{99ABB8C5-38B2-44C4-B8AD-09BA8A958B91}" srcOrd="14" destOrd="0" presId="urn:microsoft.com/office/officeart/2005/8/layout/default#3"/>
    <dgm:cxn modelId="{0961D5D9-9736-4315-B9DD-919FDD3D6A9F}" type="presParOf" srcId="{587FB89F-3019-4309-BA47-D84DDF75F546}" destId="{D729DECC-8A5C-49F1-B151-D9AE5E11AD60}" srcOrd="15" destOrd="0" presId="urn:microsoft.com/office/officeart/2005/8/layout/default#3"/>
    <dgm:cxn modelId="{53278D7A-7A8C-40E1-96D6-872222833A58}" type="presParOf" srcId="{587FB89F-3019-4309-BA47-D84DDF75F546}" destId="{0C3A96B4-F8FC-4E5B-938F-1F19836A6286}" srcOrd="16"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413874-D29C-4C9D-A0A2-60B43115A081}"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ru-RU"/>
        </a:p>
      </dgm:t>
    </dgm:pt>
    <dgm:pt modelId="{C1A8052B-C86C-4C33-8B1B-F8059E38B035}">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Обеспечение действий сил охраны общественного порядка в пострадавших районах</a:t>
          </a:r>
          <a:endParaRPr lang="ru-RU" dirty="0">
            <a:solidFill>
              <a:schemeClr val="tx1"/>
            </a:solidFill>
            <a:latin typeface="Times New Roman" panose="02020603050405020304" pitchFamily="18" charset="0"/>
            <a:cs typeface="Times New Roman" panose="02020603050405020304" pitchFamily="18" charset="0"/>
          </a:endParaRPr>
        </a:p>
      </dgm:t>
    </dgm:pt>
    <dgm:pt modelId="{9080C38C-3401-4DF2-AB45-5F55814E9A8C}" type="parTrans" cxnId="{DB7F1DFD-8A15-4C10-A399-661485F6B1EE}">
      <dgm:prSet/>
      <dgm:spPr/>
      <dgm:t>
        <a:bodyPr/>
        <a:lstStyle/>
        <a:p>
          <a:endParaRPr lang="ru-RU">
            <a:solidFill>
              <a:schemeClr val="tx1"/>
            </a:solidFill>
          </a:endParaRPr>
        </a:p>
      </dgm:t>
    </dgm:pt>
    <dgm:pt modelId="{C47772EC-A80B-488C-A3CD-F3A80065B733}" type="sibTrans" cxnId="{DB7F1DFD-8A15-4C10-A399-661485F6B1EE}">
      <dgm:prSet/>
      <dgm:spPr/>
      <dgm:t>
        <a:bodyPr/>
        <a:lstStyle/>
        <a:p>
          <a:endParaRPr lang="ru-RU">
            <a:solidFill>
              <a:schemeClr val="tx1"/>
            </a:solidFill>
          </a:endParaRPr>
        </a:p>
      </dgm:t>
    </dgm:pt>
    <dgm:pt modelId="{1365E084-E0A0-46F9-B72B-253A6280181B}">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Организация  охраны общественного порядка в городах, населенных пунктах и на объектах, в очагах поражения, местах сосредоточения людей и на транспортных магистралях</a:t>
          </a:r>
          <a:endParaRPr lang="ru-RU" dirty="0">
            <a:solidFill>
              <a:schemeClr val="tx1"/>
            </a:solidFill>
            <a:latin typeface="Times New Roman" panose="02020603050405020304" pitchFamily="18" charset="0"/>
            <a:cs typeface="Times New Roman" panose="02020603050405020304" pitchFamily="18" charset="0"/>
          </a:endParaRPr>
        </a:p>
      </dgm:t>
    </dgm:pt>
    <dgm:pt modelId="{B4386069-64F1-4E83-9D28-A7DDEC44B98C}" type="parTrans" cxnId="{38446605-D81C-498F-97EE-F9F874B98917}">
      <dgm:prSet/>
      <dgm:spPr/>
      <dgm:t>
        <a:bodyPr/>
        <a:lstStyle/>
        <a:p>
          <a:endParaRPr lang="ru-RU">
            <a:solidFill>
              <a:schemeClr val="tx1"/>
            </a:solidFill>
          </a:endParaRPr>
        </a:p>
      </dgm:t>
    </dgm:pt>
    <dgm:pt modelId="{023CF1CB-85F2-43B9-BF0B-F2304C0EF329}" type="sibTrans" cxnId="{38446605-D81C-498F-97EE-F9F874B98917}">
      <dgm:prSet/>
      <dgm:spPr/>
      <dgm:t>
        <a:bodyPr/>
        <a:lstStyle/>
        <a:p>
          <a:endParaRPr lang="ru-RU">
            <a:solidFill>
              <a:schemeClr val="tx1"/>
            </a:solidFill>
          </a:endParaRPr>
        </a:p>
      </dgm:t>
    </dgm:pt>
    <dgm:pt modelId="{B88CB4BD-4D57-47F7-8E35-24933EE66B68}">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Регулирование и обеспечение безопасности дорожного движения</a:t>
          </a:r>
          <a:endParaRPr lang="ru-RU" dirty="0">
            <a:solidFill>
              <a:schemeClr val="tx1"/>
            </a:solidFill>
            <a:latin typeface="Times New Roman" panose="02020603050405020304" pitchFamily="18" charset="0"/>
            <a:cs typeface="Times New Roman" panose="02020603050405020304" pitchFamily="18" charset="0"/>
          </a:endParaRPr>
        </a:p>
      </dgm:t>
    </dgm:pt>
    <dgm:pt modelId="{CDB6ACE2-E43F-4EDE-A3DA-760A6CE29ADF}" type="parTrans" cxnId="{5A617912-C153-4BA9-9DFA-F1593BF72A12}">
      <dgm:prSet/>
      <dgm:spPr/>
      <dgm:t>
        <a:bodyPr/>
        <a:lstStyle/>
        <a:p>
          <a:endParaRPr lang="ru-RU">
            <a:solidFill>
              <a:schemeClr val="tx1"/>
            </a:solidFill>
          </a:endParaRPr>
        </a:p>
      </dgm:t>
    </dgm:pt>
    <dgm:pt modelId="{7070AD95-B01B-4363-8EE3-61A5125B4A8B}" type="sibTrans" cxnId="{5A617912-C153-4BA9-9DFA-F1593BF72A12}">
      <dgm:prSet/>
      <dgm:spPr/>
      <dgm:t>
        <a:bodyPr/>
        <a:lstStyle/>
        <a:p>
          <a:endParaRPr lang="ru-RU">
            <a:solidFill>
              <a:schemeClr val="tx1"/>
            </a:solidFill>
          </a:endParaRPr>
        </a:p>
      </dgm:t>
    </dgm:pt>
    <dgm:pt modelId="{D2FBBD86-1981-4828-BA9E-170063AF0020}">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Охрана материальных и культурных ценностей, независимо от форм собственности и личного имущества граждан</a:t>
          </a:r>
          <a:endParaRPr lang="ru-RU" dirty="0">
            <a:solidFill>
              <a:schemeClr val="tx1"/>
            </a:solidFill>
            <a:latin typeface="Times New Roman" panose="02020603050405020304" pitchFamily="18" charset="0"/>
            <a:cs typeface="Times New Roman" panose="02020603050405020304" pitchFamily="18" charset="0"/>
          </a:endParaRPr>
        </a:p>
      </dgm:t>
    </dgm:pt>
    <dgm:pt modelId="{C8728F3A-EE87-4B24-8CB1-CBACC7E6D25C}" type="parTrans" cxnId="{6422B783-FEBF-46B8-8134-EE684573C155}">
      <dgm:prSet/>
      <dgm:spPr/>
      <dgm:t>
        <a:bodyPr/>
        <a:lstStyle/>
        <a:p>
          <a:endParaRPr lang="ru-RU">
            <a:solidFill>
              <a:schemeClr val="tx1"/>
            </a:solidFill>
          </a:endParaRPr>
        </a:p>
      </dgm:t>
    </dgm:pt>
    <dgm:pt modelId="{46FC421F-DF17-4C30-9E25-350134D02CA2}" type="sibTrans" cxnId="{6422B783-FEBF-46B8-8134-EE684573C155}">
      <dgm:prSet/>
      <dgm:spPr/>
      <dgm:t>
        <a:bodyPr/>
        <a:lstStyle/>
        <a:p>
          <a:endParaRPr lang="ru-RU">
            <a:solidFill>
              <a:schemeClr val="tx1"/>
            </a:solidFill>
          </a:endParaRPr>
        </a:p>
      </dgm:t>
    </dgm:pt>
    <dgm:pt modelId="{27CC26BE-CD48-4E87-AAF4-33C0CA04C463}">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Борьба с преступностью и нарушением общественного порядка</a:t>
          </a:r>
          <a:endParaRPr lang="ru-RU" dirty="0">
            <a:solidFill>
              <a:schemeClr val="tx1"/>
            </a:solidFill>
            <a:latin typeface="Times New Roman" panose="02020603050405020304" pitchFamily="18" charset="0"/>
            <a:cs typeface="Times New Roman" panose="02020603050405020304" pitchFamily="18" charset="0"/>
          </a:endParaRPr>
        </a:p>
      </dgm:t>
    </dgm:pt>
    <dgm:pt modelId="{F47BBC18-089E-4B02-92C1-22BF2431BBD1}" type="parTrans" cxnId="{646212B3-3B2F-4CB2-BACC-9A2C4EB704CA}">
      <dgm:prSet/>
      <dgm:spPr/>
      <dgm:t>
        <a:bodyPr/>
        <a:lstStyle/>
        <a:p>
          <a:endParaRPr lang="ru-RU">
            <a:solidFill>
              <a:schemeClr val="tx1"/>
            </a:solidFill>
          </a:endParaRPr>
        </a:p>
      </dgm:t>
    </dgm:pt>
    <dgm:pt modelId="{439BAFE7-AB2C-47EC-A1F3-A997F940388B}" type="sibTrans" cxnId="{646212B3-3B2F-4CB2-BACC-9A2C4EB704CA}">
      <dgm:prSet/>
      <dgm:spPr/>
      <dgm:t>
        <a:bodyPr/>
        <a:lstStyle/>
        <a:p>
          <a:endParaRPr lang="ru-RU">
            <a:solidFill>
              <a:schemeClr val="tx1"/>
            </a:solidFill>
          </a:endParaRPr>
        </a:p>
      </dgm:t>
    </dgm:pt>
    <dgm:pt modelId="{C3B25998-A807-4698-ADEA-AE4EEC0DE434}">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Организация ведения учета потерь населения</a:t>
          </a:r>
          <a:endParaRPr lang="ru-RU" dirty="0">
            <a:solidFill>
              <a:schemeClr val="tx1"/>
            </a:solidFill>
            <a:latin typeface="Times New Roman" panose="02020603050405020304" pitchFamily="18" charset="0"/>
            <a:cs typeface="Times New Roman" panose="02020603050405020304" pitchFamily="18" charset="0"/>
          </a:endParaRPr>
        </a:p>
      </dgm:t>
    </dgm:pt>
    <dgm:pt modelId="{3CB8D1EA-2D4A-4E22-B7F5-B858490DEE36}" type="parTrans" cxnId="{0AB4794A-C1AE-41C7-A0C1-AC1841A8F206}">
      <dgm:prSet/>
      <dgm:spPr/>
      <dgm:t>
        <a:bodyPr/>
        <a:lstStyle/>
        <a:p>
          <a:endParaRPr lang="ru-RU">
            <a:solidFill>
              <a:schemeClr val="tx1"/>
            </a:solidFill>
          </a:endParaRPr>
        </a:p>
      </dgm:t>
    </dgm:pt>
    <dgm:pt modelId="{BAF07DA7-4633-4B73-9C53-E4C0C6C7DDB6}" type="sibTrans" cxnId="{0AB4794A-C1AE-41C7-A0C1-AC1841A8F206}">
      <dgm:prSet/>
      <dgm:spPr/>
      <dgm:t>
        <a:bodyPr/>
        <a:lstStyle/>
        <a:p>
          <a:endParaRPr lang="ru-RU">
            <a:solidFill>
              <a:schemeClr val="tx1"/>
            </a:solidFill>
          </a:endParaRPr>
        </a:p>
      </dgm:t>
    </dgm:pt>
    <dgm:pt modelId="{A95F2011-8F6D-433B-A732-2E0A6C657668}">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Обеспечение усиления охраны особо важных объектов</a:t>
          </a:r>
          <a:endParaRPr lang="ru-RU" dirty="0">
            <a:solidFill>
              <a:schemeClr val="tx1"/>
            </a:solidFill>
            <a:latin typeface="Times New Roman" panose="02020603050405020304" pitchFamily="18" charset="0"/>
            <a:cs typeface="Times New Roman" panose="02020603050405020304" pitchFamily="18" charset="0"/>
          </a:endParaRPr>
        </a:p>
      </dgm:t>
    </dgm:pt>
    <dgm:pt modelId="{A448DAB7-9234-4CB5-A6EC-C6643A5770CB}" type="parTrans" cxnId="{416F7977-0711-44C0-95FF-F694CF3ED8FF}">
      <dgm:prSet/>
      <dgm:spPr/>
      <dgm:t>
        <a:bodyPr/>
        <a:lstStyle/>
        <a:p>
          <a:endParaRPr lang="ru-RU">
            <a:solidFill>
              <a:schemeClr val="tx1"/>
            </a:solidFill>
          </a:endParaRPr>
        </a:p>
      </dgm:t>
    </dgm:pt>
    <dgm:pt modelId="{B4B42A8E-A971-4491-AC4E-F89631BBD7F8}" type="sibTrans" cxnId="{416F7977-0711-44C0-95FF-F694CF3ED8FF}">
      <dgm:prSet/>
      <dgm:spPr/>
      <dgm:t>
        <a:bodyPr/>
        <a:lstStyle/>
        <a:p>
          <a:endParaRPr lang="ru-RU">
            <a:solidFill>
              <a:schemeClr val="tx1"/>
            </a:solidFill>
          </a:endParaRPr>
        </a:p>
      </dgm:t>
    </dgm:pt>
    <dgm:pt modelId="{8E5ACFF9-0EF6-4C20-91D2-F122E1B95FC5}">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Борьба с диверсионно-разведывательными группами противника</a:t>
          </a:r>
          <a:endParaRPr lang="ru-RU" dirty="0">
            <a:solidFill>
              <a:schemeClr val="tx1"/>
            </a:solidFill>
            <a:latin typeface="Times New Roman" panose="02020603050405020304" pitchFamily="18" charset="0"/>
            <a:cs typeface="Times New Roman" panose="02020603050405020304" pitchFamily="18" charset="0"/>
          </a:endParaRPr>
        </a:p>
      </dgm:t>
    </dgm:pt>
    <dgm:pt modelId="{0C508274-DD24-4307-9C82-B694B879CC73}" type="parTrans" cxnId="{83EB1DF1-D62D-4FDB-BE69-982F601ABADF}">
      <dgm:prSet/>
      <dgm:spPr/>
      <dgm:t>
        <a:bodyPr/>
        <a:lstStyle/>
        <a:p>
          <a:endParaRPr lang="ru-RU">
            <a:solidFill>
              <a:schemeClr val="tx1"/>
            </a:solidFill>
          </a:endParaRPr>
        </a:p>
      </dgm:t>
    </dgm:pt>
    <dgm:pt modelId="{DADF7EF4-8929-472A-BA73-BC412AFB48DE}" type="sibTrans" cxnId="{83EB1DF1-D62D-4FDB-BE69-982F601ABADF}">
      <dgm:prSet/>
      <dgm:spPr/>
      <dgm:t>
        <a:bodyPr/>
        <a:lstStyle/>
        <a:p>
          <a:endParaRPr lang="ru-RU">
            <a:solidFill>
              <a:schemeClr val="tx1"/>
            </a:solidFill>
          </a:endParaRPr>
        </a:p>
      </dgm:t>
    </dgm:pt>
    <dgm:pt modelId="{C63E1F0B-FE46-4E60-B743-84A0BF59CE42}">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Выявление и пересечение подстрекателей, распространителей ложных слухов и провокаторов</a:t>
          </a:r>
          <a:endParaRPr lang="ru-RU" dirty="0">
            <a:solidFill>
              <a:schemeClr val="tx1"/>
            </a:solidFill>
            <a:latin typeface="Times New Roman" panose="02020603050405020304" pitchFamily="18" charset="0"/>
            <a:cs typeface="Times New Roman" panose="02020603050405020304" pitchFamily="18" charset="0"/>
          </a:endParaRPr>
        </a:p>
      </dgm:t>
    </dgm:pt>
    <dgm:pt modelId="{F93B807C-D50C-4C10-96B4-E41582FD73F1}" type="parTrans" cxnId="{C28D6D82-2342-4D6A-B3F7-DC228D028CE0}">
      <dgm:prSet/>
      <dgm:spPr/>
      <dgm:t>
        <a:bodyPr/>
        <a:lstStyle/>
        <a:p>
          <a:endParaRPr lang="ru-RU">
            <a:solidFill>
              <a:schemeClr val="tx1"/>
            </a:solidFill>
          </a:endParaRPr>
        </a:p>
      </dgm:t>
    </dgm:pt>
    <dgm:pt modelId="{76A908EA-DDF9-4491-ACAB-6AAC2350825D}" type="sibTrans" cxnId="{C28D6D82-2342-4D6A-B3F7-DC228D028CE0}">
      <dgm:prSet/>
      <dgm:spPr/>
      <dgm:t>
        <a:bodyPr/>
        <a:lstStyle/>
        <a:p>
          <a:endParaRPr lang="ru-RU">
            <a:solidFill>
              <a:schemeClr val="tx1"/>
            </a:solidFill>
          </a:endParaRPr>
        </a:p>
      </dgm:t>
    </dgm:pt>
    <dgm:pt modelId="{E1D35B0A-3BF3-47AB-8E2C-D34586C71C3E}">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smtClean="0">
              <a:solidFill>
                <a:schemeClr val="tx1"/>
              </a:solidFill>
              <a:latin typeface="Times New Roman" panose="02020603050405020304" pitchFamily="18" charset="0"/>
              <a:cs typeface="Times New Roman" panose="02020603050405020304" pitchFamily="18" charset="0"/>
            </a:rPr>
            <a:t>Обеспечение режима комендантского часа</a:t>
          </a:r>
          <a:endParaRPr lang="ru-RU" dirty="0">
            <a:solidFill>
              <a:schemeClr val="tx1"/>
            </a:solidFill>
            <a:latin typeface="Times New Roman" panose="02020603050405020304" pitchFamily="18" charset="0"/>
            <a:cs typeface="Times New Roman" panose="02020603050405020304" pitchFamily="18" charset="0"/>
          </a:endParaRPr>
        </a:p>
      </dgm:t>
    </dgm:pt>
    <dgm:pt modelId="{B2E4CFF4-8F31-4D6E-B52D-ABA82695E45F}" type="parTrans" cxnId="{1D421A3F-C214-4880-BD0B-9C052EFA854C}">
      <dgm:prSet/>
      <dgm:spPr/>
      <dgm:t>
        <a:bodyPr/>
        <a:lstStyle/>
        <a:p>
          <a:endParaRPr lang="ru-RU">
            <a:solidFill>
              <a:schemeClr val="tx1"/>
            </a:solidFill>
          </a:endParaRPr>
        </a:p>
      </dgm:t>
    </dgm:pt>
    <dgm:pt modelId="{6D4F776E-4545-4FC2-89CD-A8A55E8FD27A}" type="sibTrans" cxnId="{1D421A3F-C214-4880-BD0B-9C052EFA854C}">
      <dgm:prSet/>
      <dgm:spPr/>
      <dgm:t>
        <a:bodyPr/>
        <a:lstStyle/>
        <a:p>
          <a:endParaRPr lang="ru-RU">
            <a:solidFill>
              <a:schemeClr val="tx1"/>
            </a:solidFill>
          </a:endParaRPr>
        </a:p>
      </dgm:t>
    </dgm:pt>
    <dgm:pt modelId="{D1BF626A-4E37-454B-B979-602DFB952AA7}" type="pres">
      <dgm:prSet presAssocID="{2E413874-D29C-4C9D-A0A2-60B43115A081}" presName="diagram" presStyleCnt="0">
        <dgm:presLayoutVars>
          <dgm:dir/>
          <dgm:resizeHandles val="exact"/>
        </dgm:presLayoutVars>
      </dgm:prSet>
      <dgm:spPr/>
      <dgm:t>
        <a:bodyPr/>
        <a:lstStyle/>
        <a:p>
          <a:endParaRPr lang="ru-RU"/>
        </a:p>
      </dgm:t>
    </dgm:pt>
    <dgm:pt modelId="{37791EBC-33A8-4E7A-9F63-B501C36E6B3D}" type="pres">
      <dgm:prSet presAssocID="{C1A8052B-C86C-4C33-8B1B-F8059E38B035}" presName="node" presStyleLbl="node1" presStyleIdx="0" presStyleCnt="10">
        <dgm:presLayoutVars>
          <dgm:bulletEnabled val="1"/>
        </dgm:presLayoutVars>
      </dgm:prSet>
      <dgm:spPr/>
      <dgm:t>
        <a:bodyPr/>
        <a:lstStyle/>
        <a:p>
          <a:endParaRPr lang="ru-RU"/>
        </a:p>
      </dgm:t>
    </dgm:pt>
    <dgm:pt modelId="{9DDD6CB1-C56E-4768-B614-239206947468}" type="pres">
      <dgm:prSet presAssocID="{C47772EC-A80B-488C-A3CD-F3A80065B733}" presName="sibTrans" presStyleCnt="0"/>
      <dgm:spPr/>
    </dgm:pt>
    <dgm:pt modelId="{93A8C5E5-5D18-45CE-B14D-D30FA9037DDB}" type="pres">
      <dgm:prSet presAssocID="{1365E084-E0A0-46F9-B72B-253A6280181B}" presName="node" presStyleLbl="node1" presStyleIdx="1" presStyleCnt="10">
        <dgm:presLayoutVars>
          <dgm:bulletEnabled val="1"/>
        </dgm:presLayoutVars>
      </dgm:prSet>
      <dgm:spPr/>
      <dgm:t>
        <a:bodyPr/>
        <a:lstStyle/>
        <a:p>
          <a:endParaRPr lang="ru-RU"/>
        </a:p>
      </dgm:t>
    </dgm:pt>
    <dgm:pt modelId="{56D175E0-9E06-4A1E-A4E6-747C1A91D94B}" type="pres">
      <dgm:prSet presAssocID="{023CF1CB-85F2-43B9-BF0B-F2304C0EF329}" presName="sibTrans" presStyleCnt="0"/>
      <dgm:spPr/>
    </dgm:pt>
    <dgm:pt modelId="{9B26A4E7-F595-48E2-96BD-E4B9F5405095}" type="pres">
      <dgm:prSet presAssocID="{B88CB4BD-4D57-47F7-8E35-24933EE66B68}" presName="node" presStyleLbl="node1" presStyleIdx="2" presStyleCnt="10">
        <dgm:presLayoutVars>
          <dgm:bulletEnabled val="1"/>
        </dgm:presLayoutVars>
      </dgm:prSet>
      <dgm:spPr/>
      <dgm:t>
        <a:bodyPr/>
        <a:lstStyle/>
        <a:p>
          <a:endParaRPr lang="ru-RU"/>
        </a:p>
      </dgm:t>
    </dgm:pt>
    <dgm:pt modelId="{9D6B152B-B313-40D6-8C15-1176C430812F}" type="pres">
      <dgm:prSet presAssocID="{7070AD95-B01B-4363-8EE3-61A5125B4A8B}" presName="sibTrans" presStyleCnt="0"/>
      <dgm:spPr/>
    </dgm:pt>
    <dgm:pt modelId="{5275EF69-8733-49D2-9296-7662892229DA}" type="pres">
      <dgm:prSet presAssocID="{D2FBBD86-1981-4828-BA9E-170063AF0020}" presName="node" presStyleLbl="node1" presStyleIdx="3" presStyleCnt="10">
        <dgm:presLayoutVars>
          <dgm:bulletEnabled val="1"/>
        </dgm:presLayoutVars>
      </dgm:prSet>
      <dgm:spPr/>
      <dgm:t>
        <a:bodyPr/>
        <a:lstStyle/>
        <a:p>
          <a:endParaRPr lang="ru-RU"/>
        </a:p>
      </dgm:t>
    </dgm:pt>
    <dgm:pt modelId="{EF2B84C0-C60F-4CD8-91EA-ACBB5E86C96C}" type="pres">
      <dgm:prSet presAssocID="{46FC421F-DF17-4C30-9E25-350134D02CA2}" presName="sibTrans" presStyleCnt="0"/>
      <dgm:spPr/>
    </dgm:pt>
    <dgm:pt modelId="{A29794C6-FD8E-4E96-811D-E787AC559E49}" type="pres">
      <dgm:prSet presAssocID="{27CC26BE-CD48-4E87-AAF4-33C0CA04C463}" presName="node" presStyleLbl="node1" presStyleIdx="4" presStyleCnt="10">
        <dgm:presLayoutVars>
          <dgm:bulletEnabled val="1"/>
        </dgm:presLayoutVars>
      </dgm:prSet>
      <dgm:spPr/>
      <dgm:t>
        <a:bodyPr/>
        <a:lstStyle/>
        <a:p>
          <a:endParaRPr lang="ru-RU"/>
        </a:p>
      </dgm:t>
    </dgm:pt>
    <dgm:pt modelId="{D40D0F4A-5B94-446F-839E-B58294C681EB}" type="pres">
      <dgm:prSet presAssocID="{439BAFE7-AB2C-47EC-A1F3-A997F940388B}" presName="sibTrans" presStyleCnt="0"/>
      <dgm:spPr/>
    </dgm:pt>
    <dgm:pt modelId="{15194F10-9B4A-4C0F-B8B6-7AD22A317BBC}" type="pres">
      <dgm:prSet presAssocID="{C3B25998-A807-4698-ADEA-AE4EEC0DE434}" presName="node" presStyleLbl="node1" presStyleIdx="5" presStyleCnt="10">
        <dgm:presLayoutVars>
          <dgm:bulletEnabled val="1"/>
        </dgm:presLayoutVars>
      </dgm:prSet>
      <dgm:spPr/>
      <dgm:t>
        <a:bodyPr/>
        <a:lstStyle/>
        <a:p>
          <a:endParaRPr lang="ru-RU"/>
        </a:p>
      </dgm:t>
    </dgm:pt>
    <dgm:pt modelId="{236684B3-1B80-4EFB-9D29-99418229192C}" type="pres">
      <dgm:prSet presAssocID="{BAF07DA7-4633-4B73-9C53-E4C0C6C7DDB6}" presName="sibTrans" presStyleCnt="0"/>
      <dgm:spPr/>
    </dgm:pt>
    <dgm:pt modelId="{851614A6-92D1-4D13-BA0C-4A1E4D4525B7}" type="pres">
      <dgm:prSet presAssocID="{A95F2011-8F6D-433B-A732-2E0A6C657668}" presName="node" presStyleLbl="node1" presStyleIdx="6" presStyleCnt="10">
        <dgm:presLayoutVars>
          <dgm:bulletEnabled val="1"/>
        </dgm:presLayoutVars>
      </dgm:prSet>
      <dgm:spPr/>
      <dgm:t>
        <a:bodyPr/>
        <a:lstStyle/>
        <a:p>
          <a:endParaRPr lang="ru-RU"/>
        </a:p>
      </dgm:t>
    </dgm:pt>
    <dgm:pt modelId="{4B77B508-ABFC-4DEA-9D1D-E004C24E2126}" type="pres">
      <dgm:prSet presAssocID="{B4B42A8E-A971-4491-AC4E-F89631BBD7F8}" presName="sibTrans" presStyleCnt="0"/>
      <dgm:spPr/>
    </dgm:pt>
    <dgm:pt modelId="{C28712E2-9699-4D59-B4B8-7439C4537A13}" type="pres">
      <dgm:prSet presAssocID="{8E5ACFF9-0EF6-4C20-91D2-F122E1B95FC5}" presName="node" presStyleLbl="node1" presStyleIdx="7" presStyleCnt="10">
        <dgm:presLayoutVars>
          <dgm:bulletEnabled val="1"/>
        </dgm:presLayoutVars>
      </dgm:prSet>
      <dgm:spPr/>
      <dgm:t>
        <a:bodyPr/>
        <a:lstStyle/>
        <a:p>
          <a:endParaRPr lang="ru-RU"/>
        </a:p>
      </dgm:t>
    </dgm:pt>
    <dgm:pt modelId="{9BA3DECA-0AEB-4B58-A4EB-03CE98E2AFB8}" type="pres">
      <dgm:prSet presAssocID="{DADF7EF4-8929-472A-BA73-BC412AFB48DE}" presName="sibTrans" presStyleCnt="0"/>
      <dgm:spPr/>
    </dgm:pt>
    <dgm:pt modelId="{49D1F9FE-39CB-4AF1-95FD-92F98FCE2AF2}" type="pres">
      <dgm:prSet presAssocID="{C63E1F0B-FE46-4E60-B743-84A0BF59CE42}" presName="node" presStyleLbl="node1" presStyleIdx="8" presStyleCnt="10">
        <dgm:presLayoutVars>
          <dgm:bulletEnabled val="1"/>
        </dgm:presLayoutVars>
      </dgm:prSet>
      <dgm:spPr/>
      <dgm:t>
        <a:bodyPr/>
        <a:lstStyle/>
        <a:p>
          <a:endParaRPr lang="ru-RU"/>
        </a:p>
      </dgm:t>
    </dgm:pt>
    <dgm:pt modelId="{1EA97C57-7F74-48A1-940C-59BFAC1F7468}" type="pres">
      <dgm:prSet presAssocID="{76A908EA-DDF9-4491-ACAB-6AAC2350825D}" presName="sibTrans" presStyleCnt="0"/>
      <dgm:spPr/>
    </dgm:pt>
    <dgm:pt modelId="{DD6FAE2E-E0E1-4A61-9BA5-EC6D51F4D851}" type="pres">
      <dgm:prSet presAssocID="{E1D35B0A-3BF3-47AB-8E2C-D34586C71C3E}" presName="node" presStyleLbl="node1" presStyleIdx="9" presStyleCnt="10">
        <dgm:presLayoutVars>
          <dgm:bulletEnabled val="1"/>
        </dgm:presLayoutVars>
      </dgm:prSet>
      <dgm:spPr/>
      <dgm:t>
        <a:bodyPr/>
        <a:lstStyle/>
        <a:p>
          <a:endParaRPr lang="ru-RU"/>
        </a:p>
      </dgm:t>
    </dgm:pt>
  </dgm:ptLst>
  <dgm:cxnLst>
    <dgm:cxn modelId="{1D421A3F-C214-4880-BD0B-9C052EFA854C}" srcId="{2E413874-D29C-4C9D-A0A2-60B43115A081}" destId="{E1D35B0A-3BF3-47AB-8E2C-D34586C71C3E}" srcOrd="9" destOrd="0" parTransId="{B2E4CFF4-8F31-4D6E-B52D-ABA82695E45F}" sibTransId="{6D4F776E-4545-4FC2-89CD-A8A55E8FD27A}"/>
    <dgm:cxn modelId="{5A617912-C153-4BA9-9DFA-F1593BF72A12}" srcId="{2E413874-D29C-4C9D-A0A2-60B43115A081}" destId="{B88CB4BD-4D57-47F7-8E35-24933EE66B68}" srcOrd="2" destOrd="0" parTransId="{CDB6ACE2-E43F-4EDE-A3DA-760A6CE29ADF}" sibTransId="{7070AD95-B01B-4363-8EE3-61A5125B4A8B}"/>
    <dgm:cxn modelId="{6422B783-FEBF-46B8-8134-EE684573C155}" srcId="{2E413874-D29C-4C9D-A0A2-60B43115A081}" destId="{D2FBBD86-1981-4828-BA9E-170063AF0020}" srcOrd="3" destOrd="0" parTransId="{C8728F3A-EE87-4B24-8CB1-CBACC7E6D25C}" sibTransId="{46FC421F-DF17-4C30-9E25-350134D02CA2}"/>
    <dgm:cxn modelId="{DB7A9036-1DB4-4788-95E2-98D0CF7F3835}" type="presOf" srcId="{C1A8052B-C86C-4C33-8B1B-F8059E38B035}" destId="{37791EBC-33A8-4E7A-9F63-B501C36E6B3D}" srcOrd="0" destOrd="0" presId="urn:microsoft.com/office/officeart/2005/8/layout/default"/>
    <dgm:cxn modelId="{4EBC1FA0-EA69-457E-B9AB-414898C9318B}" type="presOf" srcId="{D2FBBD86-1981-4828-BA9E-170063AF0020}" destId="{5275EF69-8733-49D2-9296-7662892229DA}" srcOrd="0" destOrd="0" presId="urn:microsoft.com/office/officeart/2005/8/layout/default"/>
    <dgm:cxn modelId="{77F84110-F6F6-4FA8-96CE-D0C8767F158A}" type="presOf" srcId="{2E413874-D29C-4C9D-A0A2-60B43115A081}" destId="{D1BF626A-4E37-454B-B979-602DFB952AA7}" srcOrd="0" destOrd="0" presId="urn:microsoft.com/office/officeart/2005/8/layout/default"/>
    <dgm:cxn modelId="{38446605-D81C-498F-97EE-F9F874B98917}" srcId="{2E413874-D29C-4C9D-A0A2-60B43115A081}" destId="{1365E084-E0A0-46F9-B72B-253A6280181B}" srcOrd="1" destOrd="0" parTransId="{B4386069-64F1-4E83-9D28-A7DDEC44B98C}" sibTransId="{023CF1CB-85F2-43B9-BF0B-F2304C0EF329}"/>
    <dgm:cxn modelId="{1511DEAA-CA3B-44F8-9F24-B2405928865F}" type="presOf" srcId="{27CC26BE-CD48-4E87-AAF4-33C0CA04C463}" destId="{A29794C6-FD8E-4E96-811D-E787AC559E49}" srcOrd="0" destOrd="0" presId="urn:microsoft.com/office/officeart/2005/8/layout/default"/>
    <dgm:cxn modelId="{416F7977-0711-44C0-95FF-F694CF3ED8FF}" srcId="{2E413874-D29C-4C9D-A0A2-60B43115A081}" destId="{A95F2011-8F6D-433B-A732-2E0A6C657668}" srcOrd="6" destOrd="0" parTransId="{A448DAB7-9234-4CB5-A6EC-C6643A5770CB}" sibTransId="{B4B42A8E-A971-4491-AC4E-F89631BBD7F8}"/>
    <dgm:cxn modelId="{FD92BAC6-9D4B-4342-A2BC-41B6F84140E0}" type="presOf" srcId="{1365E084-E0A0-46F9-B72B-253A6280181B}" destId="{93A8C5E5-5D18-45CE-B14D-D30FA9037DDB}" srcOrd="0" destOrd="0" presId="urn:microsoft.com/office/officeart/2005/8/layout/default"/>
    <dgm:cxn modelId="{58E05786-B46F-43FF-A213-AF9566C46E97}" type="presOf" srcId="{8E5ACFF9-0EF6-4C20-91D2-F122E1B95FC5}" destId="{C28712E2-9699-4D59-B4B8-7439C4537A13}" srcOrd="0" destOrd="0" presId="urn:microsoft.com/office/officeart/2005/8/layout/default"/>
    <dgm:cxn modelId="{5E47BDB6-5228-4318-B9DE-D0DAFDA5CE8B}" type="presOf" srcId="{A95F2011-8F6D-433B-A732-2E0A6C657668}" destId="{851614A6-92D1-4D13-BA0C-4A1E4D4525B7}" srcOrd="0" destOrd="0" presId="urn:microsoft.com/office/officeart/2005/8/layout/default"/>
    <dgm:cxn modelId="{9E80F8C6-3D49-4239-8E8B-599A47EC0CDE}" type="presOf" srcId="{B88CB4BD-4D57-47F7-8E35-24933EE66B68}" destId="{9B26A4E7-F595-48E2-96BD-E4B9F5405095}" srcOrd="0" destOrd="0" presId="urn:microsoft.com/office/officeart/2005/8/layout/default"/>
    <dgm:cxn modelId="{DB7F1DFD-8A15-4C10-A399-661485F6B1EE}" srcId="{2E413874-D29C-4C9D-A0A2-60B43115A081}" destId="{C1A8052B-C86C-4C33-8B1B-F8059E38B035}" srcOrd="0" destOrd="0" parTransId="{9080C38C-3401-4DF2-AB45-5F55814E9A8C}" sibTransId="{C47772EC-A80B-488C-A3CD-F3A80065B733}"/>
    <dgm:cxn modelId="{B226FC28-4671-47E2-8C27-5BD11BC93145}" type="presOf" srcId="{C3B25998-A807-4698-ADEA-AE4EEC0DE434}" destId="{15194F10-9B4A-4C0F-B8B6-7AD22A317BBC}" srcOrd="0" destOrd="0" presId="urn:microsoft.com/office/officeart/2005/8/layout/default"/>
    <dgm:cxn modelId="{83EB1DF1-D62D-4FDB-BE69-982F601ABADF}" srcId="{2E413874-D29C-4C9D-A0A2-60B43115A081}" destId="{8E5ACFF9-0EF6-4C20-91D2-F122E1B95FC5}" srcOrd="7" destOrd="0" parTransId="{0C508274-DD24-4307-9C82-B694B879CC73}" sibTransId="{DADF7EF4-8929-472A-BA73-BC412AFB48DE}"/>
    <dgm:cxn modelId="{646212B3-3B2F-4CB2-BACC-9A2C4EB704CA}" srcId="{2E413874-D29C-4C9D-A0A2-60B43115A081}" destId="{27CC26BE-CD48-4E87-AAF4-33C0CA04C463}" srcOrd="4" destOrd="0" parTransId="{F47BBC18-089E-4B02-92C1-22BF2431BBD1}" sibTransId="{439BAFE7-AB2C-47EC-A1F3-A997F940388B}"/>
    <dgm:cxn modelId="{FA605715-E4ED-40CD-9871-88F0350F52E8}" type="presOf" srcId="{C63E1F0B-FE46-4E60-B743-84A0BF59CE42}" destId="{49D1F9FE-39CB-4AF1-95FD-92F98FCE2AF2}" srcOrd="0" destOrd="0" presId="urn:microsoft.com/office/officeart/2005/8/layout/default"/>
    <dgm:cxn modelId="{40CF12BB-7D4E-4DFB-9AA6-225CE775281D}" type="presOf" srcId="{E1D35B0A-3BF3-47AB-8E2C-D34586C71C3E}" destId="{DD6FAE2E-E0E1-4A61-9BA5-EC6D51F4D851}" srcOrd="0" destOrd="0" presId="urn:microsoft.com/office/officeart/2005/8/layout/default"/>
    <dgm:cxn modelId="{C28D6D82-2342-4D6A-B3F7-DC228D028CE0}" srcId="{2E413874-D29C-4C9D-A0A2-60B43115A081}" destId="{C63E1F0B-FE46-4E60-B743-84A0BF59CE42}" srcOrd="8" destOrd="0" parTransId="{F93B807C-D50C-4C10-96B4-E41582FD73F1}" sibTransId="{76A908EA-DDF9-4491-ACAB-6AAC2350825D}"/>
    <dgm:cxn modelId="{0AB4794A-C1AE-41C7-A0C1-AC1841A8F206}" srcId="{2E413874-D29C-4C9D-A0A2-60B43115A081}" destId="{C3B25998-A807-4698-ADEA-AE4EEC0DE434}" srcOrd="5" destOrd="0" parTransId="{3CB8D1EA-2D4A-4E22-B7F5-B858490DEE36}" sibTransId="{BAF07DA7-4633-4B73-9C53-E4C0C6C7DDB6}"/>
    <dgm:cxn modelId="{FC93D43C-580F-4FD4-A692-1D4E39B5659F}" type="presParOf" srcId="{D1BF626A-4E37-454B-B979-602DFB952AA7}" destId="{37791EBC-33A8-4E7A-9F63-B501C36E6B3D}" srcOrd="0" destOrd="0" presId="urn:microsoft.com/office/officeart/2005/8/layout/default"/>
    <dgm:cxn modelId="{E7097D29-92E6-4B37-B2DB-664C33CEA335}" type="presParOf" srcId="{D1BF626A-4E37-454B-B979-602DFB952AA7}" destId="{9DDD6CB1-C56E-4768-B614-239206947468}" srcOrd="1" destOrd="0" presId="urn:microsoft.com/office/officeart/2005/8/layout/default"/>
    <dgm:cxn modelId="{E777677A-6ABE-41D0-9094-05774048DF27}" type="presParOf" srcId="{D1BF626A-4E37-454B-B979-602DFB952AA7}" destId="{93A8C5E5-5D18-45CE-B14D-D30FA9037DDB}" srcOrd="2" destOrd="0" presId="urn:microsoft.com/office/officeart/2005/8/layout/default"/>
    <dgm:cxn modelId="{4BA7B822-FF85-484B-908C-304C6229875A}" type="presParOf" srcId="{D1BF626A-4E37-454B-B979-602DFB952AA7}" destId="{56D175E0-9E06-4A1E-A4E6-747C1A91D94B}" srcOrd="3" destOrd="0" presId="urn:microsoft.com/office/officeart/2005/8/layout/default"/>
    <dgm:cxn modelId="{6A1EEC88-119F-4A30-8DBB-5E51130C1972}" type="presParOf" srcId="{D1BF626A-4E37-454B-B979-602DFB952AA7}" destId="{9B26A4E7-F595-48E2-96BD-E4B9F5405095}" srcOrd="4" destOrd="0" presId="urn:microsoft.com/office/officeart/2005/8/layout/default"/>
    <dgm:cxn modelId="{4B2DEB81-D424-45E5-B065-C4F349091F1D}" type="presParOf" srcId="{D1BF626A-4E37-454B-B979-602DFB952AA7}" destId="{9D6B152B-B313-40D6-8C15-1176C430812F}" srcOrd="5" destOrd="0" presId="urn:microsoft.com/office/officeart/2005/8/layout/default"/>
    <dgm:cxn modelId="{5DC108C0-6CC3-4E2D-86E1-3977CE19DE70}" type="presParOf" srcId="{D1BF626A-4E37-454B-B979-602DFB952AA7}" destId="{5275EF69-8733-49D2-9296-7662892229DA}" srcOrd="6" destOrd="0" presId="urn:microsoft.com/office/officeart/2005/8/layout/default"/>
    <dgm:cxn modelId="{CEC0A7EF-42F0-45A6-96AB-47A8FA65EF85}" type="presParOf" srcId="{D1BF626A-4E37-454B-B979-602DFB952AA7}" destId="{EF2B84C0-C60F-4CD8-91EA-ACBB5E86C96C}" srcOrd="7" destOrd="0" presId="urn:microsoft.com/office/officeart/2005/8/layout/default"/>
    <dgm:cxn modelId="{525F3042-2BCA-4CEA-B890-33CBA7C58B61}" type="presParOf" srcId="{D1BF626A-4E37-454B-B979-602DFB952AA7}" destId="{A29794C6-FD8E-4E96-811D-E787AC559E49}" srcOrd="8" destOrd="0" presId="urn:microsoft.com/office/officeart/2005/8/layout/default"/>
    <dgm:cxn modelId="{69AC708B-0A74-4AAD-A955-35FD662A8794}" type="presParOf" srcId="{D1BF626A-4E37-454B-B979-602DFB952AA7}" destId="{D40D0F4A-5B94-446F-839E-B58294C681EB}" srcOrd="9" destOrd="0" presId="urn:microsoft.com/office/officeart/2005/8/layout/default"/>
    <dgm:cxn modelId="{DC0E350A-F80D-42E0-80C4-A2F31875BE3A}" type="presParOf" srcId="{D1BF626A-4E37-454B-B979-602DFB952AA7}" destId="{15194F10-9B4A-4C0F-B8B6-7AD22A317BBC}" srcOrd="10" destOrd="0" presId="urn:microsoft.com/office/officeart/2005/8/layout/default"/>
    <dgm:cxn modelId="{9B26420E-6BE0-4CAB-9EDB-455DFEED483F}" type="presParOf" srcId="{D1BF626A-4E37-454B-B979-602DFB952AA7}" destId="{236684B3-1B80-4EFB-9D29-99418229192C}" srcOrd="11" destOrd="0" presId="urn:microsoft.com/office/officeart/2005/8/layout/default"/>
    <dgm:cxn modelId="{635AB6FE-8CC9-4899-BBF5-CAF0CAD7C1CA}" type="presParOf" srcId="{D1BF626A-4E37-454B-B979-602DFB952AA7}" destId="{851614A6-92D1-4D13-BA0C-4A1E4D4525B7}" srcOrd="12" destOrd="0" presId="urn:microsoft.com/office/officeart/2005/8/layout/default"/>
    <dgm:cxn modelId="{B4ABB6E5-90A0-4290-BF9C-F109CCD21B52}" type="presParOf" srcId="{D1BF626A-4E37-454B-B979-602DFB952AA7}" destId="{4B77B508-ABFC-4DEA-9D1D-E004C24E2126}" srcOrd="13" destOrd="0" presId="urn:microsoft.com/office/officeart/2005/8/layout/default"/>
    <dgm:cxn modelId="{F3DB269E-F213-45B7-903F-D75560634BBD}" type="presParOf" srcId="{D1BF626A-4E37-454B-B979-602DFB952AA7}" destId="{C28712E2-9699-4D59-B4B8-7439C4537A13}" srcOrd="14" destOrd="0" presId="urn:microsoft.com/office/officeart/2005/8/layout/default"/>
    <dgm:cxn modelId="{91F82E9D-8CE4-48C9-8DFF-EE0F2A74CA22}" type="presParOf" srcId="{D1BF626A-4E37-454B-B979-602DFB952AA7}" destId="{9BA3DECA-0AEB-4B58-A4EB-03CE98E2AFB8}" srcOrd="15" destOrd="0" presId="urn:microsoft.com/office/officeart/2005/8/layout/default"/>
    <dgm:cxn modelId="{4C82C0DB-ADA1-46DE-AB7F-CDFF4812C2D4}" type="presParOf" srcId="{D1BF626A-4E37-454B-B979-602DFB952AA7}" destId="{49D1F9FE-39CB-4AF1-95FD-92F98FCE2AF2}" srcOrd="16" destOrd="0" presId="urn:microsoft.com/office/officeart/2005/8/layout/default"/>
    <dgm:cxn modelId="{F3067BB8-08C3-47C6-81EA-65A7F0529CEC}" type="presParOf" srcId="{D1BF626A-4E37-454B-B979-602DFB952AA7}" destId="{1EA97C57-7F74-48A1-940C-59BFAC1F7468}" srcOrd="17" destOrd="0" presId="urn:microsoft.com/office/officeart/2005/8/layout/default"/>
    <dgm:cxn modelId="{5E97042B-7725-40A8-B779-94102C6E1BFD}" type="presParOf" srcId="{D1BF626A-4E37-454B-B979-602DFB952AA7}" destId="{DD6FAE2E-E0E1-4A61-9BA5-EC6D51F4D851}"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2D3DA-6718-46C9-8EE3-AEFA6693EC7D}">
      <dsp:nvSpPr>
        <dsp:cNvPr id="0" name=""/>
        <dsp:cNvSpPr/>
      </dsp:nvSpPr>
      <dsp:spPr>
        <a:xfrm>
          <a:off x="0" y="685468"/>
          <a:ext cx="6185420" cy="130537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2C3A2D-6D7A-44D8-AEA5-11827D43C400}">
      <dsp:nvSpPr>
        <dsp:cNvPr id="0" name=""/>
        <dsp:cNvSpPr/>
      </dsp:nvSpPr>
      <dsp:spPr>
        <a:xfrm>
          <a:off x="360040" y="786451"/>
          <a:ext cx="4329794" cy="745492"/>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3656" tIns="0" rIns="163656" bIns="0" numCol="1" spcCol="1270" anchor="ctr" anchorCtr="0">
          <a:noAutofit/>
        </a:bodyPr>
        <a:lstStyle/>
        <a:p>
          <a:pPr lvl="0" algn="l"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РЕГИОНАЛЬНАЯ  АВТОМАТИЗИРОВАННАЯ СИСТЕМА ЦЕНТРАЛИЗОВАННОГО ОПОВЕЩЕНИЯ</a:t>
          </a:r>
          <a:endParaRPr lang="ru-RU" sz="1200" kern="1200" dirty="0">
            <a:latin typeface="Times New Roman" panose="02020603050405020304" pitchFamily="18" charset="0"/>
            <a:cs typeface="Times New Roman" panose="02020603050405020304" pitchFamily="18" charset="0"/>
          </a:endParaRPr>
        </a:p>
      </dsp:txBody>
      <dsp:txXfrm>
        <a:off x="396432" y="822843"/>
        <a:ext cx="4257010" cy="672708"/>
      </dsp:txXfrm>
    </dsp:sp>
    <dsp:sp modelId="{4B305787-26B7-4A85-B0C9-C4839B9FAEC6}">
      <dsp:nvSpPr>
        <dsp:cNvPr id="0" name=""/>
        <dsp:cNvSpPr/>
      </dsp:nvSpPr>
      <dsp:spPr>
        <a:xfrm>
          <a:off x="0" y="2267018"/>
          <a:ext cx="6185420" cy="124705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FF471B-227C-4356-B868-558D9091A470}">
      <dsp:nvSpPr>
        <dsp:cNvPr id="0" name=""/>
        <dsp:cNvSpPr/>
      </dsp:nvSpPr>
      <dsp:spPr>
        <a:xfrm>
          <a:off x="360040" y="2360679"/>
          <a:ext cx="4329794" cy="681001"/>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3656" tIns="0" rIns="163656" bIns="0" numCol="1" spcCol="1270" anchor="ctr" anchorCtr="0">
          <a:noAutofit/>
        </a:bodyPr>
        <a:lstStyle/>
        <a:p>
          <a:pPr lvl="0" algn="l"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МУНИЦИПАЛЬНАЯ АВТОМАТИЗИРОВАННАЯ СИСТЕМА ЦЕНТРАЛИЗОВАННОГО ОПОВЕЩЕНИЯ</a:t>
          </a:r>
          <a:endParaRPr lang="ru-RU" sz="1200" kern="1200" dirty="0">
            <a:latin typeface="Times New Roman" panose="02020603050405020304" pitchFamily="18" charset="0"/>
            <a:cs typeface="Times New Roman" panose="02020603050405020304" pitchFamily="18" charset="0"/>
          </a:endParaRPr>
        </a:p>
      </dsp:txBody>
      <dsp:txXfrm>
        <a:off x="393284" y="2393923"/>
        <a:ext cx="4263306" cy="614513"/>
      </dsp:txXfrm>
    </dsp:sp>
    <dsp:sp modelId="{58413A77-803C-461E-A216-BD679BD2BB12}">
      <dsp:nvSpPr>
        <dsp:cNvPr id="0" name=""/>
        <dsp:cNvSpPr/>
      </dsp:nvSpPr>
      <dsp:spPr>
        <a:xfrm>
          <a:off x="0" y="3738900"/>
          <a:ext cx="6185420" cy="105017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B2AE1-3E3D-4090-8D7C-38E4B7BE19EA}">
      <dsp:nvSpPr>
        <dsp:cNvPr id="0" name=""/>
        <dsp:cNvSpPr/>
      </dsp:nvSpPr>
      <dsp:spPr>
        <a:xfrm>
          <a:off x="320574" y="3828029"/>
          <a:ext cx="4329794" cy="4891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3656" tIns="0" rIns="163656" bIns="0" numCol="1" spcCol="1270" anchor="ctr" anchorCtr="0">
          <a:noAutofit/>
        </a:bodyPr>
        <a:lstStyle/>
        <a:p>
          <a:pPr lvl="0" algn="l"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ЛОКАЛЬНАЯ СИСТЕМА ОПОВЕЩЕНИЯ</a:t>
          </a:r>
          <a:endParaRPr lang="ru-RU" sz="1200" kern="1200" dirty="0">
            <a:latin typeface="Times New Roman" panose="02020603050405020304" pitchFamily="18" charset="0"/>
            <a:cs typeface="Times New Roman" panose="02020603050405020304" pitchFamily="18" charset="0"/>
          </a:endParaRPr>
        </a:p>
      </dsp:txBody>
      <dsp:txXfrm>
        <a:off x="344452" y="3851907"/>
        <a:ext cx="4282038" cy="44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808BC-CC95-42ED-91C1-CCEEDCAC2A07}">
      <dsp:nvSpPr>
        <dsp:cNvPr id="0" name=""/>
        <dsp:cNvSpPr/>
      </dsp:nvSpPr>
      <dsp:spPr>
        <a:xfrm>
          <a:off x="1081682" y="2"/>
          <a:ext cx="2734053" cy="164043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наличием актуализированных нормативных актов в области создания, поддержания в состоянии постоянной готовности и задействования систем оповещения населения</a:t>
          </a:r>
        </a:p>
      </dsp:txBody>
      <dsp:txXfrm>
        <a:off x="1081682" y="2"/>
        <a:ext cx="2734053" cy="1640432"/>
      </dsp:txXfrm>
    </dsp:sp>
    <dsp:sp modelId="{879573B5-D7C7-4378-8EA8-FCC4E76B9393}">
      <dsp:nvSpPr>
        <dsp:cNvPr id="0" name=""/>
        <dsp:cNvSpPr/>
      </dsp:nvSpPr>
      <dsp:spPr>
        <a:xfrm>
          <a:off x="4465621" y="2250"/>
          <a:ext cx="2734053" cy="1640432"/>
        </a:xfrm>
        <a:prstGeom prst="rect">
          <a:avLst/>
        </a:prstGeom>
        <a:gradFill rotWithShape="0">
          <a:gsLst>
            <a:gs pos="0">
              <a:schemeClr val="accent4">
                <a:hueOff val="-558096"/>
                <a:satOff val="3362"/>
                <a:lumOff val="270"/>
                <a:alphaOff val="0"/>
                <a:tint val="50000"/>
                <a:satMod val="300000"/>
              </a:schemeClr>
            </a:gs>
            <a:gs pos="35000">
              <a:schemeClr val="accent4">
                <a:hueOff val="-558096"/>
                <a:satOff val="3362"/>
                <a:lumOff val="270"/>
                <a:alphaOff val="0"/>
                <a:tint val="37000"/>
                <a:satMod val="300000"/>
              </a:schemeClr>
            </a:gs>
            <a:gs pos="100000">
              <a:schemeClr val="accent4">
                <a:hueOff val="-558096"/>
                <a:satOff val="3362"/>
                <a:lumOff val="27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наличием, исправностью и соответствием проектно-сметной документации на систему оповещения населения технических средств оповещения</a:t>
          </a:r>
        </a:p>
      </dsp:txBody>
      <dsp:txXfrm>
        <a:off x="4465621" y="2250"/>
        <a:ext cx="2734053" cy="1640432"/>
      </dsp:txXfrm>
    </dsp:sp>
    <dsp:sp modelId="{911F917C-F770-4BFE-A658-52E113417168}">
      <dsp:nvSpPr>
        <dsp:cNvPr id="0" name=""/>
        <dsp:cNvSpPr/>
      </dsp:nvSpPr>
      <dsp:spPr>
        <a:xfrm>
          <a:off x="7850434" y="0"/>
          <a:ext cx="2734053" cy="1640432"/>
        </a:xfrm>
        <a:prstGeom prst="rect">
          <a:avLst/>
        </a:prstGeom>
        <a:gradFill rotWithShape="0">
          <a:gsLst>
            <a:gs pos="0">
              <a:schemeClr val="accent4">
                <a:hueOff val="-1116192"/>
                <a:satOff val="6725"/>
                <a:lumOff val="539"/>
                <a:alphaOff val="0"/>
                <a:tint val="50000"/>
                <a:satMod val="300000"/>
              </a:schemeClr>
            </a:gs>
            <a:gs pos="35000">
              <a:schemeClr val="accent4">
                <a:hueOff val="-1116192"/>
                <a:satOff val="6725"/>
                <a:lumOff val="539"/>
                <a:alphaOff val="0"/>
                <a:tint val="37000"/>
                <a:satMod val="300000"/>
              </a:schemeClr>
            </a:gs>
            <a:gs pos="100000">
              <a:schemeClr val="accent4">
                <a:hueOff val="-1116192"/>
                <a:satOff val="6725"/>
                <a:lumOff val="5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наличием дежурного (дежурно-диспетчерского) персонала, ответственного за включение (запуск) системы оповещения населения, и уровнем его профессиональной подготовки</a:t>
          </a:r>
        </a:p>
      </dsp:txBody>
      <dsp:txXfrm>
        <a:off x="7850434" y="0"/>
        <a:ext cx="2734053" cy="1640432"/>
      </dsp:txXfrm>
    </dsp:sp>
    <dsp:sp modelId="{F04B3833-0753-4764-AA6D-52F1E6E17324}">
      <dsp:nvSpPr>
        <dsp:cNvPr id="0" name=""/>
        <dsp:cNvSpPr/>
      </dsp:nvSpPr>
      <dsp:spPr>
        <a:xfrm>
          <a:off x="1081682" y="1913840"/>
          <a:ext cx="2734053" cy="1640432"/>
        </a:xfrm>
        <a:prstGeom prst="rect">
          <a:avLst/>
        </a:prstGeom>
        <a:gradFill rotWithShape="0">
          <a:gsLst>
            <a:gs pos="0">
              <a:schemeClr val="accent4">
                <a:hueOff val="-1674289"/>
                <a:satOff val="10087"/>
                <a:lumOff val="809"/>
                <a:alphaOff val="0"/>
                <a:tint val="50000"/>
                <a:satMod val="300000"/>
              </a:schemeClr>
            </a:gs>
            <a:gs pos="35000">
              <a:schemeClr val="accent4">
                <a:hueOff val="-1674289"/>
                <a:satOff val="10087"/>
                <a:lumOff val="809"/>
                <a:alphaOff val="0"/>
                <a:tint val="37000"/>
                <a:satMod val="300000"/>
              </a:schemeClr>
            </a:gs>
            <a:gs pos="100000">
              <a:schemeClr val="accent4">
                <a:hueOff val="-1674289"/>
                <a:satOff val="10087"/>
                <a:lumOff val="80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наличием технического обслуживающего персонала, отвечающего </a:t>
          </a:r>
          <a:br>
            <a:rPr lang="ru-RU" sz="1500" kern="1200" dirty="0" smtClean="0">
              <a:latin typeface="Times New Roman" panose="02020603050405020304" pitchFamily="18" charset="0"/>
              <a:cs typeface="Times New Roman" panose="02020603050405020304" pitchFamily="18" charset="0"/>
            </a:rPr>
          </a:br>
          <a:r>
            <a:rPr lang="ru-RU" sz="1500" kern="1200" dirty="0" smtClean="0">
              <a:latin typeface="Times New Roman" panose="02020603050405020304" pitchFamily="18" charset="0"/>
              <a:cs typeface="Times New Roman" panose="02020603050405020304" pitchFamily="18" charset="0"/>
            </a:rPr>
            <a:t>за поддержание в готовности технических средств оповещения, и уровнем его профессиональной подготовки</a:t>
          </a:r>
          <a:endParaRPr lang="ru-RU" sz="1500" kern="1200" dirty="0">
            <a:latin typeface="Times New Roman" panose="02020603050405020304" pitchFamily="18" charset="0"/>
            <a:cs typeface="Times New Roman" panose="02020603050405020304" pitchFamily="18" charset="0"/>
          </a:endParaRPr>
        </a:p>
      </dsp:txBody>
      <dsp:txXfrm>
        <a:off x="1081682" y="1913840"/>
        <a:ext cx="2734053" cy="1640432"/>
      </dsp:txXfrm>
    </dsp:sp>
    <dsp:sp modelId="{DE713599-D020-470A-9827-61033396CBA4}">
      <dsp:nvSpPr>
        <dsp:cNvPr id="0" name=""/>
        <dsp:cNvSpPr/>
      </dsp:nvSpPr>
      <dsp:spPr>
        <a:xfrm>
          <a:off x="4465621" y="1916087"/>
          <a:ext cx="2734053" cy="1640432"/>
        </a:xfrm>
        <a:prstGeom prst="rect">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готовностью сетей связи операторов связи, студий вещания и редакций средств массовой информации к обеспечению передачи сигналов оповещения и (или) экстренной информации</a:t>
          </a:r>
        </a:p>
      </dsp:txBody>
      <dsp:txXfrm>
        <a:off x="4465621" y="1916087"/>
        <a:ext cx="2734053" cy="1640432"/>
      </dsp:txXfrm>
    </dsp:sp>
    <dsp:sp modelId="{6D8FF1ED-3575-4C6D-ACA4-A4D9DA300FC1}">
      <dsp:nvSpPr>
        <dsp:cNvPr id="0" name=""/>
        <dsp:cNvSpPr/>
      </dsp:nvSpPr>
      <dsp:spPr>
        <a:xfrm>
          <a:off x="7850434" y="1883738"/>
          <a:ext cx="2734053" cy="1640432"/>
        </a:xfrm>
        <a:prstGeom prst="rect">
          <a:avLst/>
        </a:prstGeom>
        <a:gradFill rotWithShape="0">
          <a:gsLst>
            <a:gs pos="0">
              <a:schemeClr val="accent4">
                <a:hueOff val="-2790481"/>
                <a:satOff val="16812"/>
                <a:lumOff val="1348"/>
                <a:alphaOff val="0"/>
                <a:tint val="50000"/>
                <a:satMod val="300000"/>
              </a:schemeClr>
            </a:gs>
            <a:gs pos="35000">
              <a:schemeClr val="accent4">
                <a:hueOff val="-2790481"/>
                <a:satOff val="16812"/>
                <a:lumOff val="1348"/>
                <a:alphaOff val="0"/>
                <a:tint val="37000"/>
                <a:satMod val="300000"/>
              </a:schemeClr>
            </a:gs>
            <a:gs pos="100000">
              <a:schemeClr val="accent4">
                <a:hueOff val="-2790481"/>
                <a:satOff val="16812"/>
                <a:lumOff val="134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регулярным проведением проверок готовности систем оповещения населения</a:t>
          </a:r>
          <a:endParaRPr lang="ru-RU" sz="1500" kern="1200" dirty="0">
            <a:latin typeface="Times New Roman" panose="02020603050405020304" pitchFamily="18" charset="0"/>
            <a:cs typeface="Times New Roman" panose="02020603050405020304" pitchFamily="18" charset="0"/>
          </a:endParaRPr>
        </a:p>
      </dsp:txBody>
      <dsp:txXfrm>
        <a:off x="7850434" y="1883738"/>
        <a:ext cx="2734053" cy="1640432"/>
      </dsp:txXfrm>
    </dsp:sp>
    <dsp:sp modelId="{AB3973F9-4D58-4776-8467-C6E28371C510}">
      <dsp:nvSpPr>
        <dsp:cNvPr id="0" name=""/>
        <dsp:cNvSpPr/>
      </dsp:nvSpPr>
      <dsp:spPr>
        <a:xfrm>
          <a:off x="1081682" y="3827678"/>
          <a:ext cx="2734053" cy="1640432"/>
        </a:xfrm>
        <a:prstGeom prst="rect">
          <a:avLst/>
        </a:prstGeom>
        <a:gradFill rotWithShape="0">
          <a:gsLst>
            <a:gs pos="0">
              <a:schemeClr val="accent4">
                <a:hueOff val="-3348577"/>
                <a:satOff val="20174"/>
                <a:lumOff val="1617"/>
                <a:alphaOff val="0"/>
                <a:tint val="50000"/>
                <a:satMod val="300000"/>
              </a:schemeClr>
            </a:gs>
            <a:gs pos="35000">
              <a:schemeClr val="accent4">
                <a:hueOff val="-3348577"/>
                <a:satOff val="20174"/>
                <a:lumOff val="1617"/>
                <a:alphaOff val="0"/>
                <a:tint val="37000"/>
                <a:satMod val="300000"/>
              </a:schemeClr>
            </a:gs>
            <a:gs pos="100000">
              <a:schemeClr val="accent4">
                <a:hueOff val="-3348577"/>
                <a:satOff val="20174"/>
                <a:lumOff val="16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своевременным эксплуатационно-техническим обслуживанием, ремонтом неисправных и заменой выслуживших установленный эксплуатационный ресурс технических средств оповещения</a:t>
          </a:r>
          <a:endParaRPr lang="ru-RU" sz="1500" kern="1200" dirty="0">
            <a:latin typeface="Times New Roman" panose="02020603050405020304" pitchFamily="18" charset="0"/>
            <a:cs typeface="Times New Roman" panose="02020603050405020304" pitchFamily="18" charset="0"/>
          </a:endParaRPr>
        </a:p>
      </dsp:txBody>
      <dsp:txXfrm>
        <a:off x="1081682" y="3827678"/>
        <a:ext cx="2734053" cy="1640432"/>
      </dsp:txXfrm>
    </dsp:sp>
    <dsp:sp modelId="{99ABB8C5-38B2-44C4-B8AD-09BA8A958B91}">
      <dsp:nvSpPr>
        <dsp:cNvPr id="0" name=""/>
        <dsp:cNvSpPr/>
      </dsp:nvSpPr>
      <dsp:spPr>
        <a:xfrm>
          <a:off x="4465621" y="3829925"/>
          <a:ext cx="2734053" cy="1640432"/>
        </a:xfrm>
        <a:prstGeom prst="rect">
          <a:avLst/>
        </a:prstGeom>
        <a:gradFill rotWithShape="0">
          <a:gsLst>
            <a:gs pos="0">
              <a:schemeClr val="accent4">
                <a:hueOff val="-3906673"/>
                <a:satOff val="23537"/>
                <a:lumOff val="1887"/>
                <a:alphaOff val="0"/>
                <a:tint val="50000"/>
                <a:satMod val="300000"/>
              </a:schemeClr>
            </a:gs>
            <a:gs pos="35000">
              <a:schemeClr val="accent4">
                <a:hueOff val="-3906673"/>
                <a:satOff val="23537"/>
                <a:lumOff val="1887"/>
                <a:alphaOff val="0"/>
                <a:tint val="37000"/>
                <a:satMod val="300000"/>
              </a:schemeClr>
            </a:gs>
            <a:gs pos="100000">
              <a:schemeClr val="accent4">
                <a:hueOff val="-3906673"/>
                <a:satOff val="23537"/>
                <a:lumOff val="188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наличием, соответствием законодательству Российской Федерации и обеспечением готовности к использованию резервов средств оповещения</a:t>
          </a:r>
          <a:endParaRPr lang="ru-RU" sz="1500" kern="1200" dirty="0">
            <a:latin typeface="Times New Roman" panose="02020603050405020304" pitchFamily="18" charset="0"/>
            <a:cs typeface="Times New Roman" panose="02020603050405020304" pitchFamily="18" charset="0"/>
          </a:endParaRPr>
        </a:p>
      </dsp:txBody>
      <dsp:txXfrm>
        <a:off x="4465621" y="3829925"/>
        <a:ext cx="2734053" cy="1640432"/>
      </dsp:txXfrm>
    </dsp:sp>
    <dsp:sp modelId="{0C3A96B4-F8FC-4E5B-938F-1F19836A6286}">
      <dsp:nvSpPr>
        <dsp:cNvPr id="0" name=""/>
        <dsp:cNvSpPr/>
      </dsp:nvSpPr>
      <dsp:spPr>
        <a:xfrm>
          <a:off x="7850434" y="3797576"/>
          <a:ext cx="2734053" cy="1640432"/>
        </a:xfrm>
        <a:prstGeom prst="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anose="02020603050405020304" pitchFamily="18" charset="0"/>
              <a:cs typeface="Times New Roman" panose="02020603050405020304" pitchFamily="18" charset="0"/>
            </a:rPr>
            <a:t>своевременным проведением мероприятий по созданию, в том числе совершенствованию, систем оповещения населения</a:t>
          </a:r>
          <a:endParaRPr lang="ru-RU" sz="1500" kern="1200" dirty="0">
            <a:latin typeface="Times New Roman" panose="02020603050405020304" pitchFamily="18" charset="0"/>
            <a:cs typeface="Times New Roman" panose="02020603050405020304" pitchFamily="18" charset="0"/>
          </a:endParaRPr>
        </a:p>
      </dsp:txBody>
      <dsp:txXfrm>
        <a:off x="7850434" y="3797576"/>
        <a:ext cx="2734053" cy="164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91EBC-33A8-4E7A-9F63-B501C36E6B3D}">
      <dsp:nvSpPr>
        <dsp:cNvPr id="0" name=""/>
        <dsp:cNvSpPr/>
      </dsp:nvSpPr>
      <dsp:spPr>
        <a:xfrm>
          <a:off x="1062435" y="994"/>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Обеспечение действий сил охраны общественного порядка в пострадавших районах</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1062435" y="994"/>
        <a:ext cx="2217974" cy="1330784"/>
      </dsp:txXfrm>
    </dsp:sp>
    <dsp:sp modelId="{93A8C5E5-5D18-45CE-B14D-D30FA9037DDB}">
      <dsp:nvSpPr>
        <dsp:cNvPr id="0" name=""/>
        <dsp:cNvSpPr/>
      </dsp:nvSpPr>
      <dsp:spPr>
        <a:xfrm>
          <a:off x="3502207" y="994"/>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Организация  охраны общественного порядка в городах, населенных пунктах и на объектах, в очагах поражения, местах сосредоточения людей и на транспортных магистралях</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3502207" y="994"/>
        <a:ext cx="2217974" cy="1330784"/>
      </dsp:txXfrm>
    </dsp:sp>
    <dsp:sp modelId="{9B26A4E7-F595-48E2-96BD-E4B9F5405095}">
      <dsp:nvSpPr>
        <dsp:cNvPr id="0" name=""/>
        <dsp:cNvSpPr/>
      </dsp:nvSpPr>
      <dsp:spPr>
        <a:xfrm>
          <a:off x="5941979" y="994"/>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Регулирование и обеспечение безопасности дорожного движения</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5941979" y="994"/>
        <a:ext cx="2217974" cy="1330784"/>
      </dsp:txXfrm>
    </dsp:sp>
    <dsp:sp modelId="{5275EF69-8733-49D2-9296-7662892229DA}">
      <dsp:nvSpPr>
        <dsp:cNvPr id="0" name=""/>
        <dsp:cNvSpPr/>
      </dsp:nvSpPr>
      <dsp:spPr>
        <a:xfrm>
          <a:off x="8381751" y="994"/>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Охрана материальных и культурных ценностей, независимо от форм собственности и личного имущества граждан</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8381751" y="994"/>
        <a:ext cx="2217974" cy="1330784"/>
      </dsp:txXfrm>
    </dsp:sp>
    <dsp:sp modelId="{A29794C6-FD8E-4E96-811D-E787AC559E49}">
      <dsp:nvSpPr>
        <dsp:cNvPr id="0" name=""/>
        <dsp:cNvSpPr/>
      </dsp:nvSpPr>
      <dsp:spPr>
        <a:xfrm>
          <a:off x="1062435" y="1553577"/>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Борьба с преступностью и нарушением общественного порядка</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1062435" y="1553577"/>
        <a:ext cx="2217974" cy="1330784"/>
      </dsp:txXfrm>
    </dsp:sp>
    <dsp:sp modelId="{15194F10-9B4A-4C0F-B8B6-7AD22A317BBC}">
      <dsp:nvSpPr>
        <dsp:cNvPr id="0" name=""/>
        <dsp:cNvSpPr/>
      </dsp:nvSpPr>
      <dsp:spPr>
        <a:xfrm>
          <a:off x="3502207" y="1553577"/>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Организация ведения учета потерь населения</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3502207" y="1553577"/>
        <a:ext cx="2217974" cy="1330784"/>
      </dsp:txXfrm>
    </dsp:sp>
    <dsp:sp modelId="{851614A6-92D1-4D13-BA0C-4A1E4D4525B7}">
      <dsp:nvSpPr>
        <dsp:cNvPr id="0" name=""/>
        <dsp:cNvSpPr/>
      </dsp:nvSpPr>
      <dsp:spPr>
        <a:xfrm>
          <a:off x="5941979" y="1553577"/>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Обеспечение усиления охраны особо важных объектов</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5941979" y="1553577"/>
        <a:ext cx="2217974" cy="1330784"/>
      </dsp:txXfrm>
    </dsp:sp>
    <dsp:sp modelId="{C28712E2-9699-4D59-B4B8-7439C4537A13}">
      <dsp:nvSpPr>
        <dsp:cNvPr id="0" name=""/>
        <dsp:cNvSpPr/>
      </dsp:nvSpPr>
      <dsp:spPr>
        <a:xfrm>
          <a:off x="8381751" y="1553577"/>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Борьба с диверсионно-разведывательными группами противника</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8381751" y="1553577"/>
        <a:ext cx="2217974" cy="1330784"/>
      </dsp:txXfrm>
    </dsp:sp>
    <dsp:sp modelId="{49D1F9FE-39CB-4AF1-95FD-92F98FCE2AF2}">
      <dsp:nvSpPr>
        <dsp:cNvPr id="0" name=""/>
        <dsp:cNvSpPr/>
      </dsp:nvSpPr>
      <dsp:spPr>
        <a:xfrm>
          <a:off x="3502207" y="3106159"/>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Выявление и пересечение подстрекателей, распространителей ложных слухов и провокаторов</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3502207" y="3106159"/>
        <a:ext cx="2217974" cy="1330784"/>
      </dsp:txXfrm>
    </dsp:sp>
    <dsp:sp modelId="{DD6FAE2E-E0E1-4A61-9BA5-EC6D51F4D851}">
      <dsp:nvSpPr>
        <dsp:cNvPr id="0" name=""/>
        <dsp:cNvSpPr/>
      </dsp:nvSpPr>
      <dsp:spPr>
        <a:xfrm>
          <a:off x="5941979" y="3106159"/>
          <a:ext cx="2217974" cy="1330784"/>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Обеспечение режима комендантского часа</a:t>
          </a:r>
          <a:endParaRPr lang="ru-RU" sz="1300" kern="1200" dirty="0">
            <a:solidFill>
              <a:schemeClr val="tx1"/>
            </a:solidFill>
            <a:latin typeface="Times New Roman" panose="02020603050405020304" pitchFamily="18" charset="0"/>
            <a:cs typeface="Times New Roman" panose="02020603050405020304" pitchFamily="18" charset="0"/>
          </a:endParaRPr>
        </a:p>
      </dsp:txBody>
      <dsp:txXfrm>
        <a:off x="5941979" y="3106159"/>
        <a:ext cx="2217974" cy="133078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A2810BB-6A99-4A2B-AD51-253B4367B1BD}" type="datetimeFigureOut">
              <a:rPr lang="ru-RU"/>
              <a:pPr>
                <a:defRPr/>
              </a:pPr>
              <a:t>24.05.2023</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A7DE992-CE57-4D8B-A2E1-77ED10A50FFE}" type="slidenum">
              <a:rPr lang="ru-RU"/>
              <a:pPr>
                <a:defRPr/>
              </a:pPr>
              <a:t>‹#›</a:t>
            </a:fld>
            <a:endParaRPr lang="ru-RU"/>
          </a:p>
        </p:txBody>
      </p:sp>
    </p:spTree>
    <p:extLst>
      <p:ext uri="{BB962C8B-B14F-4D97-AF65-F5344CB8AC3E}">
        <p14:creationId xmlns:p14="http://schemas.microsoft.com/office/powerpoint/2010/main" val="2145761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131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4131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07CC0F-244B-4F3D-B6A0-41FD5E8DD245}" type="slidenum">
              <a:rPr lang="ru-RU">
                <a:solidFill>
                  <a:srgbClr val="000000"/>
                </a:solidFill>
                <a:cs typeface="Arial" charset="0"/>
              </a:rPr>
              <a:pPr fontAlgn="base">
                <a:spcBef>
                  <a:spcPct val="0"/>
                </a:spcBef>
                <a:spcAft>
                  <a:spcPct val="0"/>
                </a:spcAft>
                <a:defRPr/>
              </a:pPr>
              <a:t>2</a:t>
            </a:fld>
            <a:endParaRPr lang="ru-RU">
              <a:solidFill>
                <a:srgbClr val="000000"/>
              </a:solidFill>
              <a:cs typeface="Arial" charset="0"/>
            </a:endParaRPr>
          </a:p>
        </p:txBody>
      </p:sp>
    </p:spTree>
    <p:extLst>
      <p:ext uri="{BB962C8B-B14F-4D97-AF65-F5344CB8AC3E}">
        <p14:creationId xmlns:p14="http://schemas.microsoft.com/office/powerpoint/2010/main" val="292006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12</a:t>
            </a:fld>
            <a:endParaRPr lang="ru-RU">
              <a:solidFill>
                <a:srgbClr val="000000"/>
              </a:solidFill>
              <a:cs typeface="Arial" charset="0"/>
            </a:endParaRPr>
          </a:p>
        </p:txBody>
      </p:sp>
    </p:spTree>
    <p:extLst>
      <p:ext uri="{BB962C8B-B14F-4D97-AF65-F5344CB8AC3E}">
        <p14:creationId xmlns:p14="http://schemas.microsoft.com/office/powerpoint/2010/main" val="398591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13</a:t>
            </a:fld>
            <a:endParaRPr lang="ru-RU">
              <a:solidFill>
                <a:srgbClr val="000000"/>
              </a:solidFill>
              <a:cs typeface="Arial" charset="0"/>
            </a:endParaRPr>
          </a:p>
        </p:txBody>
      </p:sp>
    </p:spTree>
    <p:extLst>
      <p:ext uri="{BB962C8B-B14F-4D97-AF65-F5344CB8AC3E}">
        <p14:creationId xmlns:p14="http://schemas.microsoft.com/office/powerpoint/2010/main" val="178414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14</a:t>
            </a:fld>
            <a:endParaRPr lang="ru-RU">
              <a:solidFill>
                <a:srgbClr val="000000"/>
              </a:solidFill>
              <a:cs typeface="Arial" charset="0"/>
            </a:endParaRPr>
          </a:p>
        </p:txBody>
      </p:sp>
    </p:spTree>
    <p:extLst>
      <p:ext uri="{BB962C8B-B14F-4D97-AF65-F5344CB8AC3E}">
        <p14:creationId xmlns:p14="http://schemas.microsoft.com/office/powerpoint/2010/main" val="316922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15</a:t>
            </a:fld>
            <a:endParaRPr lang="ru-RU">
              <a:solidFill>
                <a:srgbClr val="000000"/>
              </a:solidFill>
              <a:cs typeface="Arial" charset="0"/>
            </a:endParaRPr>
          </a:p>
        </p:txBody>
      </p:sp>
    </p:spTree>
    <p:extLst>
      <p:ext uri="{BB962C8B-B14F-4D97-AF65-F5344CB8AC3E}">
        <p14:creationId xmlns:p14="http://schemas.microsoft.com/office/powerpoint/2010/main" val="74347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16</a:t>
            </a:fld>
            <a:endParaRPr lang="ru-RU">
              <a:solidFill>
                <a:srgbClr val="000000"/>
              </a:solidFill>
              <a:cs typeface="Arial" charset="0"/>
            </a:endParaRPr>
          </a:p>
        </p:txBody>
      </p:sp>
    </p:spTree>
    <p:extLst>
      <p:ext uri="{BB962C8B-B14F-4D97-AF65-F5344CB8AC3E}">
        <p14:creationId xmlns:p14="http://schemas.microsoft.com/office/powerpoint/2010/main" val="428278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17</a:t>
            </a:fld>
            <a:endParaRPr lang="ru-RU">
              <a:solidFill>
                <a:srgbClr val="000000"/>
              </a:solidFill>
              <a:cs typeface="Arial" charset="0"/>
            </a:endParaRPr>
          </a:p>
        </p:txBody>
      </p:sp>
    </p:spTree>
    <p:extLst>
      <p:ext uri="{BB962C8B-B14F-4D97-AF65-F5344CB8AC3E}">
        <p14:creationId xmlns:p14="http://schemas.microsoft.com/office/powerpoint/2010/main" val="2403803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18</a:t>
            </a:fld>
            <a:endParaRPr lang="ru-RU">
              <a:solidFill>
                <a:srgbClr val="000000"/>
              </a:solidFill>
              <a:cs typeface="Arial" charset="0"/>
            </a:endParaRPr>
          </a:p>
        </p:txBody>
      </p:sp>
    </p:spTree>
    <p:extLst>
      <p:ext uri="{BB962C8B-B14F-4D97-AF65-F5344CB8AC3E}">
        <p14:creationId xmlns:p14="http://schemas.microsoft.com/office/powerpoint/2010/main" val="95521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19</a:t>
            </a:fld>
            <a:endParaRPr lang="ru-RU">
              <a:solidFill>
                <a:srgbClr val="000000"/>
              </a:solidFill>
              <a:cs typeface="Arial" charset="0"/>
            </a:endParaRPr>
          </a:p>
        </p:txBody>
      </p:sp>
    </p:spTree>
    <p:extLst>
      <p:ext uri="{BB962C8B-B14F-4D97-AF65-F5344CB8AC3E}">
        <p14:creationId xmlns:p14="http://schemas.microsoft.com/office/powerpoint/2010/main" val="180183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20</a:t>
            </a:fld>
            <a:endParaRPr lang="ru-RU">
              <a:solidFill>
                <a:srgbClr val="000000"/>
              </a:solidFill>
              <a:cs typeface="Arial" charset="0"/>
            </a:endParaRPr>
          </a:p>
        </p:txBody>
      </p:sp>
    </p:spTree>
    <p:extLst>
      <p:ext uri="{BB962C8B-B14F-4D97-AF65-F5344CB8AC3E}">
        <p14:creationId xmlns:p14="http://schemas.microsoft.com/office/powerpoint/2010/main" val="247633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21</a:t>
            </a:fld>
            <a:endParaRPr lang="ru-RU">
              <a:solidFill>
                <a:srgbClr val="000000"/>
              </a:solidFill>
              <a:cs typeface="Arial" charset="0"/>
            </a:endParaRPr>
          </a:p>
        </p:txBody>
      </p:sp>
    </p:spTree>
    <p:extLst>
      <p:ext uri="{BB962C8B-B14F-4D97-AF65-F5344CB8AC3E}">
        <p14:creationId xmlns:p14="http://schemas.microsoft.com/office/powerpoint/2010/main" val="3381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a:t>
            </a:fld>
            <a:endParaRPr lang="ru-RU">
              <a:solidFill>
                <a:srgbClr val="000000"/>
              </a:solidFill>
              <a:cs typeface="Arial" charset="0"/>
            </a:endParaRPr>
          </a:p>
        </p:txBody>
      </p:sp>
    </p:spTree>
    <p:extLst>
      <p:ext uri="{BB962C8B-B14F-4D97-AF65-F5344CB8AC3E}">
        <p14:creationId xmlns:p14="http://schemas.microsoft.com/office/powerpoint/2010/main" val="666797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22</a:t>
            </a:fld>
            <a:endParaRPr lang="ru-RU">
              <a:solidFill>
                <a:srgbClr val="000000"/>
              </a:solidFill>
              <a:cs typeface="Arial" charset="0"/>
            </a:endParaRPr>
          </a:p>
        </p:txBody>
      </p:sp>
    </p:spTree>
    <p:extLst>
      <p:ext uri="{BB962C8B-B14F-4D97-AF65-F5344CB8AC3E}">
        <p14:creationId xmlns:p14="http://schemas.microsoft.com/office/powerpoint/2010/main" val="309280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23</a:t>
            </a:fld>
            <a:endParaRPr lang="ru-RU">
              <a:solidFill>
                <a:srgbClr val="000000"/>
              </a:solidFill>
              <a:cs typeface="Arial" charset="0"/>
            </a:endParaRPr>
          </a:p>
        </p:txBody>
      </p:sp>
    </p:spTree>
    <p:extLst>
      <p:ext uri="{BB962C8B-B14F-4D97-AF65-F5344CB8AC3E}">
        <p14:creationId xmlns:p14="http://schemas.microsoft.com/office/powerpoint/2010/main" val="168554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24</a:t>
            </a:fld>
            <a:endParaRPr lang="ru-RU">
              <a:solidFill>
                <a:srgbClr val="000000"/>
              </a:solidFill>
              <a:cs typeface="Arial" charset="0"/>
            </a:endParaRPr>
          </a:p>
        </p:txBody>
      </p:sp>
    </p:spTree>
    <p:extLst>
      <p:ext uri="{BB962C8B-B14F-4D97-AF65-F5344CB8AC3E}">
        <p14:creationId xmlns:p14="http://schemas.microsoft.com/office/powerpoint/2010/main" val="937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25</a:t>
            </a:fld>
            <a:endParaRPr lang="ru-RU">
              <a:solidFill>
                <a:srgbClr val="000000"/>
              </a:solidFill>
              <a:cs typeface="Arial" charset="0"/>
            </a:endParaRPr>
          </a:p>
        </p:txBody>
      </p:sp>
    </p:spTree>
    <p:extLst>
      <p:ext uri="{BB962C8B-B14F-4D97-AF65-F5344CB8AC3E}">
        <p14:creationId xmlns:p14="http://schemas.microsoft.com/office/powerpoint/2010/main" val="345635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26</a:t>
            </a:fld>
            <a:endParaRPr lang="ru-RU">
              <a:solidFill>
                <a:srgbClr val="000000"/>
              </a:solidFill>
              <a:cs typeface="Arial" charset="0"/>
            </a:endParaRPr>
          </a:p>
        </p:txBody>
      </p:sp>
    </p:spTree>
    <p:extLst>
      <p:ext uri="{BB962C8B-B14F-4D97-AF65-F5344CB8AC3E}">
        <p14:creationId xmlns:p14="http://schemas.microsoft.com/office/powerpoint/2010/main" val="410738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27</a:t>
            </a:fld>
            <a:endParaRPr lang="ru-RU">
              <a:solidFill>
                <a:srgbClr val="000000"/>
              </a:solidFill>
              <a:cs typeface="Arial" charset="0"/>
            </a:endParaRPr>
          </a:p>
        </p:txBody>
      </p:sp>
    </p:spTree>
    <p:extLst>
      <p:ext uri="{BB962C8B-B14F-4D97-AF65-F5344CB8AC3E}">
        <p14:creationId xmlns:p14="http://schemas.microsoft.com/office/powerpoint/2010/main" val="505634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28</a:t>
            </a:fld>
            <a:endParaRPr lang="ru-RU">
              <a:solidFill>
                <a:srgbClr val="000000"/>
              </a:solidFill>
              <a:cs typeface="Arial" charset="0"/>
            </a:endParaRPr>
          </a:p>
        </p:txBody>
      </p:sp>
    </p:spTree>
    <p:extLst>
      <p:ext uri="{BB962C8B-B14F-4D97-AF65-F5344CB8AC3E}">
        <p14:creationId xmlns:p14="http://schemas.microsoft.com/office/powerpoint/2010/main" val="3544979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29</a:t>
            </a:fld>
            <a:endParaRPr lang="ru-RU">
              <a:solidFill>
                <a:srgbClr val="000000"/>
              </a:solidFill>
              <a:cs typeface="Arial" charset="0"/>
            </a:endParaRPr>
          </a:p>
        </p:txBody>
      </p:sp>
    </p:spTree>
    <p:extLst>
      <p:ext uri="{BB962C8B-B14F-4D97-AF65-F5344CB8AC3E}">
        <p14:creationId xmlns:p14="http://schemas.microsoft.com/office/powerpoint/2010/main" val="2147092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30</a:t>
            </a:fld>
            <a:endParaRPr lang="ru-RU">
              <a:solidFill>
                <a:srgbClr val="000000"/>
              </a:solidFill>
              <a:cs typeface="Arial" charset="0"/>
            </a:endParaRPr>
          </a:p>
        </p:txBody>
      </p:sp>
    </p:spTree>
    <p:extLst>
      <p:ext uri="{BB962C8B-B14F-4D97-AF65-F5344CB8AC3E}">
        <p14:creationId xmlns:p14="http://schemas.microsoft.com/office/powerpoint/2010/main" val="3126705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31</a:t>
            </a:fld>
            <a:endParaRPr lang="ru-RU">
              <a:solidFill>
                <a:srgbClr val="000000"/>
              </a:solidFill>
              <a:cs typeface="Arial" charset="0"/>
            </a:endParaRPr>
          </a:p>
        </p:txBody>
      </p:sp>
    </p:spTree>
    <p:extLst>
      <p:ext uri="{BB962C8B-B14F-4D97-AF65-F5344CB8AC3E}">
        <p14:creationId xmlns:p14="http://schemas.microsoft.com/office/powerpoint/2010/main" val="166315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a:t>
            </a:fld>
            <a:endParaRPr lang="ru-RU">
              <a:solidFill>
                <a:srgbClr val="000000"/>
              </a:solidFill>
              <a:cs typeface="Arial" charset="0"/>
            </a:endParaRPr>
          </a:p>
        </p:txBody>
      </p:sp>
    </p:spTree>
    <p:extLst>
      <p:ext uri="{BB962C8B-B14F-4D97-AF65-F5344CB8AC3E}">
        <p14:creationId xmlns:p14="http://schemas.microsoft.com/office/powerpoint/2010/main" val="219151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32</a:t>
            </a:fld>
            <a:endParaRPr lang="ru-RU">
              <a:solidFill>
                <a:srgbClr val="000000"/>
              </a:solidFill>
              <a:cs typeface="Arial" charset="0"/>
            </a:endParaRPr>
          </a:p>
        </p:txBody>
      </p:sp>
    </p:spTree>
    <p:extLst>
      <p:ext uri="{BB962C8B-B14F-4D97-AF65-F5344CB8AC3E}">
        <p14:creationId xmlns:p14="http://schemas.microsoft.com/office/powerpoint/2010/main" val="668895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33</a:t>
            </a:fld>
            <a:endParaRPr lang="ru-RU">
              <a:solidFill>
                <a:srgbClr val="000000"/>
              </a:solidFill>
              <a:cs typeface="Arial" charset="0"/>
            </a:endParaRPr>
          </a:p>
        </p:txBody>
      </p:sp>
    </p:spTree>
    <p:extLst>
      <p:ext uri="{BB962C8B-B14F-4D97-AF65-F5344CB8AC3E}">
        <p14:creationId xmlns:p14="http://schemas.microsoft.com/office/powerpoint/2010/main" val="2210399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34</a:t>
            </a:fld>
            <a:endParaRPr lang="ru-RU">
              <a:solidFill>
                <a:srgbClr val="000000"/>
              </a:solidFill>
              <a:cs typeface="Arial" charset="0"/>
            </a:endParaRPr>
          </a:p>
        </p:txBody>
      </p:sp>
    </p:spTree>
    <p:extLst>
      <p:ext uri="{BB962C8B-B14F-4D97-AF65-F5344CB8AC3E}">
        <p14:creationId xmlns:p14="http://schemas.microsoft.com/office/powerpoint/2010/main" val="3942564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35</a:t>
            </a:fld>
            <a:endParaRPr lang="ru-RU">
              <a:solidFill>
                <a:srgbClr val="000000"/>
              </a:solidFill>
              <a:cs typeface="Arial" charset="0"/>
            </a:endParaRPr>
          </a:p>
        </p:txBody>
      </p:sp>
    </p:spTree>
    <p:extLst>
      <p:ext uri="{BB962C8B-B14F-4D97-AF65-F5344CB8AC3E}">
        <p14:creationId xmlns:p14="http://schemas.microsoft.com/office/powerpoint/2010/main" val="1824838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36</a:t>
            </a:fld>
            <a:endParaRPr lang="ru-RU">
              <a:solidFill>
                <a:srgbClr val="000000"/>
              </a:solidFill>
              <a:cs typeface="Arial" charset="0"/>
            </a:endParaRPr>
          </a:p>
        </p:txBody>
      </p:sp>
    </p:spTree>
    <p:extLst>
      <p:ext uri="{BB962C8B-B14F-4D97-AF65-F5344CB8AC3E}">
        <p14:creationId xmlns:p14="http://schemas.microsoft.com/office/powerpoint/2010/main" val="3607095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37</a:t>
            </a:fld>
            <a:endParaRPr lang="ru-RU">
              <a:solidFill>
                <a:srgbClr val="000000"/>
              </a:solidFill>
              <a:cs typeface="Arial" charset="0"/>
            </a:endParaRPr>
          </a:p>
        </p:txBody>
      </p:sp>
    </p:spTree>
    <p:extLst>
      <p:ext uri="{BB962C8B-B14F-4D97-AF65-F5344CB8AC3E}">
        <p14:creationId xmlns:p14="http://schemas.microsoft.com/office/powerpoint/2010/main" val="93496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38</a:t>
            </a:fld>
            <a:endParaRPr lang="ru-RU">
              <a:solidFill>
                <a:srgbClr val="000000"/>
              </a:solidFill>
              <a:cs typeface="Arial" charset="0"/>
            </a:endParaRPr>
          </a:p>
        </p:txBody>
      </p:sp>
    </p:spTree>
    <p:extLst>
      <p:ext uri="{BB962C8B-B14F-4D97-AF65-F5344CB8AC3E}">
        <p14:creationId xmlns:p14="http://schemas.microsoft.com/office/powerpoint/2010/main" val="3504267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39</a:t>
            </a:fld>
            <a:endParaRPr lang="ru-RU">
              <a:solidFill>
                <a:srgbClr val="000000"/>
              </a:solidFill>
              <a:cs typeface="Arial" charset="0"/>
            </a:endParaRPr>
          </a:p>
        </p:txBody>
      </p:sp>
    </p:spTree>
    <p:extLst>
      <p:ext uri="{BB962C8B-B14F-4D97-AF65-F5344CB8AC3E}">
        <p14:creationId xmlns:p14="http://schemas.microsoft.com/office/powerpoint/2010/main" val="3781238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40</a:t>
            </a:fld>
            <a:endParaRPr lang="ru-RU">
              <a:solidFill>
                <a:srgbClr val="000000"/>
              </a:solidFill>
              <a:cs typeface="Arial" charset="0"/>
            </a:endParaRPr>
          </a:p>
        </p:txBody>
      </p:sp>
    </p:spTree>
    <p:extLst>
      <p:ext uri="{BB962C8B-B14F-4D97-AF65-F5344CB8AC3E}">
        <p14:creationId xmlns:p14="http://schemas.microsoft.com/office/powerpoint/2010/main" val="2038614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41</a:t>
            </a:fld>
            <a:endParaRPr lang="ru-RU">
              <a:solidFill>
                <a:srgbClr val="000000"/>
              </a:solidFill>
              <a:cs typeface="Arial" charset="0"/>
            </a:endParaRPr>
          </a:p>
        </p:txBody>
      </p:sp>
    </p:spTree>
    <p:extLst>
      <p:ext uri="{BB962C8B-B14F-4D97-AF65-F5344CB8AC3E}">
        <p14:creationId xmlns:p14="http://schemas.microsoft.com/office/powerpoint/2010/main" val="56101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a:t>
            </a:fld>
            <a:endParaRPr lang="ru-RU">
              <a:solidFill>
                <a:srgbClr val="000000"/>
              </a:solidFill>
              <a:cs typeface="Arial" charset="0"/>
            </a:endParaRPr>
          </a:p>
        </p:txBody>
      </p:sp>
    </p:spTree>
    <p:extLst>
      <p:ext uri="{BB962C8B-B14F-4D97-AF65-F5344CB8AC3E}">
        <p14:creationId xmlns:p14="http://schemas.microsoft.com/office/powerpoint/2010/main" val="317830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42</a:t>
            </a:fld>
            <a:endParaRPr lang="ru-RU">
              <a:solidFill>
                <a:srgbClr val="000000"/>
              </a:solidFill>
              <a:cs typeface="Arial" charset="0"/>
            </a:endParaRPr>
          </a:p>
        </p:txBody>
      </p:sp>
    </p:spTree>
    <p:extLst>
      <p:ext uri="{BB962C8B-B14F-4D97-AF65-F5344CB8AC3E}">
        <p14:creationId xmlns:p14="http://schemas.microsoft.com/office/powerpoint/2010/main" val="2593882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43</a:t>
            </a:fld>
            <a:endParaRPr lang="ru-RU">
              <a:solidFill>
                <a:srgbClr val="000000"/>
              </a:solidFill>
              <a:cs typeface="Arial" charset="0"/>
            </a:endParaRPr>
          </a:p>
        </p:txBody>
      </p:sp>
    </p:spTree>
    <p:extLst>
      <p:ext uri="{BB962C8B-B14F-4D97-AF65-F5344CB8AC3E}">
        <p14:creationId xmlns:p14="http://schemas.microsoft.com/office/powerpoint/2010/main" val="2208934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44</a:t>
            </a:fld>
            <a:endParaRPr lang="ru-RU">
              <a:solidFill>
                <a:srgbClr val="000000"/>
              </a:solidFill>
              <a:cs typeface="Arial" charset="0"/>
            </a:endParaRPr>
          </a:p>
        </p:txBody>
      </p:sp>
    </p:spTree>
    <p:extLst>
      <p:ext uri="{BB962C8B-B14F-4D97-AF65-F5344CB8AC3E}">
        <p14:creationId xmlns:p14="http://schemas.microsoft.com/office/powerpoint/2010/main" val="2544862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45</a:t>
            </a:fld>
            <a:endParaRPr lang="ru-RU">
              <a:solidFill>
                <a:srgbClr val="000000"/>
              </a:solidFill>
              <a:cs typeface="Arial" charset="0"/>
            </a:endParaRPr>
          </a:p>
        </p:txBody>
      </p:sp>
    </p:spTree>
    <p:extLst>
      <p:ext uri="{BB962C8B-B14F-4D97-AF65-F5344CB8AC3E}">
        <p14:creationId xmlns:p14="http://schemas.microsoft.com/office/powerpoint/2010/main" val="148172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46</a:t>
            </a:fld>
            <a:endParaRPr lang="ru-RU">
              <a:solidFill>
                <a:srgbClr val="000000"/>
              </a:solidFill>
              <a:cs typeface="Arial" charset="0"/>
            </a:endParaRPr>
          </a:p>
        </p:txBody>
      </p:sp>
    </p:spTree>
    <p:extLst>
      <p:ext uri="{BB962C8B-B14F-4D97-AF65-F5344CB8AC3E}">
        <p14:creationId xmlns:p14="http://schemas.microsoft.com/office/powerpoint/2010/main" val="3292980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47</a:t>
            </a:fld>
            <a:endParaRPr lang="ru-RU">
              <a:solidFill>
                <a:srgbClr val="000000"/>
              </a:solidFill>
              <a:cs typeface="Arial" charset="0"/>
            </a:endParaRPr>
          </a:p>
        </p:txBody>
      </p:sp>
    </p:spTree>
    <p:extLst>
      <p:ext uri="{BB962C8B-B14F-4D97-AF65-F5344CB8AC3E}">
        <p14:creationId xmlns:p14="http://schemas.microsoft.com/office/powerpoint/2010/main" val="983444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48</a:t>
            </a:fld>
            <a:endParaRPr lang="ru-RU">
              <a:solidFill>
                <a:srgbClr val="000000"/>
              </a:solidFill>
              <a:cs typeface="Arial" charset="0"/>
            </a:endParaRPr>
          </a:p>
        </p:txBody>
      </p:sp>
    </p:spTree>
    <p:extLst>
      <p:ext uri="{BB962C8B-B14F-4D97-AF65-F5344CB8AC3E}">
        <p14:creationId xmlns:p14="http://schemas.microsoft.com/office/powerpoint/2010/main" val="701522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49</a:t>
            </a:fld>
            <a:endParaRPr lang="ru-RU">
              <a:solidFill>
                <a:srgbClr val="000000"/>
              </a:solidFill>
              <a:cs typeface="Arial" charset="0"/>
            </a:endParaRPr>
          </a:p>
        </p:txBody>
      </p:sp>
    </p:spTree>
    <p:extLst>
      <p:ext uri="{BB962C8B-B14F-4D97-AF65-F5344CB8AC3E}">
        <p14:creationId xmlns:p14="http://schemas.microsoft.com/office/powerpoint/2010/main" val="562694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50</a:t>
            </a:fld>
            <a:endParaRPr lang="ru-RU">
              <a:solidFill>
                <a:srgbClr val="000000"/>
              </a:solidFill>
              <a:cs typeface="Arial" charset="0"/>
            </a:endParaRPr>
          </a:p>
        </p:txBody>
      </p:sp>
    </p:spTree>
    <p:extLst>
      <p:ext uri="{BB962C8B-B14F-4D97-AF65-F5344CB8AC3E}">
        <p14:creationId xmlns:p14="http://schemas.microsoft.com/office/powerpoint/2010/main" val="3614568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51</a:t>
            </a:fld>
            <a:endParaRPr lang="ru-RU">
              <a:solidFill>
                <a:srgbClr val="000000"/>
              </a:solidFill>
              <a:cs typeface="Arial" charset="0"/>
            </a:endParaRPr>
          </a:p>
        </p:txBody>
      </p:sp>
    </p:spTree>
    <p:extLst>
      <p:ext uri="{BB962C8B-B14F-4D97-AF65-F5344CB8AC3E}">
        <p14:creationId xmlns:p14="http://schemas.microsoft.com/office/powerpoint/2010/main" val="287917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a:t>
            </a:fld>
            <a:endParaRPr lang="ru-RU">
              <a:solidFill>
                <a:srgbClr val="000000"/>
              </a:solidFill>
              <a:cs typeface="Arial" charset="0"/>
            </a:endParaRPr>
          </a:p>
        </p:txBody>
      </p:sp>
    </p:spTree>
    <p:extLst>
      <p:ext uri="{BB962C8B-B14F-4D97-AF65-F5344CB8AC3E}">
        <p14:creationId xmlns:p14="http://schemas.microsoft.com/office/powerpoint/2010/main" val="538660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52</a:t>
            </a:fld>
            <a:endParaRPr lang="ru-RU">
              <a:solidFill>
                <a:srgbClr val="000000"/>
              </a:solidFill>
              <a:cs typeface="Arial" charset="0"/>
            </a:endParaRPr>
          </a:p>
        </p:txBody>
      </p:sp>
    </p:spTree>
    <p:extLst>
      <p:ext uri="{BB962C8B-B14F-4D97-AF65-F5344CB8AC3E}">
        <p14:creationId xmlns:p14="http://schemas.microsoft.com/office/powerpoint/2010/main" val="3320071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53</a:t>
            </a:fld>
            <a:endParaRPr lang="ru-RU">
              <a:solidFill>
                <a:srgbClr val="000000"/>
              </a:solidFill>
              <a:cs typeface="Arial" charset="0"/>
            </a:endParaRPr>
          </a:p>
        </p:txBody>
      </p:sp>
    </p:spTree>
    <p:extLst>
      <p:ext uri="{BB962C8B-B14F-4D97-AF65-F5344CB8AC3E}">
        <p14:creationId xmlns:p14="http://schemas.microsoft.com/office/powerpoint/2010/main" val="3916290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54</a:t>
            </a:fld>
            <a:endParaRPr lang="ru-RU">
              <a:solidFill>
                <a:srgbClr val="000000"/>
              </a:solidFill>
              <a:cs typeface="Arial" charset="0"/>
            </a:endParaRPr>
          </a:p>
        </p:txBody>
      </p:sp>
    </p:spTree>
    <p:extLst>
      <p:ext uri="{BB962C8B-B14F-4D97-AF65-F5344CB8AC3E}">
        <p14:creationId xmlns:p14="http://schemas.microsoft.com/office/powerpoint/2010/main" val="3967315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55</a:t>
            </a:fld>
            <a:endParaRPr lang="ru-RU">
              <a:solidFill>
                <a:srgbClr val="000000"/>
              </a:solidFill>
              <a:cs typeface="Arial" charset="0"/>
            </a:endParaRPr>
          </a:p>
        </p:txBody>
      </p:sp>
    </p:spTree>
    <p:extLst>
      <p:ext uri="{BB962C8B-B14F-4D97-AF65-F5344CB8AC3E}">
        <p14:creationId xmlns:p14="http://schemas.microsoft.com/office/powerpoint/2010/main" val="3971410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56</a:t>
            </a:fld>
            <a:endParaRPr lang="ru-RU">
              <a:solidFill>
                <a:srgbClr val="000000"/>
              </a:solidFill>
              <a:cs typeface="Arial" charset="0"/>
            </a:endParaRPr>
          </a:p>
        </p:txBody>
      </p:sp>
    </p:spTree>
    <p:extLst>
      <p:ext uri="{BB962C8B-B14F-4D97-AF65-F5344CB8AC3E}">
        <p14:creationId xmlns:p14="http://schemas.microsoft.com/office/powerpoint/2010/main" val="1269827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57</a:t>
            </a:fld>
            <a:endParaRPr lang="ru-RU">
              <a:solidFill>
                <a:srgbClr val="000000"/>
              </a:solidFill>
              <a:cs typeface="Arial" charset="0"/>
            </a:endParaRPr>
          </a:p>
        </p:txBody>
      </p:sp>
    </p:spTree>
    <p:extLst>
      <p:ext uri="{BB962C8B-B14F-4D97-AF65-F5344CB8AC3E}">
        <p14:creationId xmlns:p14="http://schemas.microsoft.com/office/powerpoint/2010/main" val="1080278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58</a:t>
            </a:fld>
            <a:endParaRPr lang="ru-RU">
              <a:solidFill>
                <a:srgbClr val="000000"/>
              </a:solidFill>
              <a:cs typeface="Arial" charset="0"/>
            </a:endParaRPr>
          </a:p>
        </p:txBody>
      </p:sp>
    </p:spTree>
    <p:extLst>
      <p:ext uri="{BB962C8B-B14F-4D97-AF65-F5344CB8AC3E}">
        <p14:creationId xmlns:p14="http://schemas.microsoft.com/office/powerpoint/2010/main" val="620570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59</a:t>
            </a:fld>
            <a:endParaRPr lang="ru-RU">
              <a:solidFill>
                <a:srgbClr val="000000"/>
              </a:solidFill>
              <a:cs typeface="Arial" charset="0"/>
            </a:endParaRPr>
          </a:p>
        </p:txBody>
      </p:sp>
    </p:spTree>
    <p:extLst>
      <p:ext uri="{BB962C8B-B14F-4D97-AF65-F5344CB8AC3E}">
        <p14:creationId xmlns:p14="http://schemas.microsoft.com/office/powerpoint/2010/main" val="206265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60</a:t>
            </a:fld>
            <a:endParaRPr lang="ru-RU">
              <a:solidFill>
                <a:srgbClr val="000000"/>
              </a:solidFill>
              <a:cs typeface="Arial" charset="0"/>
            </a:endParaRPr>
          </a:p>
        </p:txBody>
      </p:sp>
    </p:spTree>
    <p:extLst>
      <p:ext uri="{BB962C8B-B14F-4D97-AF65-F5344CB8AC3E}">
        <p14:creationId xmlns:p14="http://schemas.microsoft.com/office/powerpoint/2010/main" val="2925401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61</a:t>
            </a:fld>
            <a:endParaRPr lang="ru-RU">
              <a:solidFill>
                <a:srgbClr val="000000"/>
              </a:solidFill>
              <a:cs typeface="Arial" charset="0"/>
            </a:endParaRPr>
          </a:p>
        </p:txBody>
      </p:sp>
    </p:spTree>
    <p:extLst>
      <p:ext uri="{BB962C8B-B14F-4D97-AF65-F5344CB8AC3E}">
        <p14:creationId xmlns:p14="http://schemas.microsoft.com/office/powerpoint/2010/main" val="343131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8</a:t>
            </a:fld>
            <a:endParaRPr lang="ru-RU">
              <a:solidFill>
                <a:srgbClr val="000000"/>
              </a:solidFill>
              <a:cs typeface="Arial" charset="0"/>
            </a:endParaRPr>
          </a:p>
        </p:txBody>
      </p:sp>
    </p:spTree>
    <p:extLst>
      <p:ext uri="{BB962C8B-B14F-4D97-AF65-F5344CB8AC3E}">
        <p14:creationId xmlns:p14="http://schemas.microsoft.com/office/powerpoint/2010/main" val="1743115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62</a:t>
            </a:fld>
            <a:endParaRPr lang="ru-RU">
              <a:solidFill>
                <a:srgbClr val="000000"/>
              </a:solidFill>
              <a:cs typeface="Arial" charset="0"/>
            </a:endParaRPr>
          </a:p>
        </p:txBody>
      </p:sp>
    </p:spTree>
    <p:extLst>
      <p:ext uri="{BB962C8B-B14F-4D97-AF65-F5344CB8AC3E}">
        <p14:creationId xmlns:p14="http://schemas.microsoft.com/office/powerpoint/2010/main" val="1639360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63</a:t>
            </a:fld>
            <a:endParaRPr lang="ru-RU">
              <a:solidFill>
                <a:srgbClr val="000000"/>
              </a:solidFill>
              <a:cs typeface="Arial" charset="0"/>
            </a:endParaRPr>
          </a:p>
        </p:txBody>
      </p:sp>
    </p:spTree>
    <p:extLst>
      <p:ext uri="{BB962C8B-B14F-4D97-AF65-F5344CB8AC3E}">
        <p14:creationId xmlns:p14="http://schemas.microsoft.com/office/powerpoint/2010/main" val="1644216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64</a:t>
            </a:fld>
            <a:endParaRPr lang="ru-RU">
              <a:solidFill>
                <a:srgbClr val="000000"/>
              </a:solidFill>
              <a:cs typeface="Arial" charset="0"/>
            </a:endParaRPr>
          </a:p>
        </p:txBody>
      </p:sp>
    </p:spTree>
    <p:extLst>
      <p:ext uri="{BB962C8B-B14F-4D97-AF65-F5344CB8AC3E}">
        <p14:creationId xmlns:p14="http://schemas.microsoft.com/office/powerpoint/2010/main" val="3477980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65</a:t>
            </a:fld>
            <a:endParaRPr lang="ru-RU">
              <a:solidFill>
                <a:srgbClr val="000000"/>
              </a:solidFill>
              <a:cs typeface="Arial" charset="0"/>
            </a:endParaRPr>
          </a:p>
        </p:txBody>
      </p:sp>
    </p:spTree>
    <p:extLst>
      <p:ext uri="{BB962C8B-B14F-4D97-AF65-F5344CB8AC3E}">
        <p14:creationId xmlns:p14="http://schemas.microsoft.com/office/powerpoint/2010/main" val="1621592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66</a:t>
            </a:fld>
            <a:endParaRPr lang="ru-RU">
              <a:solidFill>
                <a:srgbClr val="000000"/>
              </a:solidFill>
              <a:cs typeface="Arial" charset="0"/>
            </a:endParaRPr>
          </a:p>
        </p:txBody>
      </p:sp>
    </p:spTree>
    <p:extLst>
      <p:ext uri="{BB962C8B-B14F-4D97-AF65-F5344CB8AC3E}">
        <p14:creationId xmlns:p14="http://schemas.microsoft.com/office/powerpoint/2010/main" val="2126174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67</a:t>
            </a:fld>
            <a:endParaRPr lang="ru-RU">
              <a:solidFill>
                <a:srgbClr val="000000"/>
              </a:solidFill>
              <a:cs typeface="Arial" charset="0"/>
            </a:endParaRPr>
          </a:p>
        </p:txBody>
      </p:sp>
    </p:spTree>
    <p:extLst>
      <p:ext uri="{BB962C8B-B14F-4D97-AF65-F5344CB8AC3E}">
        <p14:creationId xmlns:p14="http://schemas.microsoft.com/office/powerpoint/2010/main" val="12579366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68</a:t>
            </a:fld>
            <a:endParaRPr lang="ru-RU">
              <a:solidFill>
                <a:srgbClr val="000000"/>
              </a:solidFill>
              <a:cs typeface="Arial" charset="0"/>
            </a:endParaRPr>
          </a:p>
        </p:txBody>
      </p:sp>
    </p:spTree>
    <p:extLst>
      <p:ext uri="{BB962C8B-B14F-4D97-AF65-F5344CB8AC3E}">
        <p14:creationId xmlns:p14="http://schemas.microsoft.com/office/powerpoint/2010/main" val="31259134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69</a:t>
            </a:fld>
            <a:endParaRPr lang="ru-RU">
              <a:solidFill>
                <a:srgbClr val="000000"/>
              </a:solidFill>
              <a:cs typeface="Arial" charset="0"/>
            </a:endParaRPr>
          </a:p>
        </p:txBody>
      </p:sp>
    </p:spTree>
    <p:extLst>
      <p:ext uri="{BB962C8B-B14F-4D97-AF65-F5344CB8AC3E}">
        <p14:creationId xmlns:p14="http://schemas.microsoft.com/office/powerpoint/2010/main" val="3566220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70</a:t>
            </a:fld>
            <a:endParaRPr lang="ru-RU">
              <a:solidFill>
                <a:srgbClr val="000000"/>
              </a:solidFill>
              <a:cs typeface="Arial" charset="0"/>
            </a:endParaRPr>
          </a:p>
        </p:txBody>
      </p:sp>
    </p:spTree>
    <p:extLst>
      <p:ext uri="{BB962C8B-B14F-4D97-AF65-F5344CB8AC3E}">
        <p14:creationId xmlns:p14="http://schemas.microsoft.com/office/powerpoint/2010/main" val="2722494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71</a:t>
            </a:fld>
            <a:endParaRPr lang="ru-RU">
              <a:solidFill>
                <a:srgbClr val="000000"/>
              </a:solidFill>
              <a:cs typeface="Arial" charset="0"/>
            </a:endParaRPr>
          </a:p>
        </p:txBody>
      </p:sp>
    </p:spTree>
    <p:extLst>
      <p:ext uri="{BB962C8B-B14F-4D97-AF65-F5344CB8AC3E}">
        <p14:creationId xmlns:p14="http://schemas.microsoft.com/office/powerpoint/2010/main" val="2941573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9</a:t>
            </a:fld>
            <a:endParaRPr lang="ru-RU">
              <a:solidFill>
                <a:srgbClr val="000000"/>
              </a:solidFill>
              <a:cs typeface="Arial" charset="0"/>
            </a:endParaRPr>
          </a:p>
        </p:txBody>
      </p:sp>
    </p:spTree>
    <p:extLst>
      <p:ext uri="{BB962C8B-B14F-4D97-AF65-F5344CB8AC3E}">
        <p14:creationId xmlns:p14="http://schemas.microsoft.com/office/powerpoint/2010/main" val="4153658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72</a:t>
            </a:fld>
            <a:endParaRPr lang="ru-RU">
              <a:solidFill>
                <a:srgbClr val="000000"/>
              </a:solidFill>
              <a:cs typeface="Arial" charset="0"/>
            </a:endParaRPr>
          </a:p>
        </p:txBody>
      </p:sp>
    </p:spTree>
    <p:extLst>
      <p:ext uri="{BB962C8B-B14F-4D97-AF65-F5344CB8AC3E}">
        <p14:creationId xmlns:p14="http://schemas.microsoft.com/office/powerpoint/2010/main" val="1351676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73</a:t>
            </a:fld>
            <a:endParaRPr lang="ru-RU">
              <a:solidFill>
                <a:srgbClr val="000000"/>
              </a:solidFill>
              <a:cs typeface="Arial" charset="0"/>
            </a:endParaRPr>
          </a:p>
        </p:txBody>
      </p:sp>
    </p:spTree>
    <p:extLst>
      <p:ext uri="{BB962C8B-B14F-4D97-AF65-F5344CB8AC3E}">
        <p14:creationId xmlns:p14="http://schemas.microsoft.com/office/powerpoint/2010/main" val="10025627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74</a:t>
            </a:fld>
            <a:endParaRPr lang="ru-RU">
              <a:solidFill>
                <a:srgbClr val="000000"/>
              </a:solidFill>
              <a:cs typeface="Arial" charset="0"/>
            </a:endParaRPr>
          </a:p>
        </p:txBody>
      </p:sp>
    </p:spTree>
    <p:extLst>
      <p:ext uri="{BB962C8B-B14F-4D97-AF65-F5344CB8AC3E}">
        <p14:creationId xmlns:p14="http://schemas.microsoft.com/office/powerpoint/2010/main" val="3593069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75</a:t>
            </a:fld>
            <a:endParaRPr lang="ru-RU">
              <a:solidFill>
                <a:srgbClr val="000000"/>
              </a:solidFill>
              <a:cs typeface="Arial" charset="0"/>
            </a:endParaRPr>
          </a:p>
        </p:txBody>
      </p:sp>
    </p:spTree>
    <p:extLst>
      <p:ext uri="{BB962C8B-B14F-4D97-AF65-F5344CB8AC3E}">
        <p14:creationId xmlns:p14="http://schemas.microsoft.com/office/powerpoint/2010/main" val="12302331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76</a:t>
            </a:fld>
            <a:endParaRPr lang="ru-RU">
              <a:solidFill>
                <a:srgbClr val="000000"/>
              </a:solidFill>
              <a:cs typeface="Arial" charset="0"/>
            </a:endParaRPr>
          </a:p>
        </p:txBody>
      </p:sp>
    </p:spTree>
    <p:extLst>
      <p:ext uri="{BB962C8B-B14F-4D97-AF65-F5344CB8AC3E}">
        <p14:creationId xmlns:p14="http://schemas.microsoft.com/office/powerpoint/2010/main" val="3765540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77</a:t>
            </a:fld>
            <a:endParaRPr lang="ru-RU">
              <a:solidFill>
                <a:srgbClr val="000000"/>
              </a:solidFill>
              <a:cs typeface="Arial" charset="0"/>
            </a:endParaRPr>
          </a:p>
        </p:txBody>
      </p:sp>
    </p:spTree>
    <p:extLst>
      <p:ext uri="{BB962C8B-B14F-4D97-AF65-F5344CB8AC3E}">
        <p14:creationId xmlns:p14="http://schemas.microsoft.com/office/powerpoint/2010/main" val="128142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10</a:t>
            </a:fld>
            <a:endParaRPr lang="ru-RU">
              <a:solidFill>
                <a:srgbClr val="000000"/>
              </a:solidFill>
              <a:cs typeface="Arial" charset="0"/>
            </a:endParaRPr>
          </a:p>
        </p:txBody>
      </p:sp>
    </p:spTree>
    <p:extLst>
      <p:ext uri="{BB962C8B-B14F-4D97-AF65-F5344CB8AC3E}">
        <p14:creationId xmlns:p14="http://schemas.microsoft.com/office/powerpoint/2010/main" val="423401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xfrm>
            <a:off x="90488" y="744538"/>
            <a:ext cx="6616700" cy="3722687"/>
          </a:xfrm>
          <a:noFill/>
          <a:ln>
            <a:solidFill>
              <a:srgbClr val="000000"/>
            </a:solidFill>
            <a:miter lim="800000"/>
            <a:headEnd/>
            <a:tailEnd/>
          </a:ln>
        </p:spPr>
      </p:sp>
      <p:sp>
        <p:nvSpPr>
          <p:cNvPr id="147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35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D0973-AF93-449A-97DE-6C6C7E6E29D5}" type="slidenum">
              <a:rPr lang="ru-RU">
                <a:solidFill>
                  <a:srgbClr val="000000"/>
                </a:solidFill>
                <a:cs typeface="Arial" charset="0"/>
              </a:rPr>
              <a:pPr fontAlgn="base">
                <a:spcBef>
                  <a:spcPct val="0"/>
                </a:spcBef>
                <a:spcAft>
                  <a:spcPct val="0"/>
                </a:spcAft>
                <a:defRPr/>
              </a:pPr>
              <a:t>11</a:t>
            </a:fld>
            <a:endParaRPr lang="ru-RU">
              <a:solidFill>
                <a:srgbClr val="000000"/>
              </a:solidFill>
              <a:cs typeface="Arial" charset="0"/>
            </a:endParaRPr>
          </a:p>
        </p:txBody>
      </p:sp>
    </p:spTree>
    <p:extLst>
      <p:ext uri="{BB962C8B-B14F-4D97-AF65-F5344CB8AC3E}">
        <p14:creationId xmlns:p14="http://schemas.microsoft.com/office/powerpoint/2010/main" val="202317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36E248C-0A9C-440E-9CA6-CFF8D915F5C4}"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DDD5AA-CC73-494B-84A3-8C3E7858D2B5}"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89C55B6-0216-4122-B474-86FF2B498AA2}"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C0E9B7A-FA98-4737-A319-C249EFD8F9E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F264512-BB92-48C1-9A83-4B91DF68C624}"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EA7E713-9E4C-42E4-8BFB-EC7AF58AD1B8}"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F2ABF2D-2CCC-45CA-9348-6CBD9E6CDD33}"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2F04B38-ECD0-49B7-ADE3-53BB4567F10D}"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0E3A299-D2CE-4647-8F26-001D38E42D0C}"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49034A-A7B1-445D-B275-FE52B65EA479}"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3A42DF9-CE99-4DCD-985F-DD3BEA36EFFF}"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10B71DB-F630-45A2-A874-356732517621}"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65E16E1-F53A-4595-8216-989CA7626D6C}"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97EB488-48D1-494D-B6C7-9D4E9F534497}"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AF8E8C8-7108-4F15-B5EA-D2A6B3D4AA41}" type="datetime1">
              <a:rPr lang="ru-RU" smtClean="0"/>
              <a:t>24.05.2023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7D46D54-FC57-4FF1-9A3E-E19B78AF020F}"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2645A5A-286A-49D2-BD69-59F143FB7B57}" type="datetime1">
              <a:rPr lang="ru-RU" smtClean="0"/>
              <a:t>24.05.2023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E74B210-0092-44B5-8A1B-0E82836CF851}"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223DFD8-537B-4128-8EA1-1FCFEABCE7D6}" type="datetime1">
              <a:rPr lang="ru-RU" smtClean="0"/>
              <a:t>24.05.2023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CD97FAB0-FE3F-40E2-ADB7-D7CD8AD95DBB}"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D144569-C9EB-411B-8B10-2DEF04779050}"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7ACDE14-39B7-4065-9B43-702D2710982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E812624-413F-4C80-858A-F00465EF526E}"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B9AEF57-0166-4E6A-A072-BED905FAA246}"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3885B81-8233-49B7-AEFC-5A80DCB18AFA}"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E0C41D7-D957-4891-9276-839EF79CF686}"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B0CBDF0-59A9-4C82-A4C8-FC235C4555A2}"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8FC66DB-3564-4D34-92C4-234B23F36CEA}"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3D6E859-C4AF-4540-81BD-9FBA1AFC5784}"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E86FC7-2662-4F10-9412-ECE206DAA7C6}"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B8E2338-D874-4F90-B4AF-DEE736DFFB9F}" type="datetime1">
              <a:rPr lang="ru-RU" smtClean="0"/>
              <a:t>24.05.2023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04B59E0-4FFC-4060-BB21-55A0328D248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C0B38EB-E9F1-4B9C-9A5B-24F103A1269F}"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0D98520-0D73-4764-B0EA-71A84DC0BC5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A8898BC-0D70-496F-95BD-A3316EC93AAA}" type="datetime1">
              <a:rPr lang="ru-RU" smtClean="0"/>
              <a:t>24.05.2023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CD029A1-DF86-438B-BBB2-A4E845F5E8E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B450665-DF4A-4096-8D53-C59E9C7E7F69}" type="datetime1">
              <a:rPr lang="ru-RU" smtClean="0"/>
              <a:t>24.05.2023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FC3D27F-619F-4657-8991-E12A7BEA14A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058656A-33F8-4611-8B4D-BFCD9DCDD101}" type="datetime1">
              <a:rPr lang="ru-RU" smtClean="0"/>
              <a:t>24.05.2023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D8EB5C0-04AF-4A91-ADF9-3395A512190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8C6F6C1-1B52-4F31-9AE8-75667E56ECD0}"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C15C763-1307-4707-8470-5B29AE90DA0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2DB2D13-B95A-447D-86CD-72F60E27991C}" type="datetime1">
              <a:rPr lang="ru-RU" smtClean="0"/>
              <a:t>24.05.2023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1186CB-4B4E-4C01-ADE2-03AB5290DE6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E91D808-12DF-4B04-9DFC-E02CFD2EFF6E}" type="datetime1">
              <a:rPr lang="ru-RU" smtClean="0"/>
              <a:t>24.05.2023</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9A99E85-C898-440D-8D9F-E0A47F4D657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5603"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7F7D0FA-DCF1-4F41-A35B-7B8D3C2CF7E4}" type="datetime1">
              <a:rPr lang="ru-RU" smtClean="0"/>
              <a:t>24.05.2023</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08F7ABB-FCD1-4A9D-99E2-AC07BE48459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jpeg"/><Relationship Id="rId12"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2.jpeg"/><Relationship Id="rId11" Type="http://schemas.openxmlformats.org/officeDocument/2006/relationships/image" Target="../media/image86.jpg"/><Relationship Id="rId5" Type="http://schemas.openxmlformats.org/officeDocument/2006/relationships/image" Target="../media/image81.jpeg"/><Relationship Id="rId10" Type="http://schemas.openxmlformats.org/officeDocument/2006/relationships/image" Target="../media/image85.jpeg"/><Relationship Id="rId4" Type="http://schemas.openxmlformats.org/officeDocument/2006/relationships/image" Target="../media/image80.jpe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pn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4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4.png"/><Relationship Id="rId9" Type="http://schemas.openxmlformats.org/officeDocument/2006/relationships/image" Target="../media/image102.jp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emf"/></Relationships>
</file>

<file path=ppt/slides/_rels/slide48.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0.emf"/><Relationship Id="rId7" Type="http://schemas.openxmlformats.org/officeDocument/2006/relationships/image" Target="../media/image113.emf"/><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12.emf"/><Relationship Id="rId5" Type="http://schemas.openxmlformats.org/officeDocument/2006/relationships/image" Target="../media/image4.png"/><Relationship Id="rId4" Type="http://schemas.openxmlformats.org/officeDocument/2006/relationships/image" Target="../media/image111.emf"/></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4.png"/><Relationship Id="rId7" Type="http://schemas.openxmlformats.org/officeDocument/2006/relationships/image" Target="../media/image118.emf"/><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5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4.png"/><Relationship Id="rId7" Type="http://schemas.openxmlformats.org/officeDocument/2006/relationships/image" Target="../media/image128.emf"/><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 Id="rId9" Type="http://schemas.openxmlformats.org/officeDocument/2006/relationships/image" Target="../media/image130.emf"/></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32.jpeg"/><Relationship Id="rId4" Type="http://schemas.openxmlformats.org/officeDocument/2006/relationships/image" Target="../media/image131.jpeg"/></Relationships>
</file>

<file path=ppt/slides/_rels/slide55.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4.png"/><Relationship Id="rId7" Type="http://schemas.openxmlformats.org/officeDocument/2006/relationships/image" Target="../media/image136.emf"/><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35.emf"/><Relationship Id="rId11" Type="http://schemas.openxmlformats.org/officeDocument/2006/relationships/image" Target="../media/image140.jpeg"/><Relationship Id="rId5" Type="http://schemas.openxmlformats.org/officeDocument/2006/relationships/image" Target="../media/image134.emf"/><Relationship Id="rId10" Type="http://schemas.openxmlformats.org/officeDocument/2006/relationships/image" Target="../media/image139.emf"/><Relationship Id="rId4" Type="http://schemas.openxmlformats.org/officeDocument/2006/relationships/image" Target="../media/image133.emf"/><Relationship Id="rId9" Type="http://schemas.openxmlformats.org/officeDocument/2006/relationships/image" Target="../media/image138.emf"/></Relationships>
</file>

<file path=ppt/slides/_rels/slide5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4.png"/><Relationship Id="rId7" Type="http://schemas.openxmlformats.org/officeDocument/2006/relationships/image" Target="../media/image144.jpe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 Type="http://schemas.openxmlformats.org/officeDocument/2006/relationships/image" Target="../media/image4.png"/><Relationship Id="rId21" Type="http://schemas.openxmlformats.org/officeDocument/2006/relationships/image" Target="../media/image163.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2" Type="http://schemas.openxmlformats.org/officeDocument/2006/relationships/notesSlide" Target="../notesSlides/notesSlide55.xml"/><Relationship Id="rId16" Type="http://schemas.openxmlformats.org/officeDocument/2006/relationships/image" Target="../media/image158.png"/><Relationship Id="rId20" Type="http://schemas.openxmlformats.org/officeDocument/2006/relationships/image" Target="../media/image162.png"/><Relationship Id="rId29"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image" Target="../media/image148.png"/><Relationship Id="rId11" Type="http://schemas.openxmlformats.org/officeDocument/2006/relationships/image" Target="../media/image153.png"/><Relationship Id="rId24" Type="http://schemas.openxmlformats.org/officeDocument/2006/relationships/image" Target="../media/image166.png"/><Relationship Id="rId5" Type="http://schemas.openxmlformats.org/officeDocument/2006/relationships/image" Target="../media/image147.png"/><Relationship Id="rId15" Type="http://schemas.openxmlformats.org/officeDocument/2006/relationships/image" Target="../media/image157.png"/><Relationship Id="rId23" Type="http://schemas.openxmlformats.org/officeDocument/2006/relationships/image" Target="../media/image165.png"/><Relationship Id="rId28" Type="http://schemas.openxmlformats.org/officeDocument/2006/relationships/image" Target="../media/image170.png"/><Relationship Id="rId10" Type="http://schemas.openxmlformats.org/officeDocument/2006/relationships/image" Target="../media/image152.png"/><Relationship Id="rId19" Type="http://schemas.openxmlformats.org/officeDocument/2006/relationships/image" Target="../media/image161.png"/><Relationship Id="rId4" Type="http://schemas.openxmlformats.org/officeDocument/2006/relationships/image" Target="../media/image146.jpeg"/><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s>
</file>

<file path=ppt/slides/_rels/slide5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59.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jpeg"/><Relationship Id="rId3" Type="http://schemas.openxmlformats.org/officeDocument/2006/relationships/image" Target="../media/image4.pn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83.jpeg"/><Relationship Id="rId11" Type="http://schemas.openxmlformats.org/officeDocument/2006/relationships/image" Target="../media/image188.pn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192.png"/><Relationship Id="rId4" Type="http://schemas.openxmlformats.org/officeDocument/2006/relationships/image" Target="../media/image19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93.emf"/></Relationships>
</file>

<file path=ppt/slides/_rels/slide6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4.png"/><Relationship Id="rId7" Type="http://schemas.openxmlformats.org/officeDocument/2006/relationships/image" Target="../media/image197.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96.jpeg"/><Relationship Id="rId5" Type="http://schemas.openxmlformats.org/officeDocument/2006/relationships/image" Target="../media/image195.png"/><Relationship Id="rId4" Type="http://schemas.openxmlformats.org/officeDocument/2006/relationships/image" Target="../media/image194.emf"/></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03.jpeg"/><Relationship Id="rId4" Type="http://schemas.openxmlformats.org/officeDocument/2006/relationships/diagramData" Target="../diagrams/data3.xml"/><Relationship Id="rId9" Type="http://schemas.openxmlformats.org/officeDocument/2006/relationships/image" Target="../media/image202.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209.jpeg"/><Relationship Id="rId5" Type="http://schemas.openxmlformats.org/officeDocument/2006/relationships/image" Target="../media/image208.jpg"/><Relationship Id="rId4" Type="http://schemas.openxmlformats.org/officeDocument/2006/relationships/image" Target="../media/image207.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210.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211.jp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213.png"/><Relationship Id="rId5" Type="http://schemas.microsoft.com/office/2007/relationships/hdphoto" Target="../media/hdphoto3.wdp"/><Relationship Id="rId4" Type="http://schemas.openxmlformats.org/officeDocument/2006/relationships/image" Target="../media/image21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51204" name="Title 2"/>
          <p:cNvSpPr>
            <a:spLocks noGrp="1"/>
          </p:cNvSpPr>
          <p:nvPr>
            <p:ph type="ctrTitle"/>
          </p:nvPr>
        </p:nvSpPr>
        <p:spPr>
          <a:xfrm>
            <a:off x="2423592" y="376424"/>
            <a:ext cx="7357352" cy="880839"/>
          </a:xfrm>
        </p:spPr>
        <p:txBody>
          <a:bodyPr/>
          <a:lstStyle/>
          <a:p>
            <a:pPr eaLnBrk="1" hangingPunct="1"/>
            <a:r>
              <a:rPr lang="ru-RU" sz="1400" b="1" dirty="0">
                <a:solidFill>
                  <a:srgbClr val="002060"/>
                </a:solidFill>
                <a:latin typeface="Times New Roman" panose="02020603050405020304" pitchFamily="18" charset="0"/>
                <a:cs typeface="Times New Roman" panose="02020603050405020304" pitchFamily="18" charset="0"/>
              </a:rPr>
              <a:t>МИНИСТЕРСТВО РОССИЙСКОЙ ФЕДЕРАЦИИ </a:t>
            </a:r>
            <a:br>
              <a:rPr lang="ru-RU" sz="1400" b="1" dirty="0">
                <a:solidFill>
                  <a:srgbClr val="002060"/>
                </a:solidFill>
                <a:latin typeface="Times New Roman" panose="02020603050405020304" pitchFamily="18" charset="0"/>
                <a:cs typeface="Times New Roman" panose="02020603050405020304" pitchFamily="18" charset="0"/>
              </a:rPr>
            </a:br>
            <a:r>
              <a:rPr lang="ru-RU" sz="1400" b="1" dirty="0">
                <a:solidFill>
                  <a:srgbClr val="002060"/>
                </a:solidFill>
                <a:latin typeface="Times New Roman" panose="02020603050405020304" pitchFamily="18" charset="0"/>
                <a:cs typeface="Times New Roman" panose="02020603050405020304" pitchFamily="18" charset="0"/>
              </a:rPr>
              <a:t>ПО ДЕЛАМ ГРАЖДАНСКОЙ ОБОРОНЫ, ЧРЕЗВЫЧАЙНЫМ СИТУАЦИЯМ </a:t>
            </a:r>
            <a:br>
              <a:rPr lang="ru-RU" sz="1400" b="1" dirty="0">
                <a:solidFill>
                  <a:srgbClr val="002060"/>
                </a:solidFill>
                <a:latin typeface="Times New Roman" panose="02020603050405020304" pitchFamily="18" charset="0"/>
                <a:cs typeface="Times New Roman" panose="02020603050405020304" pitchFamily="18" charset="0"/>
              </a:rPr>
            </a:br>
            <a:r>
              <a:rPr lang="ru-RU" sz="1400" b="1" dirty="0">
                <a:solidFill>
                  <a:srgbClr val="002060"/>
                </a:solidFill>
                <a:latin typeface="Times New Roman" panose="02020603050405020304" pitchFamily="18" charset="0"/>
                <a:cs typeface="Times New Roman" panose="02020603050405020304" pitchFamily="18" charset="0"/>
              </a:rPr>
              <a:t>И ЛИКВИДАЦИИ ПОСЛЕДСТВИЙ СТИХИЙНЫХ БЕДСТВИЙ</a:t>
            </a:r>
          </a:p>
        </p:txBody>
      </p:sp>
      <p:sp>
        <p:nvSpPr>
          <p:cNvPr id="51205" name="Прямоугольник 3"/>
          <p:cNvSpPr>
            <a:spLocks noChangeArrowheads="1"/>
          </p:cNvSpPr>
          <p:nvPr/>
        </p:nvSpPr>
        <p:spPr bwMode="auto">
          <a:xfrm>
            <a:off x="1569449" y="2996952"/>
            <a:ext cx="9065638" cy="1059250"/>
          </a:xfrm>
          <a:prstGeom prst="rect">
            <a:avLst/>
          </a:prstGeom>
          <a:noFill/>
          <a:ln w="9525">
            <a:noFill/>
            <a:miter lim="800000"/>
            <a:headEnd/>
            <a:tailEnd/>
          </a:ln>
        </p:spPr>
        <p:txBody>
          <a:bodyPr wrap="square" lIns="73646" tIns="36823" rIns="73646" bIns="36823">
            <a:spAutoFit/>
          </a:bodyPr>
          <a:lstStyle/>
          <a:p>
            <a:pPr algn="ctr"/>
            <a:r>
              <a:rPr lang="ru-RU" sz="3200" b="1" dirty="0">
                <a:ln w="0">
                  <a:noFill/>
                </a:ln>
                <a:solidFill>
                  <a:srgbClr val="002060"/>
                </a:solidFill>
                <a:effectLst>
                  <a:outerShdw blurRad="38100" dist="25400" dir="5400000" algn="ctr" rotWithShape="0">
                    <a:srgbClr val="6E747A">
                      <a:alpha val="43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О СОСТОЯНИИ ГРАЖДАНСКОЙ ОБОРОНЫ </a:t>
            </a:r>
            <a:endParaRPr lang="ru-RU" sz="3200" b="1" dirty="0" smtClean="0">
              <a:ln w="0">
                <a:noFill/>
              </a:ln>
              <a:solidFill>
                <a:srgbClr val="002060"/>
              </a:solidFill>
              <a:effectLst>
                <a:outerShdw blurRad="38100" dist="25400" dir="5400000" algn="ctr" rotWithShape="0">
                  <a:srgbClr val="6E747A">
                    <a:alpha val="43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ru-RU" sz="3200" b="1" dirty="0" smtClean="0">
                <a:ln w="0">
                  <a:noFill/>
                </a:ln>
                <a:solidFill>
                  <a:srgbClr val="002060"/>
                </a:solidFill>
                <a:effectLst>
                  <a:outerShdw blurRad="38100" dist="25400" dir="5400000" algn="ctr" rotWithShape="0">
                    <a:srgbClr val="6E747A">
                      <a:alpha val="43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В РОССИЙСКОЙ </a:t>
            </a:r>
            <a:r>
              <a:rPr lang="ru-RU" sz="3200" b="1" dirty="0">
                <a:ln w="0">
                  <a:noFill/>
                </a:ln>
                <a:solidFill>
                  <a:srgbClr val="002060"/>
                </a:solidFill>
                <a:effectLst>
                  <a:outerShdw blurRad="38100" dist="25400" dir="5400000" algn="ctr" rotWithShape="0">
                    <a:srgbClr val="6E747A">
                      <a:alpha val="43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ФЕДЕРАЦИИ</a:t>
            </a:r>
          </a:p>
        </p:txBody>
      </p:sp>
      <p:pic>
        <p:nvPicPr>
          <p:cNvPr id="1028" name="Picture 4" descr="C:\Users\sergey\Desktop\Дизайн презентационных материалов МЧС\0d66209679bb358b6760ef2ccc6c73cc.jpg"/>
          <p:cNvPicPr>
            <a:picLocks noChangeAspect="1" noChangeArrowheads="1"/>
          </p:cNvPicPr>
          <p:nvPr/>
        </p:nvPicPr>
        <p:blipFill>
          <a:blip r:embed="rId3" cstate="print">
            <a:extLst/>
          </a:blip>
          <a:srcRect/>
          <a:stretch>
            <a:fillRect/>
          </a:stretch>
        </p:blipFill>
        <p:spPr bwMode="auto">
          <a:xfrm>
            <a:off x="1199456" y="5043416"/>
            <a:ext cx="3048000" cy="1504950"/>
          </a:xfrm>
          <a:prstGeom prst="rect">
            <a:avLst/>
          </a:prstGeom>
          <a:noFill/>
          <a:effectLst>
            <a:softEdge rad="635000"/>
          </a:effectLst>
          <a:extLst/>
        </p:spPr>
      </p:pic>
      <p:grpSp>
        <p:nvGrpSpPr>
          <p:cNvPr id="8" name="Группа 7"/>
          <p:cNvGrpSpPr/>
          <p:nvPr/>
        </p:nvGrpSpPr>
        <p:grpSpPr>
          <a:xfrm>
            <a:off x="9816704" y="87219"/>
            <a:ext cx="1837800" cy="1739689"/>
            <a:chOff x="8435296" y="6293"/>
            <a:chExt cx="795279" cy="794893"/>
          </a:xfrm>
        </p:grpSpPr>
        <p:pic>
          <p:nvPicPr>
            <p:cNvPr id="9" name="Picture 2" descr="D:\рабочий стол\70 лет победы\картинки\корона8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788" y="8399"/>
              <a:ext cx="792787" cy="792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рабочий стол\70 лет победы\картинки\корона8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296" y="8060"/>
              <a:ext cx="792787" cy="792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рабочий стол\70 лет победы\картинки\корона8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461" y="6293"/>
              <a:ext cx="792787" cy="79278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78"/>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200" dirty="0" smtClean="0">
                <a:solidFill>
                  <a:schemeClr val="bg1"/>
                </a:solidFill>
                <a:latin typeface="Times New Roman" panose="02020603050405020304" pitchFamily="18" charset="0"/>
                <a:cs typeface="Times New Roman" panose="02020603050405020304" pitchFamily="18" charset="0"/>
              </a:rPr>
              <a:t>ВОЗНИКАЮЩИХ 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cstate="print"/>
          <a:stretch>
            <a:fillRect/>
          </a:stretch>
        </p:blipFill>
        <p:spPr>
          <a:xfrm>
            <a:off x="11784632" y="119141"/>
            <a:ext cx="284899" cy="269755"/>
          </a:xfrm>
          <a:prstGeom prst="rect">
            <a:avLst/>
          </a:prstGeom>
        </p:spPr>
      </p:pic>
      <p:sp>
        <p:nvSpPr>
          <p:cNvPr id="10" name="TextBox 9"/>
          <p:cNvSpPr txBox="1"/>
          <p:nvPr/>
        </p:nvSpPr>
        <p:spPr>
          <a:xfrm>
            <a:off x="109762" y="753934"/>
            <a:ext cx="11842183" cy="646331"/>
          </a:xfrm>
          <a:prstGeom prst="rect">
            <a:avLst/>
          </a:prstGeom>
          <a:noFill/>
        </p:spPr>
        <p:txBody>
          <a:bodyPr wrap="square" rtlCol="0">
            <a:spAutoFit/>
          </a:bodyPr>
          <a:lstStyle/>
          <a:p>
            <a:pPr algn="ctr"/>
            <a:r>
              <a:rPr lang="ru-RU" b="1" dirty="0" smtClean="0">
                <a:solidFill>
                  <a:schemeClr val="tx2"/>
                </a:solidFill>
                <a:latin typeface="Times New Roman" panose="02020603050405020304" pitchFamily="18" charset="0"/>
                <a:cs typeface="Times New Roman" panose="02020603050405020304" pitchFamily="18" charset="0"/>
              </a:rPr>
              <a:t>СИСТЕМЫ ОПОВЕЩЕНИЯ НАСЕЛЕНИЯ СОЗДАЮТСЯ НА СЛЕДУЮЩИХ УРОВНЯХ ФУНКЦИОНИРОВАНИЯ РСЧС</a:t>
            </a:r>
            <a:endParaRPr lang="ru-RU" b="1" dirty="0">
              <a:solidFill>
                <a:schemeClr val="tx2"/>
              </a:solidFill>
              <a:latin typeface="Times New Roman" panose="02020603050405020304" pitchFamily="18" charset="0"/>
              <a:cs typeface="Times New Roman" panose="02020603050405020304" pitchFamily="18" charset="0"/>
            </a:endParaRPr>
          </a:p>
        </p:txBody>
      </p:sp>
      <p:graphicFrame>
        <p:nvGraphicFramePr>
          <p:cNvPr id="11" name="Схема 10"/>
          <p:cNvGraphicFramePr/>
          <p:nvPr>
            <p:extLst>
              <p:ext uri="{D42A27DB-BD31-4B8C-83A1-F6EECF244321}">
                <p14:modId xmlns:p14="http://schemas.microsoft.com/office/powerpoint/2010/main" val="876627485"/>
              </p:ext>
            </p:extLst>
          </p:nvPr>
        </p:nvGraphicFramePr>
        <p:xfrm>
          <a:off x="263351" y="1077099"/>
          <a:ext cx="6185420" cy="5090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Прямоугольник 11"/>
          <p:cNvSpPr/>
          <p:nvPr/>
        </p:nvSpPr>
        <p:spPr>
          <a:xfrm>
            <a:off x="2078001" y="2589713"/>
            <a:ext cx="4370769" cy="496410"/>
          </a:xfrm>
          <a:prstGeom prst="rect">
            <a:avLst/>
          </a:prstGeom>
          <a:noFill/>
          <a:ln w="104775" cap="flat" cmpd="sng" algn="ctr">
            <a:noFill/>
            <a:prstDash val="solid"/>
          </a:ln>
          <a:effectLst/>
        </p:spPr>
        <p:txBody>
          <a:bodyPr lIns="108245" tIns="54122" rIns="108245" bIns="54122" rtlCol="0" anchor="ctr"/>
          <a:lstStyle/>
          <a:p>
            <a:pPr indent="486865" algn="r"/>
            <a:r>
              <a:rPr lang="ru-RU" sz="1400" i="1" dirty="0">
                <a:latin typeface="Times New Roman" panose="02020603050405020304" pitchFamily="18" charset="0"/>
                <a:cs typeface="Times New Roman" panose="02020603050405020304" pitchFamily="18" charset="0"/>
              </a:rPr>
              <a:t>на региональном уровне</a:t>
            </a:r>
            <a:endParaRPr lang="ru-RU" sz="1400" i="1" dirty="0" smtClean="0">
              <a:latin typeface="Times New Roman" panose="02020603050405020304" pitchFamily="18" charset="0"/>
              <a:ea typeface="Arial Unicode MS"/>
              <a:cs typeface="Times New Roman" panose="02020603050405020304" pitchFamily="18" charset="0"/>
            </a:endParaRPr>
          </a:p>
        </p:txBody>
      </p:sp>
      <p:sp>
        <p:nvSpPr>
          <p:cNvPr id="13" name="Прямоугольник 12"/>
          <p:cNvSpPr/>
          <p:nvPr/>
        </p:nvSpPr>
        <p:spPr>
          <a:xfrm>
            <a:off x="2078001" y="4177122"/>
            <a:ext cx="4370769" cy="496410"/>
          </a:xfrm>
          <a:prstGeom prst="rect">
            <a:avLst/>
          </a:prstGeom>
          <a:noFill/>
          <a:ln w="104775" cap="flat" cmpd="sng" algn="ctr">
            <a:noFill/>
            <a:prstDash val="solid"/>
          </a:ln>
          <a:effectLst/>
        </p:spPr>
        <p:txBody>
          <a:bodyPr lIns="108245" tIns="54122" rIns="108245" bIns="54122" rtlCol="0" anchor="ctr"/>
          <a:lstStyle/>
          <a:p>
            <a:pPr indent="486865" algn="r"/>
            <a:r>
              <a:rPr lang="ru-RU" sz="1400" i="1" dirty="0">
                <a:latin typeface="Times New Roman" panose="02020603050405020304" pitchFamily="18" charset="0"/>
                <a:cs typeface="Times New Roman" panose="02020603050405020304" pitchFamily="18" charset="0"/>
              </a:rPr>
              <a:t>на муниципальном уровне </a:t>
            </a:r>
            <a:endParaRPr lang="ru-RU" sz="1400" i="1" dirty="0" smtClean="0">
              <a:latin typeface="Times New Roman" panose="02020603050405020304" pitchFamily="18" charset="0"/>
              <a:ea typeface="Arial Unicode MS"/>
              <a:cs typeface="Times New Roman" panose="02020603050405020304" pitchFamily="18" charset="0"/>
            </a:endParaRPr>
          </a:p>
        </p:txBody>
      </p:sp>
      <p:sp>
        <p:nvSpPr>
          <p:cNvPr id="14" name="Прямоугольник 13"/>
          <p:cNvSpPr/>
          <p:nvPr/>
        </p:nvSpPr>
        <p:spPr>
          <a:xfrm>
            <a:off x="2043726" y="5387452"/>
            <a:ext cx="4370769" cy="496410"/>
          </a:xfrm>
          <a:prstGeom prst="rect">
            <a:avLst/>
          </a:prstGeom>
          <a:noFill/>
          <a:ln w="104775" cap="flat" cmpd="sng" algn="ctr">
            <a:noFill/>
            <a:prstDash val="solid"/>
          </a:ln>
          <a:effectLst/>
        </p:spPr>
        <p:txBody>
          <a:bodyPr lIns="108245" tIns="54122" rIns="108245" bIns="54122" rtlCol="0" anchor="ctr"/>
          <a:lstStyle/>
          <a:p>
            <a:pPr indent="486865" algn="r"/>
            <a:r>
              <a:rPr lang="ru-RU" sz="1400" i="1" dirty="0">
                <a:latin typeface="Times New Roman" panose="02020603050405020304" pitchFamily="18" charset="0"/>
                <a:cs typeface="Times New Roman" panose="02020603050405020304" pitchFamily="18" charset="0"/>
              </a:rPr>
              <a:t>на объектовом уровне </a:t>
            </a:r>
            <a:endParaRPr lang="ru-RU" sz="1400" i="1" dirty="0" smtClean="0">
              <a:latin typeface="Times New Roman" panose="02020603050405020304" pitchFamily="18" charset="0"/>
              <a:ea typeface="Arial Unicode MS"/>
              <a:cs typeface="Times New Roman" panose="02020603050405020304" pitchFamily="18" charset="0"/>
            </a:endParaRPr>
          </a:p>
        </p:txBody>
      </p:sp>
      <p:sp>
        <p:nvSpPr>
          <p:cNvPr id="15" name="Прямоугольник 14"/>
          <p:cNvSpPr/>
          <p:nvPr/>
        </p:nvSpPr>
        <p:spPr>
          <a:xfrm>
            <a:off x="6651802" y="1805846"/>
            <a:ext cx="5105783" cy="783867"/>
          </a:xfrm>
          <a:prstGeom prst="rect">
            <a:avLst/>
          </a:prstGeom>
          <a:ln/>
        </p:spPr>
        <p:style>
          <a:lnRef idx="1">
            <a:schemeClr val="accent6"/>
          </a:lnRef>
          <a:fillRef idx="2">
            <a:schemeClr val="accent6"/>
          </a:fillRef>
          <a:effectRef idx="1">
            <a:schemeClr val="accent6"/>
          </a:effectRef>
          <a:fontRef idx="minor">
            <a:schemeClr val="dk1"/>
          </a:fontRef>
        </p:style>
        <p:txBody>
          <a:bodyPr lIns="108245" tIns="54122" rIns="108245" bIns="54122" rtlCol="0" anchor="ctr"/>
          <a:lstStyle/>
          <a:p>
            <a:pPr algn="ctr"/>
            <a:r>
              <a:rPr lang="ru-RU" sz="1400" dirty="0">
                <a:latin typeface="Times New Roman" panose="02020603050405020304" pitchFamily="18" charset="0"/>
                <a:ea typeface="Arial Unicode MS"/>
                <a:cs typeface="Times New Roman" panose="02020603050405020304" pitchFamily="18" charset="0"/>
              </a:rPr>
              <a:t>создают органы государственной власти </a:t>
            </a:r>
            <a:endParaRPr lang="ru-RU" sz="1400" dirty="0" smtClean="0">
              <a:latin typeface="Times New Roman" panose="02020603050405020304" pitchFamily="18" charset="0"/>
              <a:ea typeface="Arial Unicode MS"/>
              <a:cs typeface="Times New Roman" panose="02020603050405020304" pitchFamily="18" charset="0"/>
            </a:endParaRPr>
          </a:p>
          <a:p>
            <a:pPr algn="ctr"/>
            <a:r>
              <a:rPr lang="ru-RU" sz="1400" dirty="0" smtClean="0">
                <a:latin typeface="Times New Roman" panose="02020603050405020304" pitchFamily="18" charset="0"/>
                <a:ea typeface="Arial Unicode MS"/>
                <a:cs typeface="Times New Roman" panose="02020603050405020304" pitchFamily="18" charset="0"/>
              </a:rPr>
              <a:t>субъектов </a:t>
            </a:r>
            <a:r>
              <a:rPr lang="ru-RU" sz="1400" dirty="0">
                <a:latin typeface="Times New Roman" panose="02020603050405020304" pitchFamily="18" charset="0"/>
                <a:ea typeface="Arial Unicode MS"/>
                <a:cs typeface="Times New Roman" panose="02020603050405020304" pitchFamily="18" charset="0"/>
              </a:rPr>
              <a:t>Российской Федерации</a:t>
            </a:r>
            <a:endParaRPr lang="ru-RU" sz="1400" dirty="0" smtClean="0">
              <a:latin typeface="Times New Roman" panose="02020603050405020304" pitchFamily="18" charset="0"/>
              <a:ea typeface="Arial Unicode MS"/>
              <a:cs typeface="Times New Roman" panose="02020603050405020304" pitchFamily="18" charset="0"/>
            </a:endParaRPr>
          </a:p>
        </p:txBody>
      </p:sp>
      <p:sp>
        <p:nvSpPr>
          <p:cNvPr id="16" name="Прямоугольник 15"/>
          <p:cNvSpPr/>
          <p:nvPr/>
        </p:nvSpPr>
        <p:spPr>
          <a:xfrm>
            <a:off x="6693917" y="3294822"/>
            <a:ext cx="5105783" cy="692486"/>
          </a:xfrm>
          <a:prstGeom prst="rect">
            <a:avLst/>
          </a:prstGeom>
          <a:ln/>
        </p:spPr>
        <p:style>
          <a:lnRef idx="1">
            <a:schemeClr val="accent6"/>
          </a:lnRef>
          <a:fillRef idx="2">
            <a:schemeClr val="accent6"/>
          </a:fillRef>
          <a:effectRef idx="1">
            <a:schemeClr val="accent6"/>
          </a:effectRef>
          <a:fontRef idx="minor">
            <a:schemeClr val="dk1"/>
          </a:fontRef>
        </p:style>
        <p:txBody>
          <a:bodyPr lIns="108245" tIns="54122" rIns="108245" bIns="54122" rtlCol="0" anchor="ctr"/>
          <a:lstStyle/>
          <a:p>
            <a:pPr algn="ctr"/>
            <a:r>
              <a:rPr lang="ru-RU" sz="1400" dirty="0">
                <a:latin typeface="Times New Roman" panose="02020603050405020304" pitchFamily="18" charset="0"/>
                <a:ea typeface="Arial Unicode MS"/>
                <a:cs typeface="Times New Roman" panose="02020603050405020304" pitchFamily="18" charset="0"/>
              </a:rPr>
              <a:t>создают органы местного самоуправления</a:t>
            </a:r>
            <a:endParaRPr lang="ru-RU" sz="1400" dirty="0" smtClean="0">
              <a:latin typeface="Times New Roman" panose="02020603050405020304" pitchFamily="18" charset="0"/>
              <a:ea typeface="Arial Unicode MS"/>
              <a:cs typeface="Times New Roman" panose="02020603050405020304" pitchFamily="18" charset="0"/>
            </a:endParaRPr>
          </a:p>
        </p:txBody>
      </p:sp>
      <p:sp>
        <p:nvSpPr>
          <p:cNvPr id="17" name="Прямоугольник 16"/>
          <p:cNvSpPr/>
          <p:nvPr/>
        </p:nvSpPr>
        <p:spPr>
          <a:xfrm>
            <a:off x="6693917" y="4362551"/>
            <a:ext cx="5105783" cy="2233246"/>
          </a:xfrm>
          <a:prstGeom prst="rect">
            <a:avLst/>
          </a:prstGeom>
          <a:ln/>
        </p:spPr>
        <p:style>
          <a:lnRef idx="1">
            <a:schemeClr val="accent6"/>
          </a:lnRef>
          <a:fillRef idx="2">
            <a:schemeClr val="accent6"/>
          </a:fillRef>
          <a:effectRef idx="1">
            <a:schemeClr val="accent6"/>
          </a:effectRef>
          <a:fontRef idx="minor">
            <a:schemeClr val="dk1"/>
          </a:fontRef>
        </p:style>
        <p:txBody>
          <a:bodyPr lIns="108245" tIns="54122" rIns="108245" bIns="54122" rtlCol="0" anchor="ctr"/>
          <a:lstStyle/>
          <a:p>
            <a:pPr algn="ctr"/>
            <a:r>
              <a:rPr lang="ru-RU" sz="1400" dirty="0">
                <a:latin typeface="Times New Roman" panose="02020603050405020304" pitchFamily="18" charset="0"/>
                <a:ea typeface="Arial Unicode MS"/>
                <a:cs typeface="Times New Roman" panose="02020603050405020304" pitchFamily="18" charset="0"/>
              </a:rPr>
              <a:t>создают организации, эксплуатирующие опасные производственные объекты I и II классов опасности, особо </a:t>
            </a:r>
            <a:r>
              <a:rPr lang="ru-RU" sz="1400" dirty="0" err="1">
                <a:latin typeface="Times New Roman" panose="02020603050405020304" pitchFamily="18" charset="0"/>
                <a:ea typeface="Arial Unicode MS"/>
                <a:cs typeface="Times New Roman" panose="02020603050405020304" pitchFamily="18" charset="0"/>
              </a:rPr>
              <a:t>радиационно</a:t>
            </a:r>
            <a:r>
              <a:rPr lang="ru-RU" sz="1400" dirty="0">
                <a:latin typeface="Times New Roman" panose="02020603050405020304" pitchFamily="18" charset="0"/>
                <a:ea typeface="Arial Unicode MS"/>
                <a:cs typeface="Times New Roman" panose="02020603050405020304" pitchFamily="18" charset="0"/>
              </a:rPr>
              <a:t> опасные и </a:t>
            </a:r>
            <a:r>
              <a:rPr lang="ru-RU" sz="1400" dirty="0" err="1">
                <a:latin typeface="Times New Roman" panose="02020603050405020304" pitchFamily="18" charset="0"/>
                <a:ea typeface="Arial Unicode MS"/>
                <a:cs typeface="Times New Roman" panose="02020603050405020304" pitchFamily="18" charset="0"/>
              </a:rPr>
              <a:t>ядерно</a:t>
            </a:r>
            <a:r>
              <a:rPr lang="ru-RU" sz="1400" dirty="0">
                <a:latin typeface="Times New Roman" panose="02020603050405020304" pitchFamily="18" charset="0"/>
                <a:ea typeface="Arial Unicode MS"/>
                <a:cs typeface="Times New Roman" panose="02020603050405020304" pitchFamily="18" charset="0"/>
              </a:rPr>
              <a:t> опасные производства и объекты, последствия аварий на которых могут причинять вред жизни и здоровью населения, проживающего или осуществляющего хозяйственную деятельность в зонах воздействия поражающих факторов за пределами их территорий, гидротехнические сооружения чрезвычайно высокой опасности и гидротехнические сооружения высокой опасности</a:t>
            </a:r>
          </a:p>
        </p:txBody>
      </p:sp>
      <p:sp>
        <p:nvSpPr>
          <p:cNvPr id="2" name="Номер слайда 1"/>
          <p:cNvSpPr>
            <a:spLocks noGrp="1"/>
          </p:cNvSpPr>
          <p:nvPr>
            <p:ph type="sldNum" sz="quarter" idx="12"/>
          </p:nvPr>
        </p:nvSpPr>
        <p:spPr>
          <a:xfrm>
            <a:off x="9365580" y="6490543"/>
            <a:ext cx="2844800" cy="365125"/>
          </a:xfrm>
        </p:spPr>
        <p:txBody>
          <a:bodyPr/>
          <a:lstStyle/>
          <a:p>
            <a:pPr>
              <a:defRPr/>
            </a:pPr>
            <a:fld id="{1E49034A-A7B1-445D-B275-FE52B65EA479}" type="slidenum">
              <a:rPr lang="ru-RU" smtClean="0"/>
              <a:pPr>
                <a:defRPr/>
              </a:pPr>
              <a:t>10</a:t>
            </a:fld>
            <a:endParaRPr lang="ru-RU"/>
          </a:p>
        </p:txBody>
      </p:sp>
    </p:spTree>
    <p:extLst>
      <p:ext uri="{BB962C8B-B14F-4D97-AF65-F5344CB8AC3E}">
        <p14:creationId xmlns:p14="http://schemas.microsoft.com/office/powerpoint/2010/main" val="2379313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78"/>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200" dirty="0" smtClean="0">
                <a:solidFill>
                  <a:schemeClr val="bg1"/>
                </a:solidFill>
                <a:latin typeface="Times New Roman" panose="02020603050405020304" pitchFamily="18" charset="0"/>
                <a:cs typeface="Times New Roman" panose="02020603050405020304" pitchFamily="18" charset="0"/>
              </a:rPr>
              <a:t>ВОЗНИКАЮЩИХ 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cstate="print"/>
          <a:stretch>
            <a:fillRect/>
          </a:stretch>
        </p:blipFill>
        <p:spPr>
          <a:xfrm>
            <a:off x="11784632" y="119141"/>
            <a:ext cx="284899" cy="269755"/>
          </a:xfrm>
          <a:prstGeom prst="rect">
            <a:avLst/>
          </a:prstGeom>
        </p:spPr>
      </p:pic>
      <p:sp>
        <p:nvSpPr>
          <p:cNvPr id="9" name="TextBox 8"/>
          <p:cNvSpPr txBox="1"/>
          <p:nvPr/>
        </p:nvSpPr>
        <p:spPr>
          <a:xfrm>
            <a:off x="420935" y="674050"/>
            <a:ext cx="11363697" cy="369332"/>
          </a:xfrm>
          <a:prstGeom prst="rect">
            <a:avLst/>
          </a:prstGeom>
          <a:solidFill>
            <a:schemeClr val="bg1"/>
          </a:solidFill>
        </p:spPr>
        <p:txBody>
          <a:bodyPr wrap="square" rtlCol="0">
            <a:spAutoFit/>
          </a:bodyPr>
          <a:lstStyle/>
          <a:p>
            <a:pPr algn="ctr"/>
            <a:r>
              <a:rPr lang="ru-RU" b="1" dirty="0" smtClean="0">
                <a:solidFill>
                  <a:schemeClr val="tx2"/>
                </a:solidFill>
                <a:latin typeface="Times New Roman" panose="02020603050405020304" pitchFamily="18" charset="0"/>
                <a:cs typeface="Times New Roman" panose="02020603050405020304" pitchFamily="18" charset="0"/>
              </a:rPr>
              <a:t>ГОТОВНОСТЬ СИСТЕМ ОПОВЕЩЕНИЯ НАСЕЛЕНИЯ ДОСТИГАЕТСЯ:</a:t>
            </a:r>
            <a:endParaRPr lang="ru-RU" b="1" dirty="0">
              <a:solidFill>
                <a:schemeClr val="tx2"/>
              </a:solidFill>
              <a:latin typeface="Times New Roman" panose="02020603050405020304" pitchFamily="18" charset="0"/>
              <a:cs typeface="Times New Roman" panose="02020603050405020304" pitchFamily="18" charset="0"/>
            </a:endParaRPr>
          </a:p>
        </p:txBody>
      </p:sp>
      <p:graphicFrame>
        <p:nvGraphicFramePr>
          <p:cNvPr id="10" name="Схема 9"/>
          <p:cNvGraphicFramePr/>
          <p:nvPr>
            <p:extLst>
              <p:ext uri="{D42A27DB-BD31-4B8C-83A1-F6EECF244321}">
                <p14:modId xmlns:p14="http://schemas.microsoft.com/office/powerpoint/2010/main" val="2058906720"/>
              </p:ext>
            </p:extLst>
          </p:nvPr>
        </p:nvGraphicFramePr>
        <p:xfrm>
          <a:off x="261785" y="1201543"/>
          <a:ext cx="11665296"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Номер слайда 1"/>
          <p:cNvSpPr>
            <a:spLocks noGrp="1"/>
          </p:cNvSpPr>
          <p:nvPr>
            <p:ph type="sldNum" sz="quarter" idx="12"/>
          </p:nvPr>
        </p:nvSpPr>
        <p:spPr>
          <a:xfrm>
            <a:off x="9408368" y="6538168"/>
            <a:ext cx="2844800" cy="365125"/>
          </a:xfrm>
        </p:spPr>
        <p:txBody>
          <a:bodyPr/>
          <a:lstStyle/>
          <a:p>
            <a:pPr>
              <a:defRPr/>
            </a:pPr>
            <a:fld id="{1E49034A-A7B1-445D-B275-FE52B65EA479}" type="slidenum">
              <a:rPr lang="ru-RU" smtClean="0"/>
              <a:pPr>
                <a:defRPr/>
              </a:pPr>
              <a:t>11</a:t>
            </a:fld>
            <a:endParaRPr lang="ru-RU" dirty="0"/>
          </a:p>
        </p:txBody>
      </p:sp>
    </p:spTree>
    <p:extLst>
      <p:ext uri="{BB962C8B-B14F-4D97-AF65-F5344CB8AC3E}">
        <p14:creationId xmlns:p14="http://schemas.microsoft.com/office/powerpoint/2010/main" val="312523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8309" y="0"/>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200" dirty="0" smtClean="0">
                <a:solidFill>
                  <a:schemeClr val="bg1"/>
                </a:solidFill>
                <a:latin typeface="Times New Roman" panose="02020603050405020304" pitchFamily="18" charset="0"/>
                <a:cs typeface="Times New Roman" panose="02020603050405020304" pitchFamily="18" charset="0"/>
              </a:rPr>
              <a:t>ВОЗНИКАЮЩИХ 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cstate="print"/>
          <a:stretch>
            <a:fillRect/>
          </a:stretch>
        </p:blipFill>
        <p:spPr>
          <a:xfrm>
            <a:off x="11784632" y="119141"/>
            <a:ext cx="284899" cy="269755"/>
          </a:xfrm>
          <a:prstGeom prst="rect">
            <a:avLst/>
          </a:prstGeom>
        </p:spPr>
      </p:pic>
      <p:sp>
        <p:nvSpPr>
          <p:cNvPr id="9" name="TextBox 8"/>
          <p:cNvSpPr txBox="1"/>
          <p:nvPr/>
        </p:nvSpPr>
        <p:spPr>
          <a:xfrm>
            <a:off x="614815" y="562218"/>
            <a:ext cx="11363697" cy="369332"/>
          </a:xfrm>
          <a:prstGeom prst="rect">
            <a:avLst/>
          </a:prstGeom>
          <a:solidFill>
            <a:schemeClr val="bg1"/>
          </a:solidFill>
        </p:spPr>
        <p:txBody>
          <a:bodyPr wrap="square" rtlCol="0">
            <a:spAutoFit/>
          </a:bodyPr>
          <a:lstStyle/>
          <a:p>
            <a:pPr algn="ctr"/>
            <a:r>
              <a:rPr lang="ru-RU" b="1" dirty="0" smtClean="0">
                <a:solidFill>
                  <a:schemeClr val="tx2"/>
                </a:solidFill>
                <a:latin typeface="Times New Roman" panose="02020603050405020304" pitchFamily="18" charset="0"/>
                <a:cs typeface="Times New Roman" panose="02020603050405020304" pitchFamily="18" charset="0"/>
              </a:rPr>
              <a:t>ТЕХНИЧЕСКИЕ СРЕДСТВА ОПОВЕЩЕНИЯ</a:t>
            </a:r>
            <a:endParaRPr lang="ru-RU"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55509" y="6492875"/>
            <a:ext cx="2844800" cy="365125"/>
          </a:xfrm>
        </p:spPr>
        <p:txBody>
          <a:bodyPr/>
          <a:lstStyle/>
          <a:p>
            <a:pPr>
              <a:defRPr/>
            </a:pPr>
            <a:fld id="{1E49034A-A7B1-445D-B275-FE52B65EA479}" type="slidenum">
              <a:rPr lang="ru-RU" smtClean="0"/>
              <a:pPr>
                <a:defRPr/>
              </a:pPr>
              <a:t>12</a:t>
            </a:fld>
            <a:endParaRPr lang="ru-RU"/>
          </a:p>
        </p:txBody>
      </p:sp>
      <p:graphicFrame>
        <p:nvGraphicFramePr>
          <p:cNvPr id="4" name="Таблица 3"/>
          <p:cNvGraphicFramePr>
            <a:graphicFrameLocks noGrp="1"/>
          </p:cNvGraphicFramePr>
          <p:nvPr>
            <p:extLst/>
          </p:nvPr>
        </p:nvGraphicFramePr>
        <p:xfrm>
          <a:off x="93034" y="902102"/>
          <a:ext cx="7587142" cy="1844040"/>
        </p:xfrm>
        <a:graphic>
          <a:graphicData uri="http://schemas.openxmlformats.org/drawingml/2006/table">
            <a:tbl>
              <a:tblPr firstRow="1" firstCol="1" bandRow="1">
                <a:tableStyleId>{5C22544A-7EE6-4342-B048-85BDC9FD1C3A}</a:tableStyleId>
              </a:tblPr>
              <a:tblGrid>
                <a:gridCol w="7587142">
                  <a:extLst>
                    <a:ext uri="{9D8B030D-6E8A-4147-A177-3AD203B41FA5}">
                      <a16:colId xmlns="" xmlns:a16="http://schemas.microsoft.com/office/drawing/2014/main" val="1074667090"/>
                    </a:ext>
                  </a:extLst>
                </a:gridCol>
              </a:tblGrid>
              <a:tr h="124388">
                <a:tc>
                  <a:txBody>
                    <a:bodyPr/>
                    <a:lstStyle/>
                    <a:p>
                      <a:pPr algn="just">
                        <a:spcBef>
                          <a:spcPts val="300"/>
                        </a:spcBef>
                        <a:spcAft>
                          <a:spcPts val="0"/>
                        </a:spcAft>
                      </a:pPr>
                      <a:r>
                        <a:rPr lang="ru-RU" sz="1100" b="1" kern="1600" dirty="0">
                          <a:solidFill>
                            <a:schemeClr val="tx1"/>
                          </a:solidFill>
                          <a:effectLst/>
                          <a:latin typeface="Times New Roman" panose="02020603050405020304" pitchFamily="18" charset="0"/>
                          <a:cs typeface="Times New Roman" panose="02020603050405020304" pitchFamily="18" charset="0"/>
                        </a:rPr>
                        <a:t>Комплексы, предназначенные для создания региональных, муниципальных, локальных систем оповещения, комплексных систем экстренного оповещения </a:t>
                      </a:r>
                      <a:r>
                        <a:rPr lang="ru-RU" sz="1100" b="1" kern="1600" dirty="0" smtClean="0">
                          <a:solidFill>
                            <a:schemeClr val="tx1"/>
                          </a:solidFill>
                          <a:effectLst/>
                          <a:latin typeface="Times New Roman" panose="02020603050405020304" pitchFamily="18" charset="0"/>
                          <a:cs typeface="Times New Roman" panose="02020603050405020304" pitchFamily="18" charset="0"/>
                        </a:rPr>
                        <a:t>населения:</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2848335629"/>
                  </a:ext>
                </a:extLst>
              </a:tr>
              <a:tr h="62194">
                <a:tc>
                  <a:txBody>
                    <a:bodyPr/>
                    <a:lstStyle/>
                    <a:p>
                      <a:pPr marL="0" marR="0" lvl="0" indent="0" algn="just" defTabSz="914400" rtl="0" eaLnBrk="1" fontAlgn="ctr" latinLnBrk="0" hangingPunct="1">
                        <a:lnSpc>
                          <a:spcPct val="100000"/>
                        </a:lnSpc>
                        <a:spcBef>
                          <a:spcPts val="300"/>
                        </a:spcBef>
                        <a:spcAft>
                          <a:spcPts val="0"/>
                        </a:spcAft>
                        <a:buClrTx/>
                        <a:buSzTx/>
                        <a:buFontTx/>
                        <a:buNone/>
                        <a:tabLst/>
                        <a:defRPr/>
                      </a:pPr>
                      <a:r>
                        <a:rPr lang="ru-RU" sz="1100" b="0" dirty="0">
                          <a:solidFill>
                            <a:schemeClr val="tx1"/>
                          </a:solidFill>
                          <a:effectLst/>
                          <a:latin typeface="Times New Roman" panose="02020603050405020304" pitchFamily="18" charset="0"/>
                          <a:cs typeface="Times New Roman" panose="02020603050405020304" pitchFamily="18" charset="0"/>
                        </a:rPr>
                        <a:t>1.1 </a:t>
                      </a:r>
                      <a:r>
                        <a:rPr lang="ru-RU" sz="1100" b="0" dirty="0" smtClean="0">
                          <a:solidFill>
                            <a:schemeClr val="tx1"/>
                          </a:solidFill>
                          <a:effectLst/>
                          <a:latin typeface="Times New Roman" panose="02020603050405020304" pitchFamily="18" charset="0"/>
                          <a:cs typeface="Times New Roman" panose="02020603050405020304" pitchFamily="18" charset="0"/>
                        </a:rPr>
                        <a:t>и 1.2</a:t>
                      </a:r>
                      <a:r>
                        <a:rPr lang="ru-RU" sz="1100" b="0" baseline="0" dirty="0" smtClean="0">
                          <a:solidFill>
                            <a:schemeClr val="tx1"/>
                          </a:solidFill>
                          <a:effectLst/>
                          <a:latin typeface="Times New Roman" panose="02020603050405020304" pitchFamily="18" charset="0"/>
                          <a:cs typeface="Times New Roman" panose="02020603050405020304" pitchFamily="18" charset="0"/>
                        </a:rPr>
                        <a:t> </a:t>
                      </a:r>
                      <a:r>
                        <a:rPr lang="ru-RU" sz="1100" b="0" dirty="0" smtClean="0">
                          <a:solidFill>
                            <a:schemeClr val="tx1"/>
                          </a:solidFill>
                          <a:effectLst/>
                          <a:latin typeface="Times New Roman" panose="02020603050405020304" pitchFamily="18" charset="0"/>
                          <a:cs typeface="Times New Roman" panose="02020603050405020304" pitchFamily="18" charset="0"/>
                        </a:rPr>
                        <a:t>Комплекс </a:t>
                      </a:r>
                      <a:r>
                        <a:rPr lang="ru-RU" sz="1100" b="0" dirty="0">
                          <a:solidFill>
                            <a:schemeClr val="tx1"/>
                          </a:solidFill>
                          <a:effectLst/>
                          <a:latin typeface="Times New Roman" panose="02020603050405020304" pitchFamily="18" charset="0"/>
                          <a:cs typeface="Times New Roman" panose="02020603050405020304" pitchFamily="18" charset="0"/>
                        </a:rPr>
                        <a:t>технических средств оповещения </a:t>
                      </a:r>
                      <a:r>
                        <a:rPr lang="ru-RU" sz="1100" b="0" dirty="0" smtClean="0">
                          <a:solidFill>
                            <a:schemeClr val="tx1"/>
                          </a:solidFill>
                          <a:effectLst/>
                          <a:latin typeface="Times New Roman" panose="02020603050405020304" pitchFamily="18" charset="0"/>
                          <a:cs typeface="Times New Roman" panose="02020603050405020304" pitchFamily="18" charset="0"/>
                        </a:rPr>
                        <a:t>П-166М,</a:t>
                      </a:r>
                      <a:r>
                        <a:rPr lang="ru-RU" sz="1100" b="0" baseline="0" dirty="0" smtClean="0">
                          <a:solidFill>
                            <a:schemeClr val="tx1"/>
                          </a:solidFill>
                          <a:effectLst/>
                          <a:latin typeface="Times New Roman" panose="02020603050405020304" pitchFamily="18" charset="0"/>
                          <a:cs typeface="Times New Roman" panose="02020603050405020304" pitchFamily="18" charset="0"/>
                        </a:rPr>
                        <a:t> </a:t>
                      </a:r>
                      <a:r>
                        <a:rPr lang="ru-RU" sz="1100" b="0" kern="1600" dirty="0" smtClean="0">
                          <a:solidFill>
                            <a:schemeClr val="tx1"/>
                          </a:solidFill>
                          <a:effectLst/>
                          <a:latin typeface="Times New Roman" panose="02020603050405020304" pitchFamily="18" charset="0"/>
                          <a:cs typeface="Times New Roman" panose="02020603050405020304" pitchFamily="18" charset="0"/>
                        </a:rPr>
                        <a:t>П-166Ц</a:t>
                      </a:r>
                      <a:endParaRPr lang="ru-RU" sz="11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1668692820"/>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1.3 </a:t>
                      </a:r>
                      <a:r>
                        <a:rPr lang="ru-RU" sz="1100" b="0" kern="1600" dirty="0">
                          <a:solidFill>
                            <a:schemeClr val="tx1"/>
                          </a:solidFill>
                          <a:effectLst/>
                          <a:latin typeface="Times New Roman" panose="02020603050405020304" pitchFamily="18" charset="0"/>
                          <a:cs typeface="Times New Roman" panose="02020603050405020304" pitchFamily="18" charset="0"/>
                        </a:rPr>
                        <a:t>Комплекс программно-технических средств КПТС </a:t>
                      </a:r>
                      <a:r>
                        <a:rPr lang="ru-RU" sz="1100" b="0" kern="1600" dirty="0" smtClean="0">
                          <a:solidFill>
                            <a:schemeClr val="tx1"/>
                          </a:solidFill>
                          <a:effectLst/>
                          <a:latin typeface="Times New Roman" panose="02020603050405020304" pitchFamily="18" charset="0"/>
                          <a:cs typeface="Times New Roman" panose="02020603050405020304" pitchFamily="18" charset="0"/>
                        </a:rPr>
                        <a:t>АСО</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4257267350"/>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1.4 </a:t>
                      </a:r>
                      <a:r>
                        <a:rPr lang="ru-RU" sz="1100" b="0" kern="1600" dirty="0">
                          <a:solidFill>
                            <a:schemeClr val="tx1"/>
                          </a:solidFill>
                          <a:effectLst/>
                          <a:latin typeface="Times New Roman" panose="02020603050405020304" pitchFamily="18" charset="0"/>
                          <a:cs typeface="Times New Roman" panose="02020603050405020304" pitchFamily="18" charset="0"/>
                        </a:rPr>
                        <a:t>Комплекс программно-аппаратных средств оповещения КПАСО-Р «МАРС-АРСЕНАЛ</a:t>
                      </a:r>
                      <a:r>
                        <a:rPr lang="ru-RU" sz="1100" b="0" kern="160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1695892060"/>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1.5 </a:t>
                      </a:r>
                      <a:r>
                        <a:rPr lang="ru-RU" sz="1100" b="0" kern="1600" dirty="0">
                          <a:solidFill>
                            <a:schemeClr val="tx1"/>
                          </a:solidFill>
                          <a:effectLst/>
                          <a:latin typeface="Times New Roman" panose="02020603050405020304" pitchFamily="18" charset="0"/>
                          <a:cs typeface="Times New Roman" panose="02020603050405020304" pitchFamily="18" charset="0"/>
                        </a:rPr>
                        <a:t>Информационно- телекоммуникационный комплекс оповещения и связи КТС П-166 ИТК </a:t>
                      </a:r>
                      <a:r>
                        <a:rPr lang="ru-RU" sz="1100" b="0" kern="1600" dirty="0" smtClean="0">
                          <a:solidFill>
                            <a:schemeClr val="tx1"/>
                          </a:solidFill>
                          <a:effectLst/>
                          <a:latin typeface="Times New Roman" panose="02020603050405020304" pitchFamily="18" charset="0"/>
                          <a:cs typeface="Times New Roman" panose="02020603050405020304" pitchFamily="18" charset="0"/>
                        </a:rPr>
                        <a:t>ОС</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644177380"/>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1.6 </a:t>
                      </a:r>
                      <a:r>
                        <a:rPr lang="ru-RU" sz="1100" b="0" kern="1600" dirty="0">
                          <a:solidFill>
                            <a:schemeClr val="tx1"/>
                          </a:solidFill>
                          <a:effectLst/>
                          <a:latin typeface="Times New Roman" panose="02020603050405020304" pitchFamily="18" charset="0"/>
                          <a:cs typeface="Times New Roman" panose="02020603050405020304" pitchFamily="18" charset="0"/>
                        </a:rPr>
                        <a:t>Комплекс технических средств оповещения «МУССОН</a:t>
                      </a:r>
                      <a:r>
                        <a:rPr lang="ru-RU" sz="1100" b="0" kern="1600" dirty="0" smtClean="0">
                          <a:solidFill>
                            <a:schemeClr val="tx1"/>
                          </a:solidFill>
                          <a:effectLst/>
                          <a:latin typeface="Times New Roman" panose="02020603050405020304" pitchFamily="18" charset="0"/>
                          <a:cs typeface="Times New Roman" panose="02020603050405020304" pitchFamily="18" charset="0"/>
                        </a:rPr>
                        <a:t>» </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4099085946"/>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1.7 </a:t>
                      </a:r>
                      <a:r>
                        <a:rPr lang="ru-RU" sz="1100" b="0" kern="1600" dirty="0">
                          <a:solidFill>
                            <a:schemeClr val="tx1"/>
                          </a:solidFill>
                          <a:effectLst/>
                          <a:latin typeface="Times New Roman" panose="02020603050405020304" pitchFamily="18" charset="0"/>
                          <a:cs typeface="Times New Roman" panose="02020603050405020304" pitchFamily="18" charset="0"/>
                        </a:rPr>
                        <a:t>Универсальный программно-аппаратный комплекс УПАК </a:t>
                      </a:r>
                      <a:r>
                        <a:rPr lang="ru-RU" sz="1100" b="0" kern="1600" dirty="0" smtClean="0">
                          <a:solidFill>
                            <a:schemeClr val="tx1"/>
                          </a:solidFill>
                          <a:effectLst/>
                          <a:latin typeface="Times New Roman" panose="02020603050405020304" pitchFamily="18" charset="0"/>
                          <a:cs typeface="Times New Roman" panose="02020603050405020304" pitchFamily="18" charset="0"/>
                        </a:rPr>
                        <a:t>РСВО</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476386218"/>
                  </a:ext>
                </a:extLst>
              </a:tr>
              <a:tr h="62194">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ru-RU" sz="1100" b="0" dirty="0">
                          <a:solidFill>
                            <a:schemeClr val="tx1"/>
                          </a:solidFill>
                          <a:effectLst/>
                          <a:latin typeface="Times New Roman" panose="02020603050405020304" pitchFamily="18" charset="0"/>
                          <a:cs typeface="Times New Roman" panose="02020603050405020304" pitchFamily="18" charset="0"/>
                        </a:rPr>
                        <a:t>1.8 </a:t>
                      </a:r>
                      <a:r>
                        <a:rPr lang="ru-RU" sz="1100" b="0" dirty="0" smtClean="0">
                          <a:solidFill>
                            <a:schemeClr val="tx1"/>
                          </a:solidFill>
                          <a:effectLst/>
                          <a:latin typeface="Times New Roman" panose="02020603050405020304" pitchFamily="18" charset="0"/>
                          <a:cs typeface="Times New Roman" panose="02020603050405020304" pitchFamily="18" charset="0"/>
                        </a:rPr>
                        <a:t>и 1.9 Комплекс </a:t>
                      </a:r>
                      <a:r>
                        <a:rPr lang="ru-RU" sz="1100" b="0" dirty="0">
                          <a:solidFill>
                            <a:schemeClr val="tx1"/>
                          </a:solidFill>
                          <a:effectLst/>
                          <a:latin typeface="Times New Roman" panose="02020603050405020304" pitchFamily="18" charset="0"/>
                          <a:cs typeface="Times New Roman" panose="02020603050405020304" pitchFamily="18" charset="0"/>
                        </a:rPr>
                        <a:t>программно-технических средств оповещения КПТСО «ЭЛЕС</a:t>
                      </a:r>
                      <a:r>
                        <a:rPr lang="ru-RU" sz="1100" b="0" dirty="0" smtClean="0">
                          <a:solidFill>
                            <a:schemeClr val="tx1"/>
                          </a:solidFill>
                          <a:effectLst/>
                          <a:latin typeface="Times New Roman" panose="02020603050405020304" pitchFamily="18" charset="0"/>
                          <a:cs typeface="Times New Roman" panose="02020603050405020304" pitchFamily="18" charset="0"/>
                        </a:rPr>
                        <a:t>», КПТСО «ГРИФОН»</a:t>
                      </a:r>
                      <a:endParaRPr lang="ru-RU" sz="11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2832433482"/>
                  </a:ext>
                </a:extLst>
              </a:tr>
              <a:tr h="62194">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1.10 </a:t>
                      </a:r>
                      <a:r>
                        <a:rPr lang="ru-RU" sz="1100" b="0" kern="1600" dirty="0">
                          <a:solidFill>
                            <a:schemeClr val="tx1"/>
                          </a:solidFill>
                          <a:effectLst/>
                          <a:latin typeface="Times New Roman" panose="02020603050405020304" pitchFamily="18" charset="0"/>
                          <a:cs typeface="Times New Roman" panose="02020603050405020304" pitchFamily="18" charset="0"/>
                        </a:rPr>
                        <a:t>Комплекс программно-аппаратных средств автоматизированных систем централизованного оповещения КПАС </a:t>
                      </a:r>
                      <a:r>
                        <a:rPr lang="ru-RU" sz="1100" b="0" kern="1600" dirty="0" smtClean="0">
                          <a:solidFill>
                            <a:schemeClr val="tx1"/>
                          </a:solidFill>
                          <a:effectLst/>
                          <a:latin typeface="Times New Roman" panose="02020603050405020304" pitchFamily="18" charset="0"/>
                          <a:cs typeface="Times New Roman" panose="02020603050405020304" pitchFamily="18" charset="0"/>
                        </a:rPr>
                        <a:t>АСЦО</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942429569"/>
                  </a:ext>
                </a:extLst>
              </a:tr>
              <a:tr h="124388">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1.11 </a:t>
                      </a:r>
                      <a:r>
                        <a:rPr lang="ru-RU" sz="1100" b="0" dirty="0" smtClean="0">
                          <a:solidFill>
                            <a:schemeClr val="tx1"/>
                          </a:solidFill>
                          <a:effectLst/>
                          <a:latin typeface="Times New Roman" panose="02020603050405020304" pitchFamily="18" charset="0"/>
                          <a:cs typeface="Times New Roman" panose="02020603050405020304" pitchFamily="18" charset="0"/>
                        </a:rPr>
                        <a:t>ПАК гарантированного </a:t>
                      </a:r>
                      <a:r>
                        <a:rPr lang="ru-RU" sz="1100" b="0" dirty="0">
                          <a:solidFill>
                            <a:schemeClr val="tx1"/>
                          </a:solidFill>
                          <a:effectLst/>
                          <a:latin typeface="Times New Roman" panose="02020603050405020304" pitchFamily="18" charset="0"/>
                          <a:cs typeface="Times New Roman" panose="02020603050405020304" pitchFamily="18" charset="0"/>
                        </a:rPr>
                        <a:t>автоматизированного управления </a:t>
                      </a:r>
                      <a:r>
                        <a:rPr lang="ru-RU" sz="1100" b="0" dirty="0" smtClean="0">
                          <a:solidFill>
                            <a:schemeClr val="tx1"/>
                          </a:solidFill>
                          <a:effectLst/>
                          <a:latin typeface="Times New Roman" panose="02020603050405020304" pitchFamily="18" charset="0"/>
                          <a:cs typeface="Times New Roman" panose="02020603050405020304" pitchFamily="18" charset="0"/>
                        </a:rPr>
                        <a:t>удаленными</a:t>
                      </a:r>
                      <a:r>
                        <a:rPr lang="ru-RU" sz="1100" b="0" baseline="0" dirty="0" smtClean="0">
                          <a:solidFill>
                            <a:schemeClr val="tx1"/>
                          </a:solidFill>
                          <a:effectLst/>
                          <a:latin typeface="Times New Roman" panose="02020603050405020304" pitchFamily="18" charset="0"/>
                          <a:cs typeface="Times New Roman" panose="02020603050405020304" pitchFamily="18" charset="0"/>
                        </a:rPr>
                        <a:t> </a:t>
                      </a:r>
                      <a:r>
                        <a:rPr lang="ru-RU" sz="1100" b="0" dirty="0" smtClean="0">
                          <a:solidFill>
                            <a:schemeClr val="tx1"/>
                          </a:solidFill>
                          <a:effectLst/>
                          <a:latin typeface="Times New Roman" panose="02020603050405020304" pitchFamily="18" charset="0"/>
                          <a:cs typeface="Times New Roman" panose="02020603050405020304" pitchFamily="18" charset="0"/>
                        </a:rPr>
                        <a:t>системами ПАК </a:t>
                      </a:r>
                      <a:r>
                        <a:rPr lang="ru-RU" sz="1100" b="0" dirty="0">
                          <a:solidFill>
                            <a:schemeClr val="tx1"/>
                          </a:solidFill>
                          <a:effectLst/>
                          <a:latin typeface="Times New Roman" panose="02020603050405020304" pitchFamily="18" charset="0"/>
                          <a:cs typeface="Times New Roman" panose="02020603050405020304" pitchFamily="18" charset="0"/>
                        </a:rPr>
                        <a:t>«ГАУУС-М</a:t>
                      </a:r>
                      <a:r>
                        <a:rPr lang="ru-RU" sz="1100" b="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FFFFCC">
                        <a:alpha val="72941"/>
                      </a:srgbClr>
                    </a:solidFill>
                  </a:tcPr>
                </a:tc>
                <a:extLst>
                  <a:ext uri="{0D108BD9-81ED-4DB2-BD59-A6C34878D82A}">
                    <a16:rowId xmlns="" xmlns:a16="http://schemas.microsoft.com/office/drawing/2014/main" val="693219478"/>
                  </a:ext>
                </a:extLst>
              </a:tr>
            </a:tbl>
          </a:graphicData>
        </a:graphic>
      </p:graphicFrame>
      <p:graphicFrame>
        <p:nvGraphicFramePr>
          <p:cNvPr id="70" name="Таблица 69"/>
          <p:cNvGraphicFramePr>
            <a:graphicFrameLocks noGrp="1"/>
          </p:cNvGraphicFramePr>
          <p:nvPr>
            <p:extLst/>
          </p:nvPr>
        </p:nvGraphicFramePr>
        <p:xfrm>
          <a:off x="99542" y="2771017"/>
          <a:ext cx="7587142" cy="1173480"/>
        </p:xfrm>
        <a:graphic>
          <a:graphicData uri="http://schemas.openxmlformats.org/drawingml/2006/table">
            <a:tbl>
              <a:tblPr firstRow="1" firstCol="1" bandRow="1">
                <a:tableStyleId>{5C22544A-7EE6-4342-B048-85BDC9FD1C3A}</a:tableStyleId>
              </a:tblPr>
              <a:tblGrid>
                <a:gridCol w="7587142">
                  <a:extLst>
                    <a:ext uri="{9D8B030D-6E8A-4147-A177-3AD203B41FA5}">
                      <a16:colId xmlns="" xmlns:a16="http://schemas.microsoft.com/office/drawing/2014/main" val="1074667090"/>
                    </a:ext>
                  </a:extLst>
                </a:gridCol>
              </a:tblGrid>
              <a:tr h="29595">
                <a:tc>
                  <a:txBody>
                    <a:bodyPr/>
                    <a:lstStyle/>
                    <a:p>
                      <a:pPr algn="just">
                        <a:spcBef>
                          <a:spcPts val="300"/>
                        </a:spcBef>
                        <a:spcAft>
                          <a:spcPts val="0"/>
                        </a:spcAft>
                      </a:pPr>
                      <a:r>
                        <a:rPr lang="ru-RU" sz="1100" b="1" kern="1600" dirty="0" smtClean="0">
                          <a:solidFill>
                            <a:schemeClr val="tx1"/>
                          </a:solidFill>
                          <a:effectLst/>
                          <a:latin typeface="Times New Roman" panose="02020603050405020304" pitchFamily="18" charset="0"/>
                          <a:cs typeface="Times New Roman" panose="02020603050405020304" pitchFamily="18" charset="0"/>
                        </a:rPr>
                        <a:t>Комплексы, предназначенные для создания муниципальных, локальных систем оповещения, комплексных систем экстренного оповещения населения:</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16" marR="60616" marT="0" marB="0">
                    <a:solidFill>
                      <a:srgbClr val="92D050">
                        <a:alpha val="72941"/>
                      </a:srgbClr>
                    </a:solidFill>
                  </a:tcPr>
                </a:tc>
                <a:extLst>
                  <a:ext uri="{0D108BD9-81ED-4DB2-BD59-A6C34878D82A}">
                    <a16:rowId xmlns="" xmlns:a16="http://schemas.microsoft.com/office/drawing/2014/main" val="2848335629"/>
                  </a:ext>
                </a:extLst>
              </a:tr>
              <a:tr h="0">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a:t>
                      </a:r>
                      <a:r>
                        <a:rPr lang="ru-RU" sz="11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2.2</a:t>
                      </a:r>
                      <a:r>
                        <a:rPr lang="ru-RU" sz="1100" b="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1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 </a:t>
                      </a: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программно-технических средств оповещения КПТСО «Клон</a:t>
                      </a:r>
                      <a:r>
                        <a:rPr lang="ru-RU" sz="11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КПТСО «Буревестник»</a:t>
                      </a:r>
                      <a:endParaRPr lang="ru-RU" sz="1100" b="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92D050">
                        <a:alpha val="72941"/>
                      </a:srgbClr>
                    </a:solidFill>
                  </a:tcPr>
                </a:tc>
                <a:extLst>
                  <a:ext uri="{0D108BD9-81ED-4DB2-BD59-A6C34878D82A}">
                    <a16:rowId xmlns="" xmlns:a16="http://schemas.microsoft.com/office/drawing/2014/main" val="1668692820"/>
                  </a:ext>
                </a:extLst>
              </a:tr>
              <a:tr h="0">
                <a:tc>
                  <a:txBody>
                    <a:bodyPr/>
                    <a:lstStyle/>
                    <a:p>
                      <a:pPr algn="just">
                        <a:spcBef>
                          <a:spcPts val="300"/>
                        </a:spcBef>
                        <a:spcAft>
                          <a:spcPts val="0"/>
                        </a:spcAft>
                      </a:pP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ru-RU"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Комплекс технических средств оповещения </a:t>
                      </a:r>
                      <a:r>
                        <a:rPr lang="ru-RU" sz="11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населения</a:t>
                      </a:r>
                      <a:r>
                        <a:rPr lang="ru-RU" sz="1100" b="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1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П-161М РММ-8</a:t>
                      </a:r>
                      <a:endParaRPr lang="ru-RU"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92D050">
                        <a:alpha val="72941"/>
                      </a:srgbClr>
                    </a:solidFill>
                  </a:tcPr>
                </a:tc>
                <a:extLst>
                  <a:ext uri="{0D108BD9-81ED-4DB2-BD59-A6C34878D82A}">
                    <a16:rowId xmlns="" xmlns:a16="http://schemas.microsoft.com/office/drawing/2014/main" val="4257267350"/>
                  </a:ext>
                </a:extLst>
              </a:tr>
              <a:tr h="26172">
                <a:tc>
                  <a:txBody>
                    <a:bodyPr/>
                    <a:lstStyle/>
                    <a:p>
                      <a:pPr algn="just">
                        <a:spcBef>
                          <a:spcPts val="300"/>
                        </a:spcBef>
                        <a:spcAft>
                          <a:spcPts val="0"/>
                        </a:spcAft>
                      </a:pP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 Комплекс технических средств КТС «РТС-2000</a:t>
                      </a:r>
                      <a:r>
                        <a:rPr lang="ru-RU" sz="11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92D050">
                        <a:alpha val="72941"/>
                      </a:srgbClr>
                    </a:solidFill>
                  </a:tcPr>
                </a:tc>
                <a:extLst>
                  <a:ext uri="{0D108BD9-81ED-4DB2-BD59-A6C34878D82A}">
                    <a16:rowId xmlns="" xmlns:a16="http://schemas.microsoft.com/office/drawing/2014/main" val="1695892060"/>
                  </a:ext>
                </a:extLst>
              </a:tr>
              <a:tr h="0">
                <a:tc>
                  <a:txBody>
                    <a:bodyPr/>
                    <a:lstStyle/>
                    <a:p>
                      <a:pPr algn="just">
                        <a:spcBef>
                          <a:spcPts val="300"/>
                        </a:spcBef>
                        <a:spcAft>
                          <a:spcPts val="0"/>
                        </a:spcAft>
                      </a:pP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 Комплекс программно-аппаратных средств оповещения КПАСО «</a:t>
                      </a:r>
                      <a:r>
                        <a:rPr lang="ru-RU" sz="1100" b="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Армтел</a:t>
                      </a:r>
                      <a:r>
                        <a:rPr lang="ru-RU" sz="11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-Инфо»</a:t>
                      </a:r>
                      <a:endParaRPr lang="ru-RU"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92D050">
                        <a:alpha val="72941"/>
                      </a:srgbClr>
                    </a:solidFill>
                  </a:tcPr>
                </a:tc>
                <a:extLst>
                  <a:ext uri="{0D108BD9-81ED-4DB2-BD59-A6C34878D82A}">
                    <a16:rowId xmlns="" xmlns:a16="http://schemas.microsoft.com/office/drawing/2014/main" val="644177380"/>
                  </a:ext>
                </a:extLst>
              </a:tr>
              <a:tr h="0">
                <a:tc>
                  <a:txBody>
                    <a:bodyPr/>
                    <a:lstStyle/>
                    <a:p>
                      <a:pPr algn="just">
                        <a:spcBef>
                          <a:spcPts val="300"/>
                        </a:spcBef>
                        <a:spcAft>
                          <a:spcPts val="0"/>
                        </a:spcAft>
                      </a:pPr>
                      <a:r>
                        <a:rPr lang="ru-RU"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 </a:t>
                      </a:r>
                      <a:r>
                        <a:rPr lang="ru-RU" sz="1100" b="0" kern="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 специальных технических средств оповещения КСТСО «РАДИОВОЛНА</a:t>
                      </a:r>
                      <a:r>
                        <a:rPr lang="ru-RU" sz="1100" b="0" kern="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92D050">
                        <a:alpha val="72941"/>
                      </a:srgbClr>
                    </a:solidFill>
                  </a:tcPr>
                </a:tc>
                <a:extLst>
                  <a:ext uri="{0D108BD9-81ED-4DB2-BD59-A6C34878D82A}">
                    <a16:rowId xmlns="" xmlns:a16="http://schemas.microsoft.com/office/drawing/2014/main" val="4099085946"/>
                  </a:ext>
                </a:extLst>
              </a:tr>
            </a:tbl>
          </a:graphicData>
        </a:graphic>
      </p:graphicFrame>
      <p:graphicFrame>
        <p:nvGraphicFramePr>
          <p:cNvPr id="5" name="Таблица 4"/>
          <p:cNvGraphicFramePr>
            <a:graphicFrameLocks noGrp="1"/>
          </p:cNvGraphicFramePr>
          <p:nvPr>
            <p:extLst/>
          </p:nvPr>
        </p:nvGraphicFramePr>
        <p:xfrm>
          <a:off x="99542" y="3969372"/>
          <a:ext cx="7587142" cy="2849880"/>
        </p:xfrm>
        <a:graphic>
          <a:graphicData uri="http://schemas.openxmlformats.org/drawingml/2006/table">
            <a:tbl>
              <a:tblPr firstRow="1" firstCol="1" bandRow="1">
                <a:tableStyleId>{5C22544A-7EE6-4342-B048-85BDC9FD1C3A}</a:tableStyleId>
              </a:tblPr>
              <a:tblGrid>
                <a:gridCol w="7587142">
                  <a:extLst>
                    <a:ext uri="{9D8B030D-6E8A-4147-A177-3AD203B41FA5}">
                      <a16:colId xmlns="" xmlns:a16="http://schemas.microsoft.com/office/drawing/2014/main" val="2482962169"/>
                    </a:ext>
                  </a:extLst>
                </a:gridCol>
              </a:tblGrid>
              <a:tr h="112908">
                <a:tc>
                  <a:txBody>
                    <a:bodyPr/>
                    <a:lstStyle/>
                    <a:p>
                      <a:pPr algn="just">
                        <a:spcBef>
                          <a:spcPts val="300"/>
                        </a:spcBef>
                        <a:spcAft>
                          <a:spcPts val="0"/>
                        </a:spcAft>
                      </a:pPr>
                      <a:r>
                        <a:rPr lang="ru-RU" sz="1100" b="1" kern="1600" dirty="0">
                          <a:solidFill>
                            <a:schemeClr val="tx1"/>
                          </a:solidFill>
                          <a:effectLst/>
                          <a:latin typeface="Times New Roman" panose="02020603050405020304" pitchFamily="18" charset="0"/>
                          <a:cs typeface="Times New Roman" panose="02020603050405020304" pitchFamily="18" charset="0"/>
                        </a:rPr>
                        <a:t>Комплексы, предназначенные для использования в составе региональных, муниципальных, локальных систем оповещения, комплексных систем экстренного оповещения </a:t>
                      </a:r>
                      <a:r>
                        <a:rPr lang="ru-RU" sz="1100" b="1" kern="1600" dirty="0" smtClean="0">
                          <a:solidFill>
                            <a:schemeClr val="tx1"/>
                          </a:solidFill>
                          <a:effectLst/>
                          <a:latin typeface="Times New Roman" panose="02020603050405020304" pitchFamily="18" charset="0"/>
                          <a:cs typeface="Times New Roman" panose="02020603050405020304" pitchFamily="18" charset="0"/>
                        </a:rPr>
                        <a:t>населения</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2975433386"/>
                  </a:ext>
                </a:extLst>
              </a:tr>
              <a:tr h="58397">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3.1 Программно-аппаратный комплекс систем экстренного оповещения «Евразия» ПАК СЭО «ЕВРАЗИЯ</a:t>
                      </a:r>
                      <a:r>
                        <a:rPr lang="ru-RU" sz="1100" b="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251448632"/>
                  </a:ext>
                </a:extLst>
              </a:tr>
              <a:tr h="29198">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3.2 </a:t>
                      </a:r>
                      <a:r>
                        <a:rPr lang="ru-RU" sz="1100" b="0" kern="1600" dirty="0">
                          <a:solidFill>
                            <a:schemeClr val="tx1"/>
                          </a:solidFill>
                          <a:effectLst/>
                          <a:latin typeface="Times New Roman" panose="02020603050405020304" pitchFamily="18" charset="0"/>
                          <a:cs typeface="Times New Roman" panose="02020603050405020304" pitchFamily="18" charset="0"/>
                        </a:rPr>
                        <a:t>Средства речевого оповещения СРО «ОТЗВУК</a:t>
                      </a:r>
                      <a:r>
                        <a:rPr lang="ru-RU" sz="1100" b="0" kern="160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1272123270"/>
                  </a:ext>
                </a:extLst>
              </a:tr>
              <a:tr h="29198">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ru-RU" sz="1100" b="0" dirty="0">
                          <a:solidFill>
                            <a:schemeClr val="tx1"/>
                          </a:solidFill>
                          <a:effectLst/>
                          <a:latin typeface="Times New Roman" panose="02020603050405020304" pitchFamily="18" charset="0"/>
                          <a:cs typeface="Times New Roman" panose="02020603050405020304" pitchFamily="18" charset="0"/>
                        </a:rPr>
                        <a:t>3.3 </a:t>
                      </a:r>
                      <a:r>
                        <a:rPr lang="ru-RU" sz="1100" b="0" dirty="0" smtClean="0">
                          <a:solidFill>
                            <a:schemeClr val="tx1"/>
                          </a:solidFill>
                          <a:effectLst/>
                          <a:latin typeface="Times New Roman" panose="02020603050405020304" pitchFamily="18" charset="0"/>
                          <a:cs typeface="Times New Roman" panose="02020603050405020304" pitchFamily="18" charset="0"/>
                        </a:rPr>
                        <a:t>и 3.4. Комплекс </a:t>
                      </a:r>
                      <a:r>
                        <a:rPr lang="ru-RU" sz="1100" b="0" dirty="0">
                          <a:solidFill>
                            <a:schemeClr val="tx1"/>
                          </a:solidFill>
                          <a:effectLst/>
                          <a:latin typeface="Times New Roman" panose="02020603050405020304" pitchFamily="18" charset="0"/>
                          <a:cs typeface="Times New Roman" panose="02020603050405020304" pitchFamily="18" charset="0"/>
                        </a:rPr>
                        <a:t>технических средств оповещения «МЕТА</a:t>
                      </a:r>
                      <a:r>
                        <a:rPr lang="ru-RU" sz="1100" b="0" dirty="0" smtClean="0">
                          <a:solidFill>
                            <a:schemeClr val="tx1"/>
                          </a:solidFill>
                          <a:effectLst/>
                          <a:latin typeface="Times New Roman" panose="02020603050405020304" pitchFamily="18" charset="0"/>
                          <a:cs typeface="Times New Roman" panose="02020603050405020304" pitchFamily="18" charset="0"/>
                        </a:rPr>
                        <a:t>» и средств акустического оповещения КТСАО «НЕОН»</a:t>
                      </a:r>
                      <a:endParaRPr lang="ru-RU" sz="11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856741700"/>
                  </a:ext>
                </a:extLst>
              </a:tr>
              <a:tr h="29198">
                <a:tc>
                  <a:txBody>
                    <a:bodyPr/>
                    <a:lstStyle/>
                    <a:p>
                      <a:pPr algn="just">
                        <a:spcBef>
                          <a:spcPts val="300"/>
                        </a:spcBef>
                        <a:spcAft>
                          <a:spcPts val="0"/>
                        </a:spcAft>
                      </a:pPr>
                      <a:r>
                        <a:rPr lang="ru-RU" sz="1100" b="1" kern="1600" dirty="0">
                          <a:solidFill>
                            <a:schemeClr val="tx1"/>
                          </a:solidFill>
                          <a:effectLst/>
                          <a:latin typeface="Times New Roman" panose="02020603050405020304" pitchFamily="18" charset="0"/>
                          <a:cs typeface="Times New Roman" panose="02020603050405020304" pitchFamily="18" charset="0"/>
                        </a:rPr>
                        <a:t>Комплексы, предназначенные для озвучивания </a:t>
                      </a:r>
                      <a:r>
                        <a:rPr lang="ru-RU" sz="1100" b="1" kern="1600" dirty="0" smtClean="0">
                          <a:solidFill>
                            <a:schemeClr val="tx1"/>
                          </a:solidFill>
                          <a:effectLst/>
                          <a:latin typeface="Times New Roman" panose="02020603050405020304" pitchFamily="18" charset="0"/>
                          <a:cs typeface="Times New Roman" panose="02020603050405020304" pitchFamily="18" charset="0"/>
                        </a:rPr>
                        <a:t>территорий</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3177897330"/>
                  </a:ext>
                </a:extLst>
              </a:tr>
              <a:tr h="29198">
                <a:tc>
                  <a:txBody>
                    <a:bodyPr/>
                    <a:lstStyle/>
                    <a:p>
                      <a:pPr algn="just">
                        <a:spcBef>
                          <a:spcPts val="300"/>
                        </a:spcBef>
                        <a:spcAft>
                          <a:spcPts val="0"/>
                        </a:spcAft>
                      </a:pPr>
                      <a:r>
                        <a:rPr lang="ru-RU" sz="1100" b="0">
                          <a:solidFill>
                            <a:schemeClr val="tx1"/>
                          </a:solidFill>
                          <a:effectLst/>
                          <a:latin typeface="Times New Roman" panose="02020603050405020304" pitchFamily="18" charset="0"/>
                          <a:cs typeface="Times New Roman" panose="02020603050405020304" pitchFamily="18" charset="0"/>
                        </a:rPr>
                        <a:t>4.1</a:t>
                      </a:r>
                      <a:r>
                        <a:rPr lang="ru-RU" sz="1100" b="0" kern="1600">
                          <a:solidFill>
                            <a:schemeClr val="tx1"/>
                          </a:solidFill>
                          <a:effectLst/>
                          <a:latin typeface="Times New Roman" panose="02020603050405020304" pitchFamily="18" charset="0"/>
                          <a:cs typeface="Times New Roman" panose="02020603050405020304" pitchFamily="18" charset="0"/>
                        </a:rPr>
                        <a:t> Системы звукового оповещения П-166М СЗО-1, П-166М СЗО-2 </a:t>
                      </a:r>
                      <a:endParaRPr lang="ru-RU"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1785340492"/>
                  </a:ext>
                </a:extLst>
              </a:tr>
              <a:tr h="45163">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4.2 Комплекс технических средств акустического оповещения и информирования КТС «СТРИ-А</a:t>
                      </a:r>
                      <a:r>
                        <a:rPr lang="ru-RU" sz="1100" b="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4198483099"/>
                  </a:ext>
                </a:extLst>
              </a:tr>
              <a:tr h="107540">
                <a:tc>
                  <a:txBody>
                    <a:bodyPr/>
                    <a:lstStyle/>
                    <a:p>
                      <a:pPr algn="just">
                        <a:spcBef>
                          <a:spcPts val="300"/>
                        </a:spcBef>
                        <a:spcAft>
                          <a:spcPts val="0"/>
                        </a:spcAft>
                        <a:tabLst>
                          <a:tab pos="450215" algn="l"/>
                        </a:tabLst>
                      </a:pPr>
                      <a:r>
                        <a:rPr lang="ru-RU" sz="1100" b="1" kern="1600" dirty="0">
                          <a:solidFill>
                            <a:schemeClr val="tx1"/>
                          </a:solidFill>
                          <a:effectLst/>
                          <a:latin typeface="Times New Roman" panose="02020603050405020304" pitchFamily="18" charset="0"/>
                          <a:cs typeface="Times New Roman" panose="02020603050405020304" pitchFamily="18" charset="0"/>
                        </a:rPr>
                        <a:t>Устройства сопряжения технических средств </a:t>
                      </a:r>
                      <a:r>
                        <a:rPr lang="ru-RU" sz="1100" b="1" kern="1600" dirty="0" smtClean="0">
                          <a:solidFill>
                            <a:schemeClr val="tx1"/>
                          </a:solidFill>
                          <a:effectLst/>
                          <a:latin typeface="Times New Roman" panose="02020603050405020304" pitchFamily="18" charset="0"/>
                          <a:cs typeface="Times New Roman" panose="02020603050405020304" pitchFamily="18" charset="0"/>
                        </a:rPr>
                        <a:t>оповещения</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2241368296"/>
                  </a:ext>
                </a:extLst>
              </a:tr>
              <a:tr h="29198">
                <a:tc>
                  <a:txBody>
                    <a:bodyPr/>
                    <a:lstStyle/>
                    <a:p>
                      <a:pPr algn="just">
                        <a:spcBef>
                          <a:spcPts val="300"/>
                        </a:spcBef>
                        <a:spcAft>
                          <a:spcPts val="0"/>
                        </a:spcAft>
                        <a:tabLst>
                          <a:tab pos="415290" algn="l"/>
                        </a:tabLst>
                      </a:pPr>
                      <a:r>
                        <a:rPr lang="ru-RU" sz="1100" b="0" dirty="0">
                          <a:solidFill>
                            <a:schemeClr val="tx1"/>
                          </a:solidFill>
                          <a:effectLst/>
                          <a:latin typeface="Times New Roman" panose="02020603050405020304" pitchFamily="18" charset="0"/>
                          <a:cs typeface="Times New Roman" panose="02020603050405020304" pitchFamily="18" charset="0"/>
                        </a:rPr>
                        <a:t>5.1 </a:t>
                      </a:r>
                      <a:r>
                        <a:rPr lang="ru-RU" sz="1100" b="0" kern="1600" dirty="0">
                          <a:solidFill>
                            <a:schemeClr val="tx1"/>
                          </a:solidFill>
                          <a:effectLst/>
                          <a:latin typeface="Times New Roman" panose="02020603050405020304" pitchFamily="18" charset="0"/>
                          <a:cs typeface="Times New Roman" panose="02020603050405020304" pitchFamily="18" charset="0"/>
                        </a:rPr>
                        <a:t>БЛОК сопряжения П‑161М РММ-8 </a:t>
                      </a:r>
                      <a:r>
                        <a:rPr lang="ru-RU" sz="1100" b="0" kern="1600" dirty="0" smtClean="0">
                          <a:solidFill>
                            <a:schemeClr val="tx1"/>
                          </a:solidFill>
                          <a:effectLst/>
                          <a:latin typeface="Times New Roman" panose="02020603050405020304" pitchFamily="18" charset="0"/>
                          <a:cs typeface="Times New Roman" panose="02020603050405020304" pitchFamily="18" charset="0"/>
                        </a:rPr>
                        <a:t>БС</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3014834184"/>
                  </a:ext>
                </a:extLst>
              </a:tr>
              <a:tr h="29198">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5.2 Маршрутизатор-конвертер протоколов </a:t>
                      </a:r>
                      <a:r>
                        <a:rPr lang="ru-RU" sz="1100" b="0" dirty="0" smtClean="0">
                          <a:solidFill>
                            <a:schemeClr val="tx1"/>
                          </a:solidFill>
                          <a:effectLst/>
                          <a:latin typeface="Times New Roman" panose="02020603050405020304" pitchFamily="18" charset="0"/>
                          <a:cs typeface="Times New Roman" panose="02020603050405020304" pitchFamily="18" charset="0"/>
                        </a:rPr>
                        <a:t>МКП-01</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2685022373"/>
                  </a:ext>
                </a:extLst>
              </a:tr>
              <a:tr h="29198">
                <a:tc>
                  <a:txBody>
                    <a:bodyPr/>
                    <a:lstStyle/>
                    <a:p>
                      <a:pPr marL="0" marR="0" lvl="0" indent="0" algn="just" defTabSz="914400" rtl="0" eaLnBrk="1" fontAlgn="auto" latinLnBrk="0" hangingPunct="1">
                        <a:lnSpc>
                          <a:spcPct val="100000"/>
                        </a:lnSpc>
                        <a:spcBef>
                          <a:spcPts val="300"/>
                        </a:spcBef>
                        <a:spcAft>
                          <a:spcPts val="0"/>
                        </a:spcAft>
                        <a:buClrTx/>
                        <a:buSzTx/>
                        <a:buFontTx/>
                        <a:buNone/>
                        <a:tabLst>
                          <a:tab pos="450215" algn="l"/>
                        </a:tabLst>
                        <a:defRPr/>
                      </a:pPr>
                      <a:r>
                        <a:rPr lang="ru-RU" sz="1100" b="1" kern="1600" dirty="0">
                          <a:solidFill>
                            <a:schemeClr val="tx1"/>
                          </a:solidFill>
                          <a:effectLst/>
                          <a:latin typeface="Times New Roman" panose="02020603050405020304" pitchFamily="18" charset="0"/>
                          <a:cs typeface="Times New Roman" panose="02020603050405020304" pitchFamily="18" charset="0"/>
                        </a:rPr>
                        <a:t>Мобильные комплексы </a:t>
                      </a:r>
                      <a:r>
                        <a:rPr lang="ru-RU" sz="1100" b="1" kern="1600" dirty="0" smtClean="0">
                          <a:solidFill>
                            <a:schemeClr val="tx1"/>
                          </a:solidFill>
                          <a:effectLst/>
                          <a:latin typeface="Times New Roman" panose="02020603050405020304" pitchFamily="18" charset="0"/>
                          <a:cs typeface="Times New Roman" panose="02020603050405020304" pitchFamily="18" charset="0"/>
                        </a:rPr>
                        <a:t>оповещения: </a:t>
                      </a:r>
                      <a:r>
                        <a:rPr lang="ru-RU" sz="1100" b="0" dirty="0" smtClean="0">
                          <a:solidFill>
                            <a:schemeClr val="tx1"/>
                          </a:solidFill>
                          <a:effectLst/>
                          <a:latin typeface="Times New Roman" panose="02020603050405020304" pitchFamily="18" charset="0"/>
                          <a:cs typeface="Times New Roman" panose="02020603050405020304" pitchFamily="18" charset="0"/>
                        </a:rPr>
                        <a:t>6.1 </a:t>
                      </a:r>
                      <a:r>
                        <a:rPr lang="ru-RU" sz="1100" b="0" kern="1600" dirty="0" smtClean="0">
                          <a:solidFill>
                            <a:schemeClr val="tx1"/>
                          </a:solidFill>
                          <a:effectLst/>
                          <a:latin typeface="Times New Roman" panose="02020603050405020304" pitchFamily="18" charset="0"/>
                          <a:cs typeface="Times New Roman" panose="02020603050405020304" pitchFamily="18" charset="0"/>
                        </a:rPr>
                        <a:t>Мобильный комплекс оповещения МКО</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3514082090"/>
                  </a:ext>
                </a:extLst>
              </a:tr>
              <a:tr h="29198">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ru-RU" sz="1100" b="0" dirty="0" smtClean="0">
                          <a:solidFill>
                            <a:schemeClr val="tx1"/>
                          </a:solidFill>
                          <a:effectLst/>
                          <a:latin typeface="Times New Roman" panose="02020603050405020304" pitchFamily="18" charset="0"/>
                          <a:cs typeface="Times New Roman" panose="02020603050405020304" pitchFamily="18" charset="0"/>
                        </a:rPr>
                        <a:t>6.2 </a:t>
                      </a:r>
                      <a:r>
                        <a:rPr lang="ru-RU" sz="1100" b="0" kern="1600" dirty="0" smtClean="0">
                          <a:solidFill>
                            <a:schemeClr val="tx1"/>
                          </a:solidFill>
                          <a:effectLst/>
                          <a:latin typeface="Times New Roman" panose="02020603050405020304" pitchFamily="18" charset="0"/>
                          <a:cs typeface="Times New Roman" panose="02020603050405020304" pitchFamily="18" charset="0"/>
                        </a:rPr>
                        <a:t>Мобильный комплекс оповещения на воде ВМКО</a:t>
                      </a:r>
                      <a:endParaRPr lang="ru-RU" sz="11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1282937805"/>
                  </a:ext>
                </a:extLst>
              </a:tr>
              <a:tr h="29198">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ru-RU" sz="1100" b="1" kern="1600" dirty="0" smtClean="0">
                          <a:solidFill>
                            <a:schemeClr val="tx1"/>
                          </a:solidFill>
                          <a:effectLst/>
                          <a:latin typeface="Times New Roman" panose="02020603050405020304" pitchFamily="18" charset="0"/>
                          <a:cs typeface="Times New Roman" panose="02020603050405020304" pitchFamily="18" charset="0"/>
                        </a:rPr>
                        <a:t>Носимые комплексы оповещения: </a:t>
                      </a:r>
                      <a:r>
                        <a:rPr lang="ru-RU" sz="1100" b="0" dirty="0" smtClean="0">
                          <a:solidFill>
                            <a:schemeClr val="tx1"/>
                          </a:solidFill>
                          <a:effectLst/>
                          <a:latin typeface="Times New Roman" panose="02020603050405020304" pitchFamily="18" charset="0"/>
                          <a:cs typeface="Times New Roman" panose="02020603050405020304" pitchFamily="18" charset="0"/>
                        </a:rPr>
                        <a:t>7.1 </a:t>
                      </a:r>
                      <a:r>
                        <a:rPr lang="ru-RU" sz="1100" b="0" kern="1600" dirty="0" smtClean="0">
                          <a:solidFill>
                            <a:schemeClr val="tx1"/>
                          </a:solidFill>
                          <a:effectLst/>
                          <a:latin typeface="Times New Roman" panose="02020603050405020304" pitchFamily="18" charset="0"/>
                          <a:cs typeface="Times New Roman" panose="02020603050405020304" pitchFamily="18" charset="0"/>
                        </a:rPr>
                        <a:t>Громкоговорящий носимый комплекс оповещения ГНКО</a:t>
                      </a:r>
                      <a:endParaRPr lang="ru-RU" sz="11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1604327384"/>
                  </a:ext>
                </a:extLst>
              </a:tr>
              <a:tr h="45163">
                <a:tc>
                  <a:txBody>
                    <a:bodyPr/>
                    <a:lstStyle/>
                    <a:p>
                      <a:pPr algn="just">
                        <a:spcBef>
                          <a:spcPts val="300"/>
                        </a:spcBef>
                        <a:spcAft>
                          <a:spcPts val="0"/>
                        </a:spcAft>
                      </a:pPr>
                      <a:r>
                        <a:rPr lang="ru-RU" sz="1100" b="1" dirty="0">
                          <a:solidFill>
                            <a:schemeClr val="tx1"/>
                          </a:solidFill>
                          <a:effectLst/>
                          <a:latin typeface="Times New Roman" panose="02020603050405020304" pitchFamily="18" charset="0"/>
                          <a:cs typeface="Times New Roman" panose="02020603050405020304" pitchFamily="18" charset="0"/>
                        </a:rPr>
                        <a:t>Средства оповещения, не входящие в состав комплексов технических средств </a:t>
                      </a:r>
                      <a:r>
                        <a:rPr lang="ru-RU" sz="1100" b="1" dirty="0" smtClean="0">
                          <a:solidFill>
                            <a:schemeClr val="tx1"/>
                          </a:solidFill>
                          <a:effectLst/>
                          <a:latin typeface="Times New Roman" panose="02020603050405020304" pitchFamily="18" charset="0"/>
                          <a:cs typeface="Times New Roman" panose="02020603050405020304" pitchFamily="18" charset="0"/>
                        </a:rPr>
                        <a:t>оповещения</a:t>
                      </a:r>
                      <a:endParaRPr lang="ru-RU"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2605291073"/>
                  </a:ext>
                </a:extLst>
              </a:tr>
              <a:tr h="67745">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8.1 Средство </a:t>
                      </a:r>
                      <a:r>
                        <a:rPr lang="ru-RU" sz="1100" b="0" dirty="0" smtClean="0">
                          <a:solidFill>
                            <a:schemeClr val="tx1"/>
                          </a:solidFill>
                          <a:effectLst/>
                          <a:latin typeface="Times New Roman" panose="02020603050405020304" pitchFamily="18" charset="0"/>
                          <a:cs typeface="Times New Roman" panose="02020603050405020304" pitchFamily="18" charset="0"/>
                        </a:rPr>
                        <a:t>сел. </a:t>
                      </a:r>
                      <a:r>
                        <a:rPr lang="ru-RU" sz="1100" b="0" dirty="0">
                          <a:solidFill>
                            <a:schemeClr val="tx1"/>
                          </a:solidFill>
                          <a:effectLst/>
                          <a:latin typeface="Times New Roman" panose="02020603050405020304" pitchFamily="18" charset="0"/>
                          <a:cs typeface="Times New Roman" panose="02020603050405020304" pitchFamily="18" charset="0"/>
                        </a:rPr>
                        <a:t>оповещения и информирования населения на базе сети цифрового телевизионного вещания «ОРАЛО</a:t>
                      </a:r>
                      <a:r>
                        <a:rPr lang="ru-RU" sz="1100" b="0" dirty="0" smtClean="0">
                          <a:solidFill>
                            <a:schemeClr val="tx1"/>
                          </a:solidFill>
                          <a:effectLst/>
                          <a:latin typeface="Times New Roman" panose="02020603050405020304" pitchFamily="18" charset="0"/>
                          <a:cs typeface="Times New Roman" panose="02020603050405020304" pitchFamily="18" charset="0"/>
                        </a:rPr>
                        <a:t>»</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4152114415"/>
                  </a:ext>
                </a:extLst>
              </a:tr>
              <a:tr h="58397">
                <a:tc>
                  <a:txBody>
                    <a:bodyPr/>
                    <a:lstStyle/>
                    <a:p>
                      <a:pPr algn="just">
                        <a:spcBef>
                          <a:spcPts val="300"/>
                        </a:spcBef>
                        <a:spcAft>
                          <a:spcPts val="0"/>
                        </a:spcAft>
                      </a:pPr>
                      <a:r>
                        <a:rPr lang="ru-RU" sz="1100" b="0" dirty="0">
                          <a:solidFill>
                            <a:schemeClr val="tx1"/>
                          </a:solidFill>
                          <a:effectLst/>
                          <a:latin typeface="Times New Roman" panose="02020603050405020304" pitchFamily="18" charset="0"/>
                          <a:cs typeface="Times New Roman" panose="02020603050405020304" pitchFamily="18" charset="0"/>
                        </a:rPr>
                        <a:t>8.2 Блок запуска и мониторинга оконечных средств оповещения </a:t>
                      </a:r>
                      <a:r>
                        <a:rPr lang="ru-RU" sz="1100" b="0" dirty="0" smtClean="0">
                          <a:solidFill>
                            <a:schemeClr val="tx1"/>
                          </a:solidFill>
                          <a:effectLst/>
                          <a:latin typeface="Times New Roman" panose="02020603050405020304" pitchFamily="18" charset="0"/>
                          <a:cs typeface="Times New Roman" panose="02020603050405020304" pitchFamily="18" charset="0"/>
                        </a:rPr>
                        <a:t>П-166К-БУ-СТ</a:t>
                      </a:r>
                      <a:endParaRPr lang="ru-RU"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62" marR="45462" marT="0" marB="0">
                    <a:solidFill>
                      <a:srgbClr val="FFC000">
                        <a:alpha val="70980"/>
                      </a:srgbClr>
                    </a:solidFill>
                  </a:tcPr>
                </a:tc>
                <a:extLst>
                  <a:ext uri="{0D108BD9-81ED-4DB2-BD59-A6C34878D82A}">
                    <a16:rowId xmlns="" xmlns:a16="http://schemas.microsoft.com/office/drawing/2014/main" val="3986843713"/>
                  </a:ext>
                </a:extLst>
              </a:tr>
            </a:tbl>
          </a:graphicData>
        </a:graphic>
      </p:graphicFrame>
      <p:pic>
        <p:nvPicPr>
          <p:cNvPr id="91" name="Рисунок 90"/>
          <p:cNvPicPr>
            <a:picLocks noChangeAspect="1"/>
          </p:cNvPicPr>
          <p:nvPr/>
        </p:nvPicPr>
        <p:blipFill>
          <a:blip r:embed="rId4"/>
          <a:stretch>
            <a:fillRect/>
          </a:stretch>
        </p:blipFill>
        <p:spPr>
          <a:xfrm>
            <a:off x="7926905" y="912784"/>
            <a:ext cx="4000176" cy="5684567"/>
          </a:xfrm>
          <a:prstGeom prst="rect">
            <a:avLst/>
          </a:prstGeom>
          <a:ln>
            <a:solidFill>
              <a:schemeClr val="accent1"/>
            </a:solidFill>
          </a:ln>
        </p:spPr>
      </p:pic>
    </p:spTree>
    <p:extLst>
      <p:ext uri="{BB962C8B-B14F-4D97-AF65-F5344CB8AC3E}">
        <p14:creationId xmlns:p14="http://schemas.microsoft.com/office/powerpoint/2010/main" val="3722432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p:cNvSpPr/>
          <p:nvPr/>
        </p:nvSpPr>
        <p:spPr>
          <a:xfrm>
            <a:off x="0" y="-78"/>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050" dirty="0" smtClean="0">
                <a:solidFill>
                  <a:schemeClr val="bg1"/>
                </a:solidFill>
                <a:latin typeface="Times New Roman" panose="02020603050405020304" pitchFamily="18" charset="0"/>
                <a:cs typeface="Times New Roman" panose="02020603050405020304" pitchFamily="18" charset="0"/>
              </a:rPr>
              <a:t>ВОЗНИКАЮЩИХПРИ</a:t>
            </a:r>
            <a:r>
              <a:rPr lang="ru-RU" sz="1200" dirty="0" smtClean="0">
                <a:solidFill>
                  <a:schemeClr val="bg1"/>
                </a:solidFill>
                <a:latin typeface="Times New Roman" panose="02020603050405020304" pitchFamily="18" charset="0"/>
                <a:cs typeface="Times New Roman" panose="02020603050405020304" pitchFamily="18" charset="0"/>
              </a:rPr>
              <a:t>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a:stretch>
            <a:fillRect/>
          </a:stretch>
        </p:blipFill>
        <p:spPr>
          <a:xfrm>
            <a:off x="11784632" y="119141"/>
            <a:ext cx="284899" cy="269755"/>
          </a:xfrm>
          <a:prstGeom prst="rect">
            <a:avLst/>
          </a:prstGeom>
        </p:spPr>
      </p:pic>
      <p:sp>
        <p:nvSpPr>
          <p:cNvPr id="9" name="TextBox 8"/>
          <p:cNvSpPr txBox="1"/>
          <p:nvPr/>
        </p:nvSpPr>
        <p:spPr>
          <a:xfrm>
            <a:off x="420935" y="559462"/>
            <a:ext cx="11363697" cy="369332"/>
          </a:xfrm>
          <a:prstGeom prst="rect">
            <a:avLst/>
          </a:prstGeom>
          <a:solidFill>
            <a:schemeClr val="bg1"/>
          </a:solidFill>
        </p:spPr>
        <p:txBody>
          <a:bodyPr wrap="square" rtlCol="0">
            <a:spAutoFit/>
          </a:bodyPr>
          <a:lstStyle/>
          <a:p>
            <a:pPr indent="486865" algn="ctr"/>
            <a:r>
              <a:rPr lang="ru-RU" b="1" dirty="0">
                <a:solidFill>
                  <a:schemeClr val="tx2"/>
                </a:solidFill>
                <a:latin typeface="Times New Roman" panose="02020603050405020304" pitchFamily="18" charset="0"/>
                <a:ea typeface="Arial Unicode MS"/>
                <a:cs typeface="Times New Roman" panose="02020603050405020304" pitchFamily="18" charset="0"/>
              </a:rPr>
              <a:t>АЛГОРИТМ РАБОТЫ СИСТЕМ ОПОВЕЩЕНИЯ НАСЕЛЕНИЯ</a:t>
            </a:r>
          </a:p>
        </p:txBody>
      </p:sp>
      <p:sp>
        <p:nvSpPr>
          <p:cNvPr id="10" name="Прямоугольник 9"/>
          <p:cNvSpPr/>
          <p:nvPr/>
        </p:nvSpPr>
        <p:spPr>
          <a:xfrm>
            <a:off x="263352" y="990644"/>
            <a:ext cx="6827758" cy="5531567"/>
          </a:xfrm>
          <a:prstGeom prst="rect">
            <a:avLst/>
          </a:prstGeom>
          <a:ln/>
        </p:spPr>
        <p:style>
          <a:lnRef idx="1">
            <a:schemeClr val="accent2"/>
          </a:lnRef>
          <a:fillRef idx="2">
            <a:schemeClr val="accent2"/>
          </a:fillRef>
          <a:effectRef idx="1">
            <a:schemeClr val="accent2"/>
          </a:effectRef>
          <a:fontRef idx="minor">
            <a:schemeClr val="dk1"/>
          </a:fontRef>
        </p:style>
        <p:txBody>
          <a:bodyPr lIns="108245" tIns="54122" rIns="108245" bIns="54122" rtlCol="0" anchor="ctr"/>
          <a:lstStyle/>
          <a:p>
            <a:pPr marL="342900" indent="-342900" algn="just">
              <a:buAutoNum type="arabicPeriod"/>
            </a:pPr>
            <a:r>
              <a:rPr lang="ru-RU" sz="1700" dirty="0">
                <a:solidFill>
                  <a:schemeClr val="tx1"/>
                </a:solidFill>
                <a:latin typeface="Times New Roman" panose="02020603050405020304" pitchFamily="18" charset="0"/>
                <a:cs typeface="Times New Roman" panose="02020603050405020304" pitchFamily="18" charset="0"/>
              </a:rPr>
              <a:t>Для привлечения внимания населения осуществляется подача сигнала оповещения </a:t>
            </a:r>
            <a:r>
              <a:rPr lang="ru-RU" sz="1700" b="1" dirty="0">
                <a:solidFill>
                  <a:srgbClr val="FF0000"/>
                </a:solidFill>
                <a:latin typeface="Times New Roman" panose="02020603050405020304" pitchFamily="18" charset="0"/>
                <a:cs typeface="Times New Roman" panose="02020603050405020304" pitchFamily="18" charset="0"/>
              </a:rPr>
              <a:t>«ВНИМАНИЕ ВСЕМ!»</a:t>
            </a:r>
            <a:r>
              <a:rPr lang="ru-RU" sz="1700" dirty="0">
                <a:solidFill>
                  <a:schemeClr val="tx1"/>
                </a:solidFill>
                <a:latin typeface="Times New Roman" panose="02020603050405020304" pitchFamily="18" charset="0"/>
                <a:cs typeface="Times New Roman" panose="02020603050405020304" pitchFamily="18" charset="0"/>
              </a:rPr>
              <a:t> путем включения сетей электрических, электронных сирен и мощных акустических систем длительностью </a:t>
            </a:r>
            <a:r>
              <a:rPr lang="ru-RU" sz="1700" b="1" dirty="0">
                <a:solidFill>
                  <a:schemeClr val="tx1"/>
                </a:solidFill>
                <a:latin typeface="Times New Roman" panose="02020603050405020304" pitchFamily="18" charset="0"/>
                <a:cs typeface="Times New Roman" panose="02020603050405020304" pitchFamily="18" charset="0"/>
              </a:rPr>
              <a:t>до 3 минут.</a:t>
            </a:r>
          </a:p>
          <a:p>
            <a:pPr marL="342900" indent="-342900" algn="just">
              <a:buAutoNum type="arabicPeriod"/>
            </a:pPr>
            <a:r>
              <a:rPr lang="ru-RU" sz="1700" dirty="0">
                <a:solidFill>
                  <a:schemeClr val="tx1"/>
                </a:solidFill>
                <a:latin typeface="Times New Roman" panose="02020603050405020304" pitchFamily="18" charset="0"/>
                <a:cs typeface="Times New Roman" panose="02020603050405020304" pitchFamily="18" charset="0"/>
              </a:rPr>
              <a:t>По сетям связи, в том числе сетям связи телерадиовещания, через радиовещательные и телевизионные передающие станции операторов связи и организаций телерадиовещания с перерывом вещательных программ аудио- и (или) аудиовизуальных сообщений длительностью </a:t>
            </a:r>
            <a:r>
              <a:rPr lang="ru-RU" sz="1700" b="1" dirty="0">
                <a:solidFill>
                  <a:schemeClr val="tx1"/>
                </a:solidFill>
                <a:latin typeface="Times New Roman" panose="02020603050405020304" pitchFamily="18" charset="0"/>
                <a:cs typeface="Times New Roman" panose="02020603050405020304" pitchFamily="18" charset="0"/>
              </a:rPr>
              <a:t>не более 5 минут </a:t>
            </a:r>
            <a:r>
              <a:rPr lang="ru-RU" sz="1700" dirty="0">
                <a:solidFill>
                  <a:schemeClr val="tx1"/>
                </a:solidFill>
                <a:latin typeface="Times New Roman" panose="02020603050405020304" pitchFamily="18" charset="0"/>
                <a:cs typeface="Times New Roman" panose="02020603050405020304" pitchFamily="18" charset="0"/>
              </a:rPr>
              <a:t>(для сетей связи подвижной радиотелефонной связи – сообщений объемом </a:t>
            </a:r>
            <a:r>
              <a:rPr lang="ru-RU" sz="1700" b="1" dirty="0">
                <a:solidFill>
                  <a:schemeClr val="tx1"/>
                </a:solidFill>
                <a:latin typeface="Times New Roman" panose="02020603050405020304" pitchFamily="18" charset="0"/>
                <a:cs typeface="Times New Roman" panose="02020603050405020304" pitchFamily="18" charset="0"/>
              </a:rPr>
              <a:t>не более 134 символов </a:t>
            </a:r>
            <a:r>
              <a:rPr lang="ru-RU" sz="1700" dirty="0">
                <a:solidFill>
                  <a:schemeClr val="tx1"/>
                </a:solidFill>
                <a:latin typeface="Times New Roman" panose="02020603050405020304" pitchFamily="18" charset="0"/>
                <a:cs typeface="Times New Roman" panose="02020603050405020304" pitchFamily="18" charset="0"/>
              </a:rPr>
              <a:t>русского алфавита, включая цифры, пробелы и знаки препинания)  </a:t>
            </a:r>
            <a:r>
              <a:rPr lang="ru-RU" sz="1700" b="1" dirty="0">
                <a:solidFill>
                  <a:schemeClr val="tx1"/>
                </a:solidFill>
                <a:latin typeface="Times New Roman" panose="02020603050405020304" pitchFamily="18" charset="0"/>
                <a:cs typeface="Times New Roman" panose="02020603050405020304" pitchFamily="18" charset="0"/>
              </a:rPr>
              <a:t>передается экстренная информация </a:t>
            </a:r>
            <a:r>
              <a:rPr lang="ru-RU" sz="1700" dirty="0">
                <a:solidFill>
                  <a:schemeClr val="tx1"/>
                </a:solidFill>
                <a:latin typeface="Times New Roman" panose="02020603050405020304" pitchFamily="18" charset="0"/>
                <a:cs typeface="Times New Roman" panose="02020603050405020304" pitchFamily="18" charset="0"/>
              </a:rPr>
              <a:t>о возникающих опасностях, о правилах поведения населения и необходимости проведения мероприятий по защите при угрозе возникновения или возникновении чрезвычайных ситуаций природного и техногенного характера, а также при ведении военных действий или вследствие этих действий.</a:t>
            </a:r>
          </a:p>
          <a:p>
            <a:pPr marL="342900" indent="-342900" algn="just">
              <a:buAutoNum type="arabicPeriod"/>
            </a:pPr>
            <a:r>
              <a:rPr lang="ru-RU" sz="1700" dirty="0">
                <a:solidFill>
                  <a:schemeClr val="tx1"/>
                </a:solidFill>
                <a:latin typeface="Times New Roman" panose="02020603050405020304" pitchFamily="18" charset="0"/>
                <a:cs typeface="Times New Roman" panose="02020603050405020304" pitchFamily="18" charset="0"/>
              </a:rPr>
              <a:t>Допускается трехкратное повторение этих сообщений (для сетей подвижной радиотелефонной связи – повтор передачи сообщения осуществляется не ранее, чем закончится передача предыдущего сообщения).</a:t>
            </a:r>
          </a:p>
        </p:txBody>
      </p:sp>
      <p:pic>
        <p:nvPicPr>
          <p:cNvPr id="11" name="Рисунок 10"/>
          <p:cNvPicPr>
            <a:picLocks noChangeAspect="1"/>
          </p:cNvPicPr>
          <p:nvPr/>
        </p:nvPicPr>
        <p:blipFill>
          <a:blip r:embed="rId4"/>
          <a:stretch>
            <a:fillRect/>
          </a:stretch>
        </p:blipFill>
        <p:spPr>
          <a:xfrm>
            <a:off x="8321375" y="946586"/>
            <a:ext cx="2672398" cy="2548322"/>
          </a:xfrm>
          <a:prstGeom prst="rect">
            <a:avLst/>
          </a:prstGeom>
        </p:spPr>
      </p:pic>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13</a:t>
            </a:fld>
            <a:endParaRPr lang="ru-RU"/>
          </a:p>
        </p:txBody>
      </p:sp>
      <p:pic>
        <p:nvPicPr>
          <p:cNvPr id="3" name="Рисунок 2"/>
          <p:cNvPicPr>
            <a:picLocks noChangeAspect="1"/>
          </p:cNvPicPr>
          <p:nvPr/>
        </p:nvPicPr>
        <p:blipFill rotWithShape="1">
          <a:blip r:embed="rId5"/>
          <a:srcRect l="9838" t="29000" r="54134" b="10101"/>
          <a:stretch/>
        </p:blipFill>
        <p:spPr>
          <a:xfrm>
            <a:off x="7262825" y="4077072"/>
            <a:ext cx="4789499" cy="2276975"/>
          </a:xfrm>
          <a:prstGeom prst="rect">
            <a:avLst/>
          </a:prstGeom>
        </p:spPr>
      </p:pic>
      <p:sp>
        <p:nvSpPr>
          <p:cNvPr id="36" name="TextBox 35"/>
          <p:cNvSpPr txBox="1"/>
          <p:nvPr/>
        </p:nvSpPr>
        <p:spPr>
          <a:xfrm>
            <a:off x="7392144" y="3633736"/>
            <a:ext cx="4082505" cy="369332"/>
          </a:xfrm>
          <a:prstGeom prst="rect">
            <a:avLst/>
          </a:prstGeom>
          <a:noFill/>
        </p:spPr>
        <p:txBody>
          <a:bodyPr wrap="square" rtlCol="0">
            <a:spAutoFit/>
          </a:bodyPr>
          <a:lstStyle/>
          <a:p>
            <a:pPr indent="486865" algn="ctr"/>
            <a:r>
              <a:rPr lang="ru-RU" b="1" dirty="0" smtClean="0">
                <a:solidFill>
                  <a:schemeClr val="tx2"/>
                </a:solidFill>
                <a:latin typeface="Times New Roman" panose="02020603050405020304" pitchFamily="18" charset="0"/>
                <a:ea typeface="Arial Unicode MS"/>
                <a:cs typeface="Times New Roman" panose="02020603050405020304" pitchFamily="18" charset="0"/>
              </a:rPr>
              <a:t>СПОСОБЫ ОПОВЕЩЕНИЯ</a:t>
            </a:r>
            <a:endParaRPr lang="ru-RU" b="1" dirty="0">
              <a:solidFill>
                <a:schemeClr val="tx2"/>
              </a:solidFill>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1093541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p:cNvSpPr/>
          <p:nvPr/>
        </p:nvSpPr>
        <p:spPr>
          <a:xfrm>
            <a:off x="0" y="-78"/>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200" dirty="0" smtClean="0">
                <a:solidFill>
                  <a:schemeClr val="bg1"/>
                </a:solidFill>
                <a:latin typeface="Times New Roman" panose="02020603050405020304" pitchFamily="18" charset="0"/>
                <a:cs typeface="Times New Roman" panose="02020603050405020304" pitchFamily="18" charset="0"/>
              </a:rPr>
              <a:t>ВОЗНИКАЮЩИХ 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a:stretch>
            <a:fillRect/>
          </a:stretch>
        </p:blipFill>
        <p:spPr>
          <a:xfrm>
            <a:off x="11784632" y="119141"/>
            <a:ext cx="284899" cy="269755"/>
          </a:xfrm>
          <a:prstGeom prst="rect">
            <a:avLst/>
          </a:prstGeom>
        </p:spPr>
      </p:pic>
      <p:sp>
        <p:nvSpPr>
          <p:cNvPr id="9" name="TextBox 8"/>
          <p:cNvSpPr txBox="1"/>
          <p:nvPr/>
        </p:nvSpPr>
        <p:spPr>
          <a:xfrm>
            <a:off x="98376" y="508220"/>
            <a:ext cx="11950194" cy="646331"/>
          </a:xfrm>
          <a:prstGeom prst="rect">
            <a:avLst/>
          </a:prstGeom>
          <a:solidFill>
            <a:schemeClr val="bg1"/>
          </a:solidFill>
        </p:spPr>
        <p:txBody>
          <a:bodyPr wrap="square" rtlCol="0">
            <a:spAutoFit/>
          </a:bodyPr>
          <a:lstStyle/>
          <a:p>
            <a:pPr indent="486865" algn="ctr"/>
            <a:r>
              <a:rPr lang="ru-RU" b="1" dirty="0" smtClean="0">
                <a:solidFill>
                  <a:schemeClr val="tx2"/>
                </a:solidFill>
                <a:latin typeface="Times New Roman" panose="02020603050405020304" pitchFamily="18" charset="0"/>
                <a:ea typeface="Arial Unicode MS"/>
                <a:cs typeface="Times New Roman" panose="02020603050405020304" pitchFamily="18" charset="0"/>
              </a:rPr>
              <a:t>ПОРЯДОК ДЕЙСТВИЙ НАСЕЛЕНИЯ ПО СИГНАЛУ ГРАЖДАНСКОЙ ОБОРОНЫ </a:t>
            </a:r>
          </a:p>
          <a:p>
            <a:pPr indent="486865" algn="ctr"/>
            <a:r>
              <a:rPr lang="ru-RU" b="1" dirty="0" smtClean="0">
                <a:solidFill>
                  <a:schemeClr val="tx2"/>
                </a:solidFill>
                <a:latin typeface="Times New Roman" panose="02020603050405020304" pitchFamily="18" charset="0"/>
                <a:ea typeface="Arial Unicode MS"/>
                <a:cs typeface="Times New Roman" panose="02020603050405020304" pitchFamily="18" charset="0"/>
              </a:rPr>
              <a:t>ПРИ НАХОЖДЕНИИ ДОМА  </a:t>
            </a:r>
            <a:endParaRPr lang="ru-RU" b="1" dirty="0">
              <a:solidFill>
                <a:schemeClr val="tx2"/>
              </a:solidFill>
              <a:latin typeface="Times New Roman" panose="02020603050405020304" pitchFamily="18" charset="0"/>
              <a:ea typeface="Arial Unicode MS"/>
              <a:cs typeface="Times New Roman" panose="02020603050405020304" pitchFamily="18" charset="0"/>
            </a:endParaRP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14</a:t>
            </a:fld>
            <a:endParaRPr lang="ru-RU"/>
          </a:p>
        </p:txBody>
      </p:sp>
      <p:sp>
        <p:nvSpPr>
          <p:cNvPr id="36" name="TextBox 35"/>
          <p:cNvSpPr txBox="1"/>
          <p:nvPr/>
        </p:nvSpPr>
        <p:spPr>
          <a:xfrm>
            <a:off x="122176" y="1787446"/>
            <a:ext cx="3744416" cy="1323439"/>
          </a:xfrm>
          <a:prstGeom prst="rect">
            <a:avLst/>
          </a:prstGeom>
          <a:noFill/>
        </p:spPr>
        <p:txBody>
          <a:bodyPr wrap="square" rtlCol="0">
            <a:spAutoFit/>
          </a:bodyPr>
          <a:lstStyle/>
          <a:p>
            <a:pPr algn="ctr"/>
            <a:r>
              <a:rPr lang="ru-RU" sz="1600" b="1" dirty="0" smtClean="0">
                <a:solidFill>
                  <a:srgbClr val="FF0000"/>
                </a:solidFill>
                <a:latin typeface="Times New Roman" panose="02020603050405020304" pitchFamily="18" charset="0"/>
                <a:ea typeface="Arial Unicode MS"/>
                <a:cs typeface="Times New Roman" panose="02020603050405020304" pitchFamily="18" charset="0"/>
              </a:rPr>
              <a:t>СИГНАЛ «ВНИМАНИЕ ВСЕМ!»</a:t>
            </a:r>
          </a:p>
          <a:p>
            <a:pPr algn="ctr"/>
            <a:endParaRPr lang="ru-RU" sz="1600" b="1" dirty="0" smtClean="0">
              <a:solidFill>
                <a:srgbClr val="FF0000"/>
              </a:solidFill>
              <a:latin typeface="Times New Roman" panose="02020603050405020304" pitchFamily="18" charset="0"/>
              <a:ea typeface="Arial Unicode MS"/>
              <a:cs typeface="Times New Roman" panose="02020603050405020304" pitchFamily="18" charset="0"/>
            </a:endParaRPr>
          </a:p>
          <a:p>
            <a:pPr marL="892175"/>
            <a:r>
              <a:rPr lang="ru-RU" sz="1200" dirty="0">
                <a:latin typeface="Times New Roman" panose="02020603050405020304" pitchFamily="18" charset="0"/>
                <a:ea typeface="Arial Unicode MS"/>
                <a:cs typeface="Times New Roman" panose="02020603050405020304" pitchFamily="18" charset="0"/>
              </a:rPr>
              <a:t>СОПРОВОЖДАЕТСЯ ВКЛЮЧЕНИЕМ </a:t>
            </a:r>
          </a:p>
          <a:p>
            <a:pPr marL="892175"/>
            <a:r>
              <a:rPr lang="ru-RU" sz="1200" dirty="0">
                <a:latin typeface="Times New Roman" panose="02020603050405020304" pitchFamily="18" charset="0"/>
                <a:ea typeface="Arial Unicode MS"/>
                <a:cs typeface="Times New Roman" panose="02020603050405020304" pitchFamily="18" charset="0"/>
              </a:rPr>
              <a:t>СИРЕН И ГРОМКОГОВОРИТЕЛЕЙ       С ПОСЛЕДУЮЩИМ ДОВЕДЕНИЕМ ЭКСТРЕННОЙ ИНФОРМАЦИЕЙ</a:t>
            </a:r>
          </a:p>
        </p:txBody>
      </p:sp>
      <p:pic>
        <p:nvPicPr>
          <p:cNvPr id="6" name="Рисунок 5"/>
          <p:cNvPicPr>
            <a:picLocks noChangeAspect="1"/>
          </p:cNvPicPr>
          <p:nvPr/>
        </p:nvPicPr>
        <p:blipFill rotWithShape="1">
          <a:blip r:embed="rId4"/>
          <a:srcRect l="95269" t="6214" r="3469" b="89861"/>
          <a:stretch/>
        </p:blipFill>
        <p:spPr>
          <a:xfrm>
            <a:off x="263352" y="2382077"/>
            <a:ext cx="740653" cy="648071"/>
          </a:xfrm>
          <a:prstGeom prst="rect">
            <a:avLst/>
          </a:prstGeom>
        </p:spPr>
      </p:pic>
      <p:sp>
        <p:nvSpPr>
          <p:cNvPr id="37" name="TextBox 36"/>
          <p:cNvSpPr txBox="1"/>
          <p:nvPr/>
        </p:nvSpPr>
        <p:spPr>
          <a:xfrm>
            <a:off x="335360" y="3363052"/>
            <a:ext cx="3557546" cy="1815882"/>
          </a:xfrm>
          <a:prstGeom prst="rect">
            <a:avLst/>
          </a:prstGeom>
          <a:solidFill>
            <a:srgbClr val="FFC000"/>
          </a:solidFill>
        </p:spPr>
        <p:txBody>
          <a:bodyPr wrap="square" rtlCol="0">
            <a:spAutoFit/>
          </a:bodyPr>
          <a:lstStyle/>
          <a:p>
            <a:pPr marL="171450" indent="-171450" algn="just">
              <a:buFont typeface="Arial" panose="020B0604020202020204" pitchFamily="34" charset="0"/>
              <a:buChar char="•"/>
            </a:pPr>
            <a:r>
              <a:rPr lang="ru-RU" sz="1400" dirty="0" smtClean="0">
                <a:latin typeface="Times New Roman" panose="02020603050405020304" pitchFamily="18" charset="0"/>
                <a:ea typeface="Arial Unicode MS"/>
                <a:cs typeface="Times New Roman" panose="02020603050405020304" pitchFamily="18" charset="0"/>
              </a:rPr>
              <a:t>услышав </a:t>
            </a:r>
            <a:r>
              <a:rPr lang="ru-RU" sz="1400" b="1" dirty="0" smtClean="0">
                <a:latin typeface="Times New Roman" panose="02020603050405020304" pitchFamily="18" charset="0"/>
                <a:ea typeface="Arial Unicode MS"/>
                <a:cs typeface="Times New Roman" panose="02020603050405020304" pitchFamily="18" charset="0"/>
              </a:rPr>
              <a:t>СИГНАЛ</a:t>
            </a:r>
            <a:r>
              <a:rPr lang="ru-RU" sz="1400" dirty="0" smtClean="0">
                <a:latin typeface="Times New Roman" panose="02020603050405020304" pitchFamily="18" charset="0"/>
                <a:ea typeface="Arial Unicode MS"/>
                <a:cs typeface="Times New Roman" panose="02020603050405020304" pitchFamily="18" charset="0"/>
              </a:rPr>
              <a:t>, включите радиоприемник, телевизор и прослушайте сообщение о сложившейся ситуации и порядке действий;</a:t>
            </a:r>
          </a:p>
          <a:p>
            <a:pPr marL="171450" indent="-171450" algn="just">
              <a:buFont typeface="Arial" panose="020B0604020202020204" pitchFamily="34" charset="0"/>
              <a:buChar char="•"/>
            </a:pPr>
            <a:r>
              <a:rPr lang="ru-RU" sz="1400" dirty="0" smtClean="0">
                <a:latin typeface="Times New Roman" panose="02020603050405020304" pitchFamily="18" charset="0"/>
                <a:ea typeface="Arial Unicode MS"/>
                <a:cs typeface="Times New Roman" panose="02020603050405020304" pitchFamily="18" charset="0"/>
              </a:rPr>
              <a:t>полученную информацию передайте соседям;</a:t>
            </a:r>
          </a:p>
          <a:p>
            <a:pPr marL="171450" indent="-171450" algn="just">
              <a:buFont typeface="Arial" panose="020B0604020202020204" pitchFamily="34" charset="0"/>
              <a:buChar char="•"/>
            </a:pPr>
            <a:r>
              <a:rPr lang="ru-RU" sz="1400" dirty="0" smtClean="0">
                <a:latin typeface="Times New Roman" panose="02020603050405020304" pitchFamily="18" charset="0"/>
                <a:ea typeface="Arial Unicode MS"/>
                <a:cs typeface="Times New Roman" panose="02020603050405020304" pitchFamily="18" charset="0"/>
              </a:rPr>
              <a:t>действуйте в соответствии с переданным сообщением.</a:t>
            </a:r>
            <a:endParaRPr lang="ru-RU" sz="1400" dirty="0">
              <a:latin typeface="Times New Roman" panose="02020603050405020304" pitchFamily="18" charset="0"/>
              <a:ea typeface="Arial Unicode MS"/>
              <a:cs typeface="Times New Roman" panose="02020603050405020304" pitchFamily="18" charset="0"/>
            </a:endParaRPr>
          </a:p>
        </p:txBody>
      </p:sp>
      <p:pic>
        <p:nvPicPr>
          <p:cNvPr id="42" name="Рисунок 41"/>
          <p:cNvPicPr>
            <a:picLocks noChangeAspect="1"/>
          </p:cNvPicPr>
          <p:nvPr/>
        </p:nvPicPr>
        <p:blipFill rotWithShape="1">
          <a:blip r:embed="rId5"/>
          <a:srcRect l="6332" t="8707" r="55806" b="5032"/>
          <a:stretch/>
        </p:blipFill>
        <p:spPr>
          <a:xfrm>
            <a:off x="4044888" y="1187353"/>
            <a:ext cx="7882193" cy="5482007"/>
          </a:xfrm>
          <a:prstGeom prst="rect">
            <a:avLst/>
          </a:prstGeom>
        </p:spPr>
      </p:pic>
    </p:spTree>
    <p:extLst>
      <p:ext uri="{BB962C8B-B14F-4D97-AF65-F5344CB8AC3E}">
        <p14:creationId xmlns:p14="http://schemas.microsoft.com/office/powerpoint/2010/main" val="2548699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8"/>
            <a:ext cx="12192000" cy="96993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87952" y="45631"/>
            <a:ext cx="10549333" cy="1107996"/>
          </a:xfrm>
          <a:prstGeom prst="rect">
            <a:avLst/>
          </a:prstGeom>
          <a:noFill/>
        </p:spPr>
        <p:txBody>
          <a:bodyPr wrap="squar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РАЙОНЫ</a:t>
            </a:r>
          </a:p>
          <a:p>
            <a:endParaRPr lang="ru-RU" dirty="0"/>
          </a:p>
        </p:txBody>
      </p:sp>
      <p:sp>
        <p:nvSpPr>
          <p:cNvPr id="20" name="Прямоугольник 19"/>
          <p:cNvSpPr/>
          <p:nvPr/>
        </p:nvSpPr>
        <p:spPr>
          <a:xfrm>
            <a:off x="309279" y="1011958"/>
            <a:ext cx="11702283" cy="2308324"/>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3 октября 1998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1149 «О порядке отнесения территорий к группам по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22 июня 2004 г. </a:t>
            </a:r>
            <a:r>
              <a:rPr lang="ru-RU" sz="1200" dirty="0" smtClean="0">
                <a:latin typeface="Times New Roman" panose="02020603050405020304" pitchFamily="18" charset="0"/>
                <a:cs typeface="Times New Roman" panose="02020603050405020304" pitchFamily="18" charset="0"/>
              </a:rPr>
              <a:t>№ 303 </a:t>
            </a:r>
            <a:r>
              <a:rPr lang="ru-RU" sz="1200" dirty="0">
                <a:latin typeface="Times New Roman" panose="02020603050405020304" pitchFamily="18" charset="0"/>
                <a:cs typeface="Times New Roman" panose="02020603050405020304" pitchFamily="18" charset="0"/>
              </a:rPr>
              <a:t>«О порядке эвакуации населения, материальных и культурных ценностей </a:t>
            </a: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безопасные районы</a:t>
            </a:r>
            <a:r>
              <a:rPr lang="ru-RU" sz="12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804 «Об утверждении Положения о гражданской обороне в 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a:t>
            </a:r>
            <a:r>
              <a:rPr lang="ru-RU" sz="1200" dirty="0" smtClean="0">
                <a:latin typeface="Times New Roman" panose="02020603050405020304" pitchFamily="18" charset="0"/>
                <a:cs typeface="Times New Roman" panose="02020603050405020304" pitchFamily="18" charset="0"/>
              </a:rPr>
              <a:t>14 ноября 2008 г. </a:t>
            </a:r>
            <a:r>
              <a:rPr lang="ru-RU" sz="1200" dirty="0">
                <a:latin typeface="Times New Roman" panose="02020603050405020304" pitchFamily="18" charset="0"/>
                <a:cs typeface="Times New Roman" panose="02020603050405020304" pitchFamily="18" charset="0"/>
              </a:rPr>
              <a:t>№ 687 «Об утверждении Положения </a:t>
            </a:r>
            <a:r>
              <a:rPr lang="ru-RU" sz="1200" dirty="0" smtClean="0">
                <a:latin typeface="Times New Roman" panose="02020603050405020304" pitchFamily="18" charset="0"/>
                <a:cs typeface="Times New Roman" panose="02020603050405020304" pitchFamily="18" charset="0"/>
              </a:rPr>
              <a:t>об </a:t>
            </a:r>
            <a:r>
              <a:rPr lang="ru-RU" sz="1200" dirty="0">
                <a:latin typeface="Times New Roman" panose="02020603050405020304" pitchFamily="18" charset="0"/>
                <a:cs typeface="Times New Roman" panose="02020603050405020304" pitchFamily="18" charset="0"/>
              </a:rPr>
              <a:t>организации и ведении гражданской обороны в муниципальных образованиях и организациях</a:t>
            </a:r>
            <a:r>
              <a:rPr lang="ru-RU" sz="12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Методические </a:t>
            </a:r>
            <a:r>
              <a:rPr lang="ru-RU" sz="1200" dirty="0" smtClean="0">
                <a:latin typeface="Times New Roman" panose="02020603050405020304" pitchFamily="18" charset="0"/>
                <a:cs typeface="Times New Roman" panose="02020603050405020304" pitchFamily="18" charset="0"/>
              </a:rPr>
              <a:t>рекомендации по </a:t>
            </a:r>
            <a:r>
              <a:rPr lang="ru-RU" sz="1200" dirty="0">
                <a:latin typeface="Times New Roman" panose="02020603050405020304" pitchFamily="18" charset="0"/>
                <a:cs typeface="Times New Roman" panose="02020603050405020304" pitchFamily="18" charset="0"/>
              </a:rPr>
              <a:t>планированию, подготовке и проведению эвакуации населения, материальных и культурных ценностей в безопасные </a:t>
            </a:r>
            <a:r>
              <a:rPr lang="ru-RU" sz="1200" dirty="0" smtClean="0">
                <a:latin typeface="Times New Roman" panose="02020603050405020304" pitchFamily="18" charset="0"/>
                <a:cs typeface="Times New Roman" panose="02020603050405020304" pitchFamily="18" charset="0"/>
              </a:rPr>
              <a:t>районы,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утв. от 10 февраля 2021 г. № 2-4-71-2-11дсп.</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Методические </a:t>
            </a:r>
            <a:r>
              <a:rPr lang="ru-RU" sz="1200" dirty="0">
                <a:latin typeface="Times New Roman" panose="02020603050405020304" pitchFamily="18" charset="0"/>
                <a:cs typeface="Times New Roman" panose="02020603050405020304" pitchFamily="18" charset="0"/>
              </a:rPr>
              <a:t>рекомендации </a:t>
            </a:r>
            <a:r>
              <a:rPr lang="ru-RU" sz="1200" dirty="0" smtClean="0">
                <a:latin typeface="Times New Roman" panose="02020603050405020304" pitchFamily="18" charset="0"/>
                <a:cs typeface="Times New Roman" panose="02020603050405020304" pitchFamily="18" charset="0"/>
              </a:rPr>
              <a:t>по </a:t>
            </a:r>
            <a:r>
              <a:rPr lang="ru-RU" sz="1200" dirty="0">
                <a:latin typeface="Times New Roman" panose="02020603050405020304" pitchFamily="18" charset="0"/>
                <a:cs typeface="Times New Roman" panose="02020603050405020304" pitchFamily="18" charset="0"/>
              </a:rPr>
              <a:t>планированию, подготовке и проведению эвакуации культурных ценностей и архивных документов в безопасные районы, </a:t>
            </a: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утв</a:t>
            </a:r>
            <a:r>
              <a:rPr lang="ru-RU" sz="1200" dirty="0" smtClean="0">
                <a:latin typeface="Times New Roman" panose="02020603050405020304" pitchFamily="18" charset="0"/>
                <a:cs typeface="Times New Roman" panose="02020603050405020304" pitchFamily="18" charset="0"/>
              </a:rPr>
              <a:t>. от 1 декабря 2022 г. </a:t>
            </a: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2-4-48-25-11дсп.</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Методические </a:t>
            </a:r>
            <a:r>
              <a:rPr lang="ru-RU" sz="1200" dirty="0">
                <a:latin typeface="Times New Roman" panose="02020603050405020304" pitchFamily="18" charset="0"/>
                <a:cs typeface="Times New Roman" panose="02020603050405020304" pitchFamily="18" charset="0"/>
              </a:rPr>
              <a:t>рекомендации Минтранса России по обеспечению эвакуационных мероприятий железнодорожным транспортом (утв. </a:t>
            </a:r>
            <a:r>
              <a:rPr lang="ru-RU" sz="1200" dirty="0" smtClean="0">
                <a:latin typeface="Times New Roman" panose="02020603050405020304" pitchFamily="18" charset="0"/>
                <a:cs typeface="Times New Roman" panose="02020603050405020304" pitchFamily="18" charset="0"/>
              </a:rPr>
              <a:t>от 30 </a:t>
            </a:r>
            <a:r>
              <a:rPr lang="ru-RU" sz="1200" dirty="0">
                <a:latin typeface="Times New Roman" panose="02020603050405020304" pitchFamily="18" charset="0"/>
                <a:cs typeface="Times New Roman" panose="02020603050405020304" pitchFamily="18" charset="0"/>
              </a:rPr>
              <a:t>марта 2023 г</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09279" y="3454931"/>
            <a:ext cx="6936421" cy="707886"/>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ЭВАКУАЦИЯ </a:t>
            </a:r>
            <a:r>
              <a:rPr lang="ru-RU" sz="1400" b="1" dirty="0" smtClean="0">
                <a:solidFill>
                  <a:schemeClr val="tx2"/>
                </a:solidFill>
                <a:latin typeface="Times New Roman" panose="02020603050405020304" pitchFamily="18" charset="0"/>
                <a:cs typeface="Times New Roman" panose="02020603050405020304" pitchFamily="18" charset="0"/>
              </a:rPr>
              <a:t>НАСЕЛЕНИЯ, МАТЕРИАЛЬНЫХ И КУЛЬТУРНЫХ ЦЕННОСТЕЙ </a:t>
            </a:r>
            <a:r>
              <a:rPr lang="ru-RU" sz="1400" b="1"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это комплекс мероприятий по организованному вывозу (выводу) населения, материальных и культурных ценностей из зон возможных опасностей и их размещение в безопасных районах. </a:t>
            </a:r>
            <a:endParaRPr lang="ru-RU" sz="1200" dirty="0" smtClean="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911424" y="4612148"/>
            <a:ext cx="5546308" cy="832866"/>
          </a:xfrm>
          <a:prstGeom prst="rect">
            <a:avLst/>
          </a:prstGeom>
          <a:solidFill>
            <a:schemeClr val="tx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sz="1200" dirty="0" smtClean="0">
                <a:solidFill>
                  <a:schemeClr val="tx1"/>
                </a:solidFill>
                <a:latin typeface="Times New Roman" panose="02020603050405020304" pitchFamily="18" charset="0"/>
                <a:cs typeface="Times New Roman" panose="02020603050405020304" pitchFamily="18" charset="0"/>
              </a:rPr>
              <a:t>проводится без нарушения действующих графиков работы транспорта;</a:t>
            </a:r>
          </a:p>
          <a:p>
            <a:pPr marL="285750" indent="-285750" algn="just">
              <a:buFont typeface="Arial" panose="020B0604020202020204" pitchFamily="34" charset="0"/>
              <a:buChar char="•"/>
            </a:pPr>
            <a:r>
              <a:rPr lang="ru-RU" sz="1200" dirty="0" smtClean="0">
                <a:solidFill>
                  <a:schemeClr val="tx1"/>
                </a:solidFill>
                <a:latin typeface="Times New Roman" panose="02020603050405020304" pitchFamily="18" charset="0"/>
                <a:cs typeface="Times New Roman" panose="02020603050405020304" pitchFamily="18" charset="0"/>
              </a:rPr>
              <a:t>эвакуируются нетрудоспособное и не занятое в производстве население, материальные и культурные ценности, подлежащие первоочередной эвакуации.</a:t>
            </a:r>
          </a:p>
        </p:txBody>
      </p:sp>
      <p:sp>
        <p:nvSpPr>
          <p:cNvPr id="9" name="Прямоугольник 8"/>
          <p:cNvSpPr/>
          <p:nvPr/>
        </p:nvSpPr>
        <p:spPr>
          <a:xfrm>
            <a:off x="911424" y="4313024"/>
            <a:ext cx="5546308" cy="30777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ЧАСТИЧНАЯ ЭВАКУАЦИЯ</a:t>
            </a:r>
            <a:endParaRPr lang="ru-RU" sz="1200" dirty="0" smtClean="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911424" y="5877062"/>
            <a:ext cx="5552121" cy="864306"/>
          </a:xfrm>
          <a:prstGeom prst="rect">
            <a:avLst/>
          </a:prstGeom>
          <a:solidFill>
            <a:schemeClr val="tx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sz="1200" dirty="0" smtClean="0">
                <a:solidFill>
                  <a:schemeClr val="tx1"/>
                </a:solidFill>
                <a:latin typeface="Times New Roman" panose="02020603050405020304" pitchFamily="18" charset="0"/>
                <a:cs typeface="Times New Roman" panose="02020603050405020304" pitchFamily="18" charset="0"/>
              </a:rPr>
              <a:t>проводится в отношении всех категорий населения, за исключением нетранспортабельных больных, обслуживающего их персонала, а также граждан, подлежащих призыву на военную службу по мобилизации.</a:t>
            </a:r>
          </a:p>
        </p:txBody>
      </p:sp>
      <p:sp>
        <p:nvSpPr>
          <p:cNvPr id="11" name="Прямоугольник 10"/>
          <p:cNvSpPr/>
          <p:nvPr/>
        </p:nvSpPr>
        <p:spPr>
          <a:xfrm>
            <a:off x="911424" y="5589960"/>
            <a:ext cx="5546308" cy="30777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ОБЩАЯ ЭВАКУАЦИЯ</a:t>
            </a:r>
            <a:endParaRPr lang="ru-RU" sz="1200" dirty="0" smtClean="0">
              <a:solidFill>
                <a:schemeClr val="tx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a:srcRect l="28532" t="37422" r="54725" b="12200"/>
          <a:stretch/>
        </p:blipFill>
        <p:spPr>
          <a:xfrm>
            <a:off x="7752183" y="3454932"/>
            <a:ext cx="3933334" cy="3304430"/>
          </a:xfrm>
          <a:prstGeom prst="rect">
            <a:avLst/>
          </a:prstGeom>
          <a:ln>
            <a:noFill/>
          </a:ln>
          <a:effectLst>
            <a:outerShdw blurRad="190500" algn="tl" rotWithShape="0">
              <a:srgbClr val="000000">
                <a:alpha val="70000"/>
              </a:srgbClr>
            </a:outerShdw>
          </a:effectLst>
        </p:spPr>
      </p:pic>
      <p:sp>
        <p:nvSpPr>
          <p:cNvPr id="5" name="Номер слайда 4"/>
          <p:cNvSpPr>
            <a:spLocks noGrp="1"/>
          </p:cNvSpPr>
          <p:nvPr>
            <p:ph type="sldNum" sz="quarter" idx="12"/>
          </p:nvPr>
        </p:nvSpPr>
        <p:spPr>
          <a:xfrm>
            <a:off x="9347200" y="6501978"/>
            <a:ext cx="2844800" cy="365125"/>
          </a:xfrm>
        </p:spPr>
        <p:txBody>
          <a:bodyPr/>
          <a:lstStyle/>
          <a:p>
            <a:pPr>
              <a:defRPr/>
            </a:pPr>
            <a:fld id="{1E49034A-A7B1-445D-B275-FE52B65EA479}" type="slidenum">
              <a:rPr lang="ru-RU" smtClean="0"/>
              <a:pPr>
                <a:defRPr/>
              </a:pPr>
              <a:t>15</a:t>
            </a:fld>
            <a:endParaRPr lang="ru-RU"/>
          </a:p>
        </p:txBody>
      </p:sp>
    </p:spTree>
    <p:extLst>
      <p:ext uri="{BB962C8B-B14F-4D97-AF65-F5344CB8AC3E}">
        <p14:creationId xmlns:p14="http://schemas.microsoft.com/office/powerpoint/2010/main" val="472159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РАЙОНЫ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9" name="TextBox 8"/>
          <p:cNvSpPr txBox="1"/>
          <p:nvPr/>
        </p:nvSpPr>
        <p:spPr>
          <a:xfrm>
            <a:off x="244858" y="4965145"/>
            <a:ext cx="11702284" cy="1600438"/>
          </a:xfrm>
          <a:prstGeom prst="rect">
            <a:avLst/>
          </a:prstGeom>
          <a:solidFill>
            <a:schemeClr val="bg1">
              <a:lumMod val="85000"/>
            </a:schemeClr>
          </a:solid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В соответствии с Правилами эвакуации населения, материальных и культурных ценностей в безопасные </a:t>
            </a:r>
            <a:r>
              <a:rPr lang="ru-RU" sz="1400" dirty="0" smtClean="0">
                <a:latin typeface="Times New Roman" panose="02020603050405020304" pitchFamily="18" charset="0"/>
                <a:cs typeface="Times New Roman" panose="02020603050405020304" pitchFamily="18" charset="0"/>
              </a:rPr>
              <a:t>районы организация </a:t>
            </a:r>
            <a:r>
              <a:rPr lang="ru-RU" sz="1400" dirty="0">
                <a:latin typeface="Times New Roman" panose="02020603050405020304" pitchFamily="18" charset="0"/>
                <a:cs typeface="Times New Roman" panose="02020603050405020304" pitchFamily="18" charset="0"/>
              </a:rPr>
              <a:t>планирования, подготовки и </a:t>
            </a:r>
            <a:r>
              <a:rPr lang="ru-RU" sz="1400" dirty="0" smtClean="0">
                <a:latin typeface="Times New Roman" panose="02020603050405020304" pitchFamily="18" charset="0"/>
                <a:cs typeface="Times New Roman" panose="02020603050405020304" pitchFamily="18" charset="0"/>
              </a:rPr>
              <a:t>общее руководство проведением эвакуации</a:t>
            </a:r>
            <a:r>
              <a:rPr lang="ru-RU" sz="1400" dirty="0">
                <a:latin typeface="Times New Roman" panose="02020603050405020304" pitchFamily="18" charset="0"/>
                <a:cs typeface="Times New Roman" panose="02020603050405020304" pitchFamily="18" charset="0"/>
              </a:rPr>
              <a:t>, а также подготовка </a:t>
            </a:r>
            <a:r>
              <a:rPr lang="ru-RU" sz="1400" dirty="0" smtClean="0">
                <a:latin typeface="Times New Roman" panose="02020603050405020304" pitchFamily="18" charset="0"/>
                <a:cs typeface="Times New Roman" panose="02020603050405020304" pitchFamily="18" charset="0"/>
              </a:rPr>
              <a:t>безопасных районов </a:t>
            </a:r>
            <a:r>
              <a:rPr lang="ru-RU" sz="1400" dirty="0">
                <a:latin typeface="Times New Roman" panose="02020603050405020304" pitchFamily="18" charset="0"/>
                <a:cs typeface="Times New Roman" panose="02020603050405020304" pitchFamily="18" charset="0"/>
              </a:rPr>
              <a:t>для размещения </a:t>
            </a:r>
            <a:r>
              <a:rPr lang="ru-RU" sz="1400" dirty="0" smtClean="0">
                <a:latin typeface="Times New Roman" panose="02020603050405020304" pitchFamily="18" charset="0"/>
                <a:cs typeface="Times New Roman" panose="02020603050405020304" pitchFamily="18" charset="0"/>
              </a:rPr>
              <a:t>эвакуируемого </a:t>
            </a:r>
            <a:r>
              <a:rPr lang="ru-RU" sz="1400" dirty="0">
                <a:latin typeface="Times New Roman" panose="02020603050405020304" pitchFamily="18" charset="0"/>
                <a:cs typeface="Times New Roman" panose="02020603050405020304" pitchFamily="18" charset="0"/>
              </a:rPr>
              <a:t>населения и его жизнеобеспечения, хранения </a:t>
            </a:r>
            <a:r>
              <a:rPr lang="ru-RU" sz="1400" dirty="0" smtClean="0">
                <a:latin typeface="Times New Roman" panose="02020603050405020304" pitchFamily="18" charset="0"/>
                <a:cs typeface="Times New Roman" panose="02020603050405020304" pitchFamily="18" charset="0"/>
              </a:rPr>
              <a:t>материальных </a:t>
            </a:r>
            <a:r>
              <a:rPr lang="ru-RU" sz="1400" dirty="0">
                <a:latin typeface="Times New Roman" panose="02020603050405020304" pitchFamily="18" charset="0"/>
                <a:cs typeface="Times New Roman" panose="02020603050405020304" pitchFamily="18" charset="0"/>
              </a:rPr>
              <a:t>и культурных ценностей возлагается:</a:t>
            </a:r>
          </a:p>
          <a:p>
            <a:pPr algn="just">
              <a:tabLst>
                <a:tab pos="85725" algn="l"/>
              </a:tabLst>
            </a:pPr>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федеральных органах исполнительной власти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на руководителей федеральных органов исполнительной власти;</a:t>
            </a:r>
          </a:p>
          <a:p>
            <a:pPr algn="just">
              <a:tabLst>
                <a:tab pos="266700" algn="l"/>
              </a:tabLst>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субъектах Российской Федерации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на руководителей </a:t>
            </a:r>
            <a:r>
              <a:rPr lang="ru-RU" sz="1400" dirty="0" smtClean="0">
                <a:latin typeface="Times New Roman" panose="02020603050405020304" pitchFamily="18" charset="0"/>
                <a:cs typeface="Times New Roman" panose="02020603050405020304" pitchFamily="18" charset="0"/>
              </a:rPr>
              <a:t>высших исполнительных органов государственной власти </a:t>
            </a:r>
            <a:r>
              <a:rPr lang="ru-RU" sz="1400" dirty="0">
                <a:latin typeface="Times New Roman" panose="02020603050405020304" pitchFamily="18" charset="0"/>
                <a:cs typeface="Times New Roman" panose="02020603050405020304" pitchFamily="18" charset="0"/>
              </a:rPr>
              <a:t>субъектов Российской </a:t>
            </a:r>
            <a:r>
              <a:rPr lang="ru-RU" sz="1400" dirty="0" smtClean="0">
                <a:latin typeface="Times New Roman" panose="02020603050405020304" pitchFamily="18" charset="0"/>
                <a:cs typeface="Times New Roman" panose="02020603050405020304" pitchFamily="18" charset="0"/>
              </a:rPr>
              <a:t>Федерации;</a:t>
            </a:r>
          </a:p>
          <a:p>
            <a:pPr algn="just">
              <a:buFont typeface="Arial" panose="020B0604020202020204" pitchFamily="34" charset="0"/>
              <a:buChar char="•"/>
              <a:tabLst>
                <a:tab pos="355600" algn="l"/>
              </a:tabLst>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в муниципальных образованиях –  на руководителей </a:t>
            </a:r>
            <a:r>
              <a:rPr lang="ru-RU" sz="1400" dirty="0">
                <a:latin typeface="Times New Roman" panose="02020603050405020304" pitchFamily="18" charset="0"/>
                <a:cs typeface="Times New Roman" panose="02020603050405020304" pitchFamily="18" charset="0"/>
              </a:rPr>
              <a:t>органов местного самоуправления;</a:t>
            </a:r>
          </a:p>
          <a:p>
            <a:pPr algn="just">
              <a:tabLst>
                <a:tab pos="85725" algn="l"/>
              </a:tabLst>
            </a:pPr>
            <a:r>
              <a:rPr lang="ru-RU" sz="1400" dirty="0" smtClean="0">
                <a:latin typeface="Times New Roman" panose="02020603050405020304" pitchFamily="18" charset="0"/>
                <a:cs typeface="Times New Roman" panose="02020603050405020304" pitchFamily="18" charset="0"/>
              </a:rPr>
              <a:t>•   в организациях – на </a:t>
            </a:r>
            <a:r>
              <a:rPr lang="ru-RU" sz="1400" dirty="0">
                <a:latin typeface="Times New Roman" panose="02020603050405020304" pitchFamily="18" charset="0"/>
                <a:cs typeface="Times New Roman" panose="02020603050405020304" pitchFamily="18" charset="0"/>
              </a:rPr>
              <a:t>руководителей </a:t>
            </a:r>
            <a:r>
              <a:rPr lang="ru-RU" sz="1400" dirty="0" smtClean="0">
                <a:latin typeface="Times New Roman" panose="02020603050405020304" pitchFamily="18" charset="0"/>
                <a:cs typeface="Times New Roman" panose="02020603050405020304" pitchFamily="18" charset="0"/>
              </a:rPr>
              <a:t>организаций.</a:t>
            </a:r>
            <a:endParaRPr lang="ru-RU" sz="1400" dirty="0">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707279" y="1493479"/>
            <a:ext cx="2320041"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a:solidFill>
                  <a:schemeClr val="tx1"/>
                </a:solidFill>
                <a:latin typeface="Times New Roman" panose="02020603050405020304" pitchFamily="18" charset="0"/>
                <a:cs typeface="Times New Roman" panose="02020603050405020304" pitchFamily="18" charset="0"/>
              </a:rPr>
              <a:t>эвакуационные комиссии</a:t>
            </a:r>
            <a:r>
              <a:rPr lang="ru-RU" sz="1600" dirty="0">
                <a:solidFill>
                  <a:schemeClr val="tx1"/>
                </a:solidFill>
                <a:latin typeface="Times New Roman" panose="02020603050405020304" pitchFamily="18" charset="0"/>
                <a:cs typeface="Times New Roman" panose="02020603050405020304" pitchFamily="18" charset="0"/>
              </a:rPr>
              <a:t> </a:t>
            </a:r>
          </a:p>
        </p:txBody>
      </p:sp>
      <p:sp>
        <p:nvSpPr>
          <p:cNvPr id="12" name="Скругленный прямоугольник 11"/>
          <p:cNvSpPr/>
          <p:nvPr/>
        </p:nvSpPr>
        <p:spPr>
          <a:xfrm>
            <a:off x="3431704" y="1493479"/>
            <a:ext cx="2331919"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a:solidFill>
                  <a:schemeClr val="tx1"/>
                </a:solidFill>
                <a:latin typeface="Times New Roman" panose="02020603050405020304" pitchFamily="18" charset="0"/>
                <a:cs typeface="Times New Roman" panose="02020603050405020304" pitchFamily="18" charset="0"/>
              </a:rPr>
              <a:t>сборные эвакуационные </a:t>
            </a:r>
            <a:r>
              <a:rPr lang="ru-RU" sz="1600" b="1" dirty="0" smtClean="0">
                <a:solidFill>
                  <a:schemeClr val="tx1"/>
                </a:solidFill>
                <a:latin typeface="Times New Roman" panose="02020603050405020304" pitchFamily="18" charset="0"/>
                <a:cs typeface="Times New Roman" panose="02020603050405020304" pitchFamily="18" charset="0"/>
              </a:rPr>
              <a:t>пункты</a:t>
            </a:r>
          </a:p>
        </p:txBody>
      </p:sp>
      <p:sp>
        <p:nvSpPr>
          <p:cNvPr id="13" name="Скругленный прямоугольник 12"/>
          <p:cNvSpPr/>
          <p:nvPr/>
        </p:nvSpPr>
        <p:spPr>
          <a:xfrm>
            <a:off x="6258379" y="1490297"/>
            <a:ext cx="2304256"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a:solidFill>
                  <a:schemeClr val="tx1"/>
                </a:solidFill>
                <a:latin typeface="Times New Roman" panose="02020603050405020304" pitchFamily="18" charset="0"/>
                <a:cs typeface="Times New Roman" panose="02020603050405020304" pitchFamily="18" charset="0"/>
              </a:rPr>
              <a:t>промежуточные пункты </a:t>
            </a:r>
            <a:r>
              <a:rPr lang="ru-RU" sz="1600" b="1" dirty="0" smtClean="0">
                <a:solidFill>
                  <a:schemeClr val="tx1"/>
                </a:solidFill>
                <a:latin typeface="Times New Roman" panose="02020603050405020304" pitchFamily="18" charset="0"/>
                <a:cs typeface="Times New Roman" panose="02020603050405020304" pitchFamily="18" charset="0"/>
              </a:rPr>
              <a:t>эвакуации</a:t>
            </a:r>
          </a:p>
        </p:txBody>
      </p:sp>
      <p:sp>
        <p:nvSpPr>
          <p:cNvPr id="14" name="Скругленный прямоугольник 13"/>
          <p:cNvSpPr/>
          <p:nvPr/>
        </p:nvSpPr>
        <p:spPr>
          <a:xfrm>
            <a:off x="8994682" y="1490297"/>
            <a:ext cx="2376264"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a:solidFill>
                  <a:schemeClr val="tx1"/>
                </a:solidFill>
                <a:latin typeface="Times New Roman" panose="02020603050405020304" pitchFamily="18" charset="0"/>
                <a:cs typeface="Times New Roman" panose="02020603050405020304" pitchFamily="18" charset="0"/>
              </a:rPr>
              <a:t>группы управления на маршрутах пешей эвакуации</a:t>
            </a:r>
            <a:r>
              <a:rPr lang="ru-RU" sz="1600" dirty="0">
                <a:solidFill>
                  <a:schemeClr val="tx1"/>
                </a:solidFill>
                <a:latin typeface="Times New Roman" panose="02020603050405020304" pitchFamily="18" charset="0"/>
                <a:cs typeface="Times New Roman" panose="02020603050405020304" pitchFamily="18" charset="0"/>
              </a:rPr>
              <a:t> </a:t>
            </a:r>
            <a:r>
              <a:rPr lang="ru-RU" sz="1600" b="1" dirty="0">
                <a:solidFill>
                  <a:schemeClr val="tx1"/>
                </a:solidFill>
                <a:latin typeface="Times New Roman" panose="02020603050405020304" pitchFamily="18" charset="0"/>
                <a:cs typeface="Times New Roman" panose="02020603050405020304" pitchFamily="18" charset="0"/>
              </a:rPr>
              <a:t>населения</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707279" y="3184185"/>
            <a:ext cx="2320041"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latin typeface="Times New Roman" panose="02020603050405020304" pitchFamily="18" charset="0"/>
                <a:cs typeface="Times New Roman" panose="02020603050405020304" pitchFamily="18" charset="0"/>
              </a:rPr>
              <a:t>эвакоприемные</a:t>
            </a:r>
            <a:r>
              <a:rPr lang="ru-RU" sz="1600" b="1" dirty="0" smtClean="0">
                <a:solidFill>
                  <a:schemeClr val="tx1"/>
                </a:solidFill>
                <a:latin typeface="Times New Roman" panose="02020603050405020304" pitchFamily="18" charset="0"/>
                <a:cs typeface="Times New Roman" panose="02020603050405020304" pitchFamily="18" charset="0"/>
              </a:rPr>
              <a:t> комиссии</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3431703" y="3184185"/>
            <a:ext cx="2331919"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smtClean="0">
                <a:solidFill>
                  <a:schemeClr val="tx1"/>
                </a:solidFill>
                <a:latin typeface="Times New Roman" panose="02020603050405020304" pitchFamily="18" charset="0"/>
                <a:cs typeface="Times New Roman" panose="02020603050405020304" pitchFamily="18" charset="0"/>
              </a:rPr>
              <a:t>приемные </a:t>
            </a:r>
            <a:r>
              <a:rPr lang="ru-RU" sz="1600" b="1" dirty="0">
                <a:solidFill>
                  <a:schemeClr val="tx1"/>
                </a:solidFill>
                <a:latin typeface="Times New Roman" panose="02020603050405020304" pitchFamily="18" charset="0"/>
                <a:cs typeface="Times New Roman" panose="02020603050405020304" pitchFamily="18" charset="0"/>
              </a:rPr>
              <a:t>эвакуационные пункты</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6258379" y="3227721"/>
            <a:ext cx="2304256"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smtClean="0">
                <a:solidFill>
                  <a:schemeClr val="tx1"/>
                </a:solidFill>
                <a:latin typeface="Times New Roman" panose="02020603050405020304" pitchFamily="18" charset="0"/>
                <a:cs typeface="Times New Roman" panose="02020603050405020304" pitchFamily="18" charset="0"/>
              </a:rPr>
              <a:t>оперативные группы по эвакуации</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9347200" y="6521028"/>
            <a:ext cx="2844800" cy="365125"/>
          </a:xfrm>
        </p:spPr>
        <p:txBody>
          <a:bodyPr/>
          <a:lstStyle/>
          <a:p>
            <a:pPr>
              <a:defRPr/>
            </a:pPr>
            <a:fld id="{1E49034A-A7B1-445D-B275-FE52B65EA479}" type="slidenum">
              <a:rPr lang="ru-RU" smtClean="0"/>
              <a:pPr>
                <a:defRPr/>
              </a:pPr>
              <a:t>16</a:t>
            </a:fld>
            <a:endParaRPr lang="ru-RU"/>
          </a:p>
        </p:txBody>
      </p:sp>
      <p:sp>
        <p:nvSpPr>
          <p:cNvPr id="18" name="Прямоугольник 17"/>
          <p:cNvSpPr/>
          <p:nvPr/>
        </p:nvSpPr>
        <p:spPr>
          <a:xfrm>
            <a:off x="244858" y="459457"/>
            <a:ext cx="11702284" cy="738664"/>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ЭВАКУАЦИОННЫЕ ОРГАНЫ </a:t>
            </a:r>
            <a:r>
              <a:rPr lang="ru-RU" sz="1400" dirty="0">
                <a:latin typeface="Times New Roman" panose="02020603050405020304" pitchFamily="18" charset="0"/>
                <a:cs typeface="Times New Roman" panose="02020603050405020304" pitchFamily="18" charset="0"/>
              </a:rPr>
              <a:t>создаются для планирования, подготовки и проведения эвакуации федеральными органами исполнительной власти, органами исполнительной власти субъектов Российской Федерации, органами местного самоуправления и организациями заблаговременно в мирное время. </a:t>
            </a:r>
          </a:p>
        </p:txBody>
      </p:sp>
      <p:sp>
        <p:nvSpPr>
          <p:cNvPr id="19" name="Скругленный прямоугольник 18"/>
          <p:cNvSpPr/>
          <p:nvPr/>
        </p:nvSpPr>
        <p:spPr>
          <a:xfrm>
            <a:off x="9030686" y="3248027"/>
            <a:ext cx="2304256" cy="1465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администрации </a:t>
            </a:r>
            <a:r>
              <a:rPr lang="ru-RU" sz="1400" b="1" dirty="0">
                <a:solidFill>
                  <a:schemeClr val="tx1"/>
                </a:solidFill>
                <a:latin typeface="Times New Roman" panose="02020603050405020304" pitchFamily="18" charset="0"/>
                <a:cs typeface="Times New Roman" panose="02020603050405020304" pitchFamily="18" charset="0"/>
              </a:rPr>
              <a:t>пунктов посадки (высадки) населения, погрузки (выгрузки) материальных и культурных ценностей на транспорт</a:t>
            </a: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473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Прямоугольник 73"/>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Скругленный прямоугольник 116"/>
          <p:cNvSpPr/>
          <p:nvPr/>
        </p:nvSpPr>
        <p:spPr>
          <a:xfrm>
            <a:off x="4892474" y="4736501"/>
            <a:ext cx="1952448" cy="3100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РАЙОНЫ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9" name="TextBox 8"/>
          <p:cNvSpPr txBox="1"/>
          <p:nvPr/>
        </p:nvSpPr>
        <p:spPr>
          <a:xfrm>
            <a:off x="394007" y="429498"/>
            <a:ext cx="11363697"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ПРИМЕРНАЯ СТРУКТУРА ЭВАКУАЦИОННЫХ ОРГАНОВ ОРГАНИЗАЦИИ</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88" name="Скругленный прямоугольник 87"/>
          <p:cNvSpPr/>
          <p:nvPr/>
        </p:nvSpPr>
        <p:spPr>
          <a:xfrm>
            <a:off x="5083110" y="4665837"/>
            <a:ext cx="1952448" cy="3100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400" dirty="0" err="1" smtClean="0">
                <a:solidFill>
                  <a:schemeClr val="tx1"/>
                </a:solidFill>
                <a:latin typeface="Times New Roman" panose="02020603050405020304" pitchFamily="18" charset="0"/>
                <a:cs typeface="Times New Roman" panose="02020603050405020304" pitchFamily="18" charset="0"/>
              </a:rPr>
              <a:t>Эвакогруппы</a:t>
            </a:r>
            <a:r>
              <a:rPr lang="ru-RU" sz="1400" dirty="0" smtClean="0">
                <a:solidFill>
                  <a:schemeClr val="tx1"/>
                </a:solidFill>
                <a:latin typeface="Times New Roman" panose="02020603050405020304" pitchFamily="18" charset="0"/>
                <a:cs typeface="Times New Roman" panose="02020603050405020304" pitchFamily="18" charset="0"/>
              </a:rPr>
              <a:t> № 1 -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94" name="Овал 93"/>
          <p:cNvSpPr/>
          <p:nvPr/>
        </p:nvSpPr>
        <p:spPr>
          <a:xfrm>
            <a:off x="7154239" y="2412955"/>
            <a:ext cx="1615923" cy="113163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Группа учета и сбора информации</a:t>
            </a:r>
            <a:endParaRPr lang="ru-RU" sz="1400" dirty="0">
              <a:latin typeface="Times New Roman" panose="02020603050405020304" pitchFamily="18" charset="0"/>
              <a:cs typeface="Times New Roman" panose="02020603050405020304" pitchFamily="18" charset="0"/>
            </a:endParaRPr>
          </a:p>
        </p:txBody>
      </p:sp>
      <p:sp>
        <p:nvSpPr>
          <p:cNvPr id="95" name="Овал 94"/>
          <p:cNvSpPr/>
          <p:nvPr/>
        </p:nvSpPr>
        <p:spPr>
          <a:xfrm>
            <a:off x="394007" y="5727034"/>
            <a:ext cx="1921418" cy="74055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Пункт выдачи СИЗ</a:t>
            </a:r>
          </a:p>
        </p:txBody>
      </p:sp>
      <p:sp>
        <p:nvSpPr>
          <p:cNvPr id="96" name="Овал 95"/>
          <p:cNvSpPr/>
          <p:nvPr/>
        </p:nvSpPr>
        <p:spPr>
          <a:xfrm>
            <a:off x="9837315" y="3242747"/>
            <a:ext cx="2208849" cy="11316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Группа выдачи удостоверений военнообязанным</a:t>
            </a:r>
          </a:p>
        </p:txBody>
      </p:sp>
      <p:cxnSp>
        <p:nvCxnSpPr>
          <p:cNvPr id="102" name="Прямая соединительная линия 101"/>
          <p:cNvCxnSpPr/>
          <p:nvPr/>
        </p:nvCxnSpPr>
        <p:spPr>
          <a:xfrm flipH="1" flipV="1">
            <a:off x="1379477" y="1290626"/>
            <a:ext cx="8646379" cy="9345"/>
          </a:xfrm>
          <a:prstGeom prst="line">
            <a:avLst/>
          </a:prstGeom>
        </p:spPr>
        <p:style>
          <a:lnRef idx="1">
            <a:schemeClr val="dk1"/>
          </a:lnRef>
          <a:fillRef idx="0">
            <a:schemeClr val="dk1"/>
          </a:fillRef>
          <a:effectRef idx="0">
            <a:schemeClr val="dk1"/>
          </a:effectRef>
          <a:fontRef idx="minor">
            <a:schemeClr val="tx1"/>
          </a:fontRef>
        </p:style>
      </p:cxnSp>
      <p:cxnSp>
        <p:nvCxnSpPr>
          <p:cNvPr id="122" name="Прямая соединительная линия 121"/>
          <p:cNvCxnSpPr>
            <a:stCxn id="95" idx="0"/>
          </p:cNvCxnSpPr>
          <p:nvPr/>
        </p:nvCxnSpPr>
        <p:spPr>
          <a:xfrm flipV="1">
            <a:off x="1354716" y="5514922"/>
            <a:ext cx="1" cy="212112"/>
          </a:xfrm>
          <a:prstGeom prst="line">
            <a:avLst/>
          </a:prstGeom>
        </p:spPr>
        <p:style>
          <a:lnRef idx="1">
            <a:schemeClr val="dk1"/>
          </a:lnRef>
          <a:fillRef idx="0">
            <a:schemeClr val="dk1"/>
          </a:fillRef>
          <a:effectRef idx="0">
            <a:schemeClr val="dk1"/>
          </a:effectRef>
          <a:fontRef idx="minor">
            <a:schemeClr val="tx1"/>
          </a:fontRef>
        </p:style>
      </p:cxnSp>
      <p:sp>
        <p:nvSpPr>
          <p:cNvPr id="63" name="Овал 62"/>
          <p:cNvSpPr/>
          <p:nvPr/>
        </p:nvSpPr>
        <p:spPr>
          <a:xfrm>
            <a:off x="7154239" y="3634926"/>
            <a:ext cx="1615923" cy="1123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Группа подготовки документов к эвакуации</a:t>
            </a:r>
          </a:p>
        </p:txBody>
      </p:sp>
      <p:sp>
        <p:nvSpPr>
          <p:cNvPr id="64" name="Овал 63"/>
          <p:cNvSpPr/>
          <p:nvPr/>
        </p:nvSpPr>
        <p:spPr>
          <a:xfrm>
            <a:off x="9488841" y="5718285"/>
            <a:ext cx="1921417" cy="74930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Группа ООП</a:t>
            </a:r>
          </a:p>
        </p:txBody>
      </p:sp>
      <p:sp>
        <p:nvSpPr>
          <p:cNvPr id="65" name="Овал 64"/>
          <p:cNvSpPr/>
          <p:nvPr/>
        </p:nvSpPr>
        <p:spPr>
          <a:xfrm>
            <a:off x="7247124" y="5727034"/>
            <a:ext cx="1921417" cy="74055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Медпункт</a:t>
            </a:r>
          </a:p>
        </p:txBody>
      </p:sp>
      <p:sp>
        <p:nvSpPr>
          <p:cNvPr id="70" name="Овал 69"/>
          <p:cNvSpPr/>
          <p:nvPr/>
        </p:nvSpPr>
        <p:spPr>
          <a:xfrm>
            <a:off x="2672181" y="5727034"/>
            <a:ext cx="1926920" cy="74055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СЭП</a:t>
            </a:r>
          </a:p>
        </p:txBody>
      </p:sp>
      <p:cxnSp>
        <p:nvCxnSpPr>
          <p:cNvPr id="90" name="Прямая соединительная линия 89"/>
          <p:cNvCxnSpPr/>
          <p:nvPr/>
        </p:nvCxnSpPr>
        <p:spPr>
          <a:xfrm flipV="1">
            <a:off x="3634455" y="5514922"/>
            <a:ext cx="1" cy="212112"/>
          </a:xfrm>
          <a:prstGeom prst="line">
            <a:avLst/>
          </a:prstGeom>
        </p:spPr>
        <p:style>
          <a:lnRef idx="1">
            <a:schemeClr val="dk1"/>
          </a:lnRef>
          <a:fillRef idx="0">
            <a:schemeClr val="dk1"/>
          </a:fillRef>
          <a:effectRef idx="0">
            <a:schemeClr val="dk1"/>
          </a:effectRef>
          <a:fontRef idx="minor">
            <a:schemeClr val="tx1"/>
          </a:fontRef>
        </p:style>
      </p:cxnSp>
      <p:sp>
        <p:nvSpPr>
          <p:cNvPr id="75" name="Номер слайда 74"/>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17</a:t>
            </a:fld>
            <a:endParaRPr lang="ru-RU" dirty="0"/>
          </a:p>
        </p:txBody>
      </p:sp>
      <p:cxnSp>
        <p:nvCxnSpPr>
          <p:cNvPr id="14" name="Прямая соединительная линия 13"/>
          <p:cNvCxnSpPr>
            <a:stCxn id="56" idx="3"/>
          </p:cNvCxnSpPr>
          <p:nvPr/>
        </p:nvCxnSpPr>
        <p:spPr>
          <a:xfrm flipV="1">
            <a:off x="1379477" y="1290626"/>
            <a:ext cx="0" cy="112051"/>
          </a:xfrm>
          <a:prstGeom prst="line">
            <a:avLst/>
          </a:prstGeom>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p:cNvCxnSpPr>
            <a:stCxn id="34" idx="3"/>
          </p:cNvCxnSpPr>
          <p:nvPr/>
        </p:nvCxnSpPr>
        <p:spPr>
          <a:xfrm flipV="1">
            <a:off x="4001078" y="1290626"/>
            <a:ext cx="0" cy="113835"/>
          </a:xfrm>
          <a:prstGeom prst="line">
            <a:avLst/>
          </a:prstGeom>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a:stCxn id="35" idx="3"/>
          </p:cNvCxnSpPr>
          <p:nvPr/>
        </p:nvCxnSpPr>
        <p:spPr>
          <a:xfrm flipV="1">
            <a:off x="6622679" y="1181690"/>
            <a:ext cx="0" cy="241331"/>
          </a:xfrm>
          <a:prstGeom prst="line">
            <a:avLst/>
          </a:prstGeom>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a:stCxn id="36" idx="3"/>
          </p:cNvCxnSpPr>
          <p:nvPr/>
        </p:nvCxnSpPr>
        <p:spPr>
          <a:xfrm flipV="1">
            <a:off x="10025856" y="1299971"/>
            <a:ext cx="0" cy="109256"/>
          </a:xfrm>
          <a:prstGeom prst="line">
            <a:avLst/>
          </a:prstGeom>
        </p:spPr>
        <p:style>
          <a:lnRef idx="1">
            <a:schemeClr val="dk1"/>
          </a:lnRef>
          <a:fillRef idx="0">
            <a:schemeClr val="dk1"/>
          </a:fillRef>
          <a:effectRef idx="0">
            <a:schemeClr val="dk1"/>
          </a:effectRef>
          <a:fontRef idx="minor">
            <a:schemeClr val="tx1"/>
          </a:fontRef>
        </p:style>
      </p:cxnSp>
      <p:sp>
        <p:nvSpPr>
          <p:cNvPr id="55" name="Прямоугольник 54"/>
          <p:cNvSpPr/>
          <p:nvPr/>
        </p:nvSpPr>
        <p:spPr>
          <a:xfrm>
            <a:off x="3269114" y="3161598"/>
            <a:ext cx="1463927" cy="4831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Помощник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учету</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7" name="Прямоугольник 56"/>
          <p:cNvSpPr/>
          <p:nvPr/>
        </p:nvSpPr>
        <p:spPr>
          <a:xfrm>
            <a:off x="3269114" y="2511842"/>
            <a:ext cx="1463927" cy="4831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Помощник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размещению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8" name="Прямоугольник 57"/>
          <p:cNvSpPr/>
          <p:nvPr/>
        </p:nvSpPr>
        <p:spPr>
          <a:xfrm>
            <a:off x="3272149" y="3822508"/>
            <a:ext cx="1468769" cy="4831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Водитель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1" name="Прямоугольник 60"/>
          <p:cNvSpPr/>
          <p:nvPr/>
        </p:nvSpPr>
        <p:spPr>
          <a:xfrm>
            <a:off x="5506555" y="2484810"/>
            <a:ext cx="1463927" cy="4831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Помощник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СЭП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2" name="Прямоугольник 61"/>
          <p:cNvSpPr/>
          <p:nvPr/>
        </p:nvSpPr>
        <p:spPr>
          <a:xfrm>
            <a:off x="5504133" y="3161598"/>
            <a:ext cx="1468769" cy="4831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Водитель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6" name="Прямоугольник 65"/>
          <p:cNvSpPr/>
          <p:nvPr/>
        </p:nvSpPr>
        <p:spPr>
          <a:xfrm>
            <a:off x="8909133" y="2537877"/>
            <a:ext cx="1468769" cy="4831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Звено связи</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8" name="Прямоугольник 67"/>
          <p:cNvSpPr/>
          <p:nvPr/>
        </p:nvSpPr>
        <p:spPr>
          <a:xfrm>
            <a:off x="5080395" y="5097880"/>
            <a:ext cx="1955163" cy="3307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Руководитель ЭГ- 1</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30" name="Прямая соединительная линия 29"/>
          <p:cNvCxnSpPr>
            <a:stCxn id="38" idx="3"/>
          </p:cNvCxnSpPr>
          <p:nvPr/>
        </p:nvCxnSpPr>
        <p:spPr>
          <a:xfrm>
            <a:off x="1732122" y="3093691"/>
            <a:ext cx="259422" cy="0"/>
          </a:xfrm>
          <a:prstGeom prst="line">
            <a:avLst/>
          </a:prstGeom>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31"/>
          <p:cNvCxnSpPr>
            <a:stCxn id="37" idx="3"/>
          </p:cNvCxnSpPr>
          <p:nvPr/>
        </p:nvCxnSpPr>
        <p:spPr>
          <a:xfrm>
            <a:off x="1732122" y="2429709"/>
            <a:ext cx="259422" cy="0"/>
          </a:xfrm>
          <a:prstGeom prst="line">
            <a:avLst/>
          </a:prstGeom>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p:cNvCxnSpPr/>
          <p:nvPr/>
        </p:nvCxnSpPr>
        <p:spPr>
          <a:xfrm>
            <a:off x="1991544" y="1906201"/>
            <a:ext cx="0" cy="1187490"/>
          </a:xfrm>
          <a:prstGeom prst="line">
            <a:avLst/>
          </a:prstGeom>
        </p:spPr>
        <p:style>
          <a:lnRef idx="1">
            <a:schemeClr val="dk1"/>
          </a:lnRef>
          <a:fillRef idx="0">
            <a:schemeClr val="dk1"/>
          </a:fillRef>
          <a:effectRef idx="0">
            <a:schemeClr val="dk1"/>
          </a:effectRef>
          <a:fontRef idx="minor">
            <a:schemeClr val="tx1"/>
          </a:fontRef>
        </p:style>
      </p:cxnSp>
      <p:sp>
        <p:nvSpPr>
          <p:cNvPr id="37" name="Прямоугольник 36"/>
          <p:cNvSpPr/>
          <p:nvPr/>
        </p:nvSpPr>
        <p:spPr>
          <a:xfrm>
            <a:off x="263353" y="2188119"/>
            <a:ext cx="1468769" cy="4831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Помощник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ПЭП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263353" y="2852101"/>
            <a:ext cx="1468769" cy="4831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Водитель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с двумя скругленными соседними углами 10"/>
          <p:cNvSpPr/>
          <p:nvPr/>
        </p:nvSpPr>
        <p:spPr>
          <a:xfrm>
            <a:off x="2628642" y="828596"/>
            <a:ext cx="6861385" cy="353094"/>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ПРЕДСЕДАТЕЛЬ ОБЪЕКТОВОЙ ЭВАКУАЦИОННОЙ КОМИССИИ (ОЭК)</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56" name="Прямоугольник с двумя скругленными соседними углами 55"/>
          <p:cNvSpPr/>
          <p:nvPr/>
        </p:nvSpPr>
        <p:spPr>
          <a:xfrm>
            <a:off x="263353" y="1402677"/>
            <a:ext cx="2232248" cy="483180"/>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Заместитель </a:t>
            </a:r>
            <a:r>
              <a:rPr lang="ru-RU" sz="1400" dirty="0" smtClean="0">
                <a:solidFill>
                  <a:schemeClr val="tx1"/>
                </a:solidFill>
                <a:latin typeface="Times New Roman" panose="02020603050405020304" pitchFamily="18" charset="0"/>
                <a:cs typeface="Times New Roman" panose="02020603050405020304" pitchFamily="18" charset="0"/>
              </a:rPr>
              <a:t>председателя</a:t>
            </a:r>
            <a:r>
              <a:rPr lang="en-US" sz="1400" dirty="0" smtClean="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по ОЭК</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35" name="Прямоугольник с двумя скругленными соседними углами 34"/>
          <p:cNvSpPr/>
          <p:nvPr/>
        </p:nvSpPr>
        <p:spPr>
          <a:xfrm>
            <a:off x="5506555" y="1423021"/>
            <a:ext cx="2232248" cy="483180"/>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Заместитель </a:t>
            </a:r>
            <a:r>
              <a:rPr lang="ru-RU" sz="1400" dirty="0" smtClean="0">
                <a:solidFill>
                  <a:schemeClr val="tx1"/>
                </a:solidFill>
                <a:latin typeface="Times New Roman" panose="02020603050405020304" pitchFamily="18" charset="0"/>
                <a:cs typeface="Times New Roman" panose="02020603050405020304" pitchFamily="18" charset="0"/>
              </a:rPr>
              <a:t>председателя</a:t>
            </a:r>
            <a:r>
              <a:rPr lang="en-US" sz="1400" dirty="0" smtClean="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по ОЭК</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36" name="Прямоугольник с двумя скругленными соседними углами 35"/>
          <p:cNvSpPr/>
          <p:nvPr/>
        </p:nvSpPr>
        <p:spPr>
          <a:xfrm>
            <a:off x="8472264" y="1409227"/>
            <a:ext cx="3107184" cy="714582"/>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Заместитель </a:t>
            </a:r>
            <a:r>
              <a:rPr lang="ru-RU" sz="1400" dirty="0" smtClean="0">
                <a:solidFill>
                  <a:schemeClr val="tx1"/>
                </a:solidFill>
                <a:latin typeface="Times New Roman" panose="02020603050405020304" pitchFamily="18" charset="0"/>
                <a:cs typeface="Times New Roman" panose="02020603050405020304" pitchFamily="18" charset="0"/>
              </a:rPr>
              <a:t>председателя</a:t>
            </a:r>
            <a:r>
              <a:rPr lang="en-US" sz="1400" dirty="0" smtClean="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по ОЭК – представитель в городской эвакуационной комиссии (ГЭК)</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45" name="Прямая соединительная линия 44"/>
          <p:cNvCxnSpPr>
            <a:stCxn id="57" idx="1"/>
          </p:cNvCxnSpPr>
          <p:nvPr/>
        </p:nvCxnSpPr>
        <p:spPr>
          <a:xfrm flipH="1">
            <a:off x="3071664" y="2753432"/>
            <a:ext cx="197450" cy="0"/>
          </a:xfrm>
          <a:prstGeom prst="line">
            <a:avLst/>
          </a:prstGeom>
        </p:spPr>
        <p:style>
          <a:lnRef idx="1">
            <a:schemeClr val="dk1"/>
          </a:lnRef>
          <a:fillRef idx="0">
            <a:schemeClr val="dk1"/>
          </a:fillRef>
          <a:effectRef idx="0">
            <a:schemeClr val="dk1"/>
          </a:effectRef>
          <a:fontRef idx="minor">
            <a:schemeClr val="tx1"/>
          </a:fontRef>
        </p:style>
      </p:cxnSp>
      <p:cxnSp>
        <p:nvCxnSpPr>
          <p:cNvPr id="47" name="Прямая соединительная линия 46"/>
          <p:cNvCxnSpPr>
            <a:stCxn id="55" idx="1"/>
          </p:cNvCxnSpPr>
          <p:nvPr/>
        </p:nvCxnSpPr>
        <p:spPr>
          <a:xfrm flipH="1">
            <a:off x="3071664" y="3403188"/>
            <a:ext cx="197450" cy="0"/>
          </a:xfrm>
          <a:prstGeom prst="line">
            <a:avLst/>
          </a:prstGeom>
        </p:spPr>
        <p:style>
          <a:lnRef idx="1">
            <a:schemeClr val="dk1"/>
          </a:lnRef>
          <a:fillRef idx="0">
            <a:schemeClr val="dk1"/>
          </a:fillRef>
          <a:effectRef idx="0">
            <a:schemeClr val="dk1"/>
          </a:effectRef>
          <a:fontRef idx="minor">
            <a:schemeClr val="tx1"/>
          </a:fontRef>
        </p:style>
      </p:cxnSp>
      <p:cxnSp>
        <p:nvCxnSpPr>
          <p:cNvPr id="49" name="Прямая соединительная линия 48"/>
          <p:cNvCxnSpPr>
            <a:stCxn id="58" idx="1"/>
          </p:cNvCxnSpPr>
          <p:nvPr/>
        </p:nvCxnSpPr>
        <p:spPr>
          <a:xfrm flipH="1">
            <a:off x="3071664" y="4064098"/>
            <a:ext cx="200485" cy="0"/>
          </a:xfrm>
          <a:prstGeom prst="line">
            <a:avLst/>
          </a:prstGeom>
        </p:spPr>
        <p:style>
          <a:lnRef idx="1">
            <a:schemeClr val="dk1"/>
          </a:lnRef>
          <a:fillRef idx="0">
            <a:schemeClr val="dk1"/>
          </a:fillRef>
          <a:effectRef idx="0">
            <a:schemeClr val="dk1"/>
          </a:effectRef>
          <a:fontRef idx="minor">
            <a:schemeClr val="tx1"/>
          </a:fontRef>
        </p:style>
      </p:cxnSp>
      <p:cxnSp>
        <p:nvCxnSpPr>
          <p:cNvPr id="51" name="Прямая соединительная линия 50"/>
          <p:cNvCxnSpPr/>
          <p:nvPr/>
        </p:nvCxnSpPr>
        <p:spPr>
          <a:xfrm>
            <a:off x="3071664" y="2285781"/>
            <a:ext cx="0" cy="1778317"/>
          </a:xfrm>
          <a:prstGeom prst="line">
            <a:avLst/>
          </a:prstGeom>
        </p:spPr>
        <p:style>
          <a:lnRef idx="1">
            <a:schemeClr val="dk1"/>
          </a:lnRef>
          <a:fillRef idx="0">
            <a:schemeClr val="dk1"/>
          </a:fillRef>
          <a:effectRef idx="0">
            <a:schemeClr val="dk1"/>
          </a:effectRef>
          <a:fontRef idx="minor">
            <a:schemeClr val="tx1"/>
          </a:fontRef>
        </p:style>
      </p:cxnSp>
      <p:sp>
        <p:nvSpPr>
          <p:cNvPr id="34" name="Прямоугольник с двумя скругленными соседними углами 33"/>
          <p:cNvSpPr/>
          <p:nvPr/>
        </p:nvSpPr>
        <p:spPr>
          <a:xfrm>
            <a:off x="2884954" y="1404461"/>
            <a:ext cx="2232248" cy="88132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Заместитель </a:t>
            </a:r>
            <a:r>
              <a:rPr lang="ru-RU" sz="1400" dirty="0" smtClean="0">
                <a:solidFill>
                  <a:schemeClr val="tx1"/>
                </a:solidFill>
                <a:latin typeface="Times New Roman" panose="02020603050405020304" pitchFamily="18" charset="0"/>
                <a:cs typeface="Times New Roman" panose="02020603050405020304" pitchFamily="18" charset="0"/>
              </a:rPr>
              <a:t>председателя</a:t>
            </a:r>
            <a:r>
              <a:rPr lang="en-US" sz="1400" dirty="0" smtClean="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по ОЭК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подготовке безопасного района</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53" name="Прямая соединительная линия 52"/>
          <p:cNvCxnSpPr>
            <a:stCxn id="35" idx="1"/>
          </p:cNvCxnSpPr>
          <p:nvPr/>
        </p:nvCxnSpPr>
        <p:spPr>
          <a:xfrm>
            <a:off x="6622679" y="1906201"/>
            <a:ext cx="0" cy="379580"/>
          </a:xfrm>
          <a:prstGeom prst="line">
            <a:avLst/>
          </a:prstGeom>
        </p:spPr>
        <p:style>
          <a:lnRef idx="1">
            <a:schemeClr val="dk1"/>
          </a:lnRef>
          <a:fillRef idx="0">
            <a:schemeClr val="dk1"/>
          </a:fillRef>
          <a:effectRef idx="0">
            <a:schemeClr val="dk1"/>
          </a:effectRef>
          <a:fontRef idx="minor">
            <a:schemeClr val="tx1"/>
          </a:fontRef>
        </p:style>
      </p:cxnSp>
      <p:cxnSp>
        <p:nvCxnSpPr>
          <p:cNvPr id="69" name="Прямая соединительная линия 68"/>
          <p:cNvCxnSpPr>
            <a:stCxn id="36" idx="1"/>
          </p:cNvCxnSpPr>
          <p:nvPr/>
        </p:nvCxnSpPr>
        <p:spPr>
          <a:xfrm>
            <a:off x="10025856" y="2123809"/>
            <a:ext cx="0" cy="161972"/>
          </a:xfrm>
          <a:prstGeom prst="line">
            <a:avLst/>
          </a:prstGeom>
        </p:spPr>
        <p:style>
          <a:lnRef idx="1">
            <a:schemeClr val="dk1"/>
          </a:lnRef>
          <a:fillRef idx="0">
            <a:schemeClr val="dk1"/>
          </a:fillRef>
          <a:effectRef idx="0">
            <a:schemeClr val="dk1"/>
          </a:effectRef>
          <a:fontRef idx="minor">
            <a:schemeClr val="tx1"/>
          </a:fontRef>
        </p:style>
      </p:cxnSp>
      <p:cxnSp>
        <p:nvCxnSpPr>
          <p:cNvPr id="73" name="Прямая соединительная линия 72"/>
          <p:cNvCxnSpPr/>
          <p:nvPr/>
        </p:nvCxnSpPr>
        <p:spPr>
          <a:xfrm>
            <a:off x="5303912" y="2285781"/>
            <a:ext cx="5976664" cy="0"/>
          </a:xfrm>
          <a:prstGeom prst="line">
            <a:avLst/>
          </a:prstGeom>
        </p:spPr>
        <p:style>
          <a:lnRef idx="1">
            <a:schemeClr val="dk1"/>
          </a:lnRef>
          <a:fillRef idx="0">
            <a:schemeClr val="dk1"/>
          </a:fillRef>
          <a:effectRef idx="0">
            <a:schemeClr val="dk1"/>
          </a:effectRef>
          <a:fontRef idx="minor">
            <a:schemeClr val="tx1"/>
          </a:fontRef>
        </p:style>
      </p:cxnSp>
      <p:cxnSp>
        <p:nvCxnSpPr>
          <p:cNvPr id="76" name="Прямая соединительная линия 75"/>
          <p:cNvCxnSpPr>
            <a:stCxn id="61" idx="0"/>
          </p:cNvCxnSpPr>
          <p:nvPr/>
        </p:nvCxnSpPr>
        <p:spPr>
          <a:xfrm flipV="1">
            <a:off x="6238519" y="2285781"/>
            <a:ext cx="1497" cy="199029"/>
          </a:xfrm>
          <a:prstGeom prst="line">
            <a:avLst/>
          </a:prstGeom>
        </p:spPr>
        <p:style>
          <a:lnRef idx="1">
            <a:schemeClr val="dk1"/>
          </a:lnRef>
          <a:fillRef idx="0">
            <a:schemeClr val="dk1"/>
          </a:fillRef>
          <a:effectRef idx="0">
            <a:schemeClr val="dk1"/>
          </a:effectRef>
          <a:fontRef idx="minor">
            <a:schemeClr val="tx1"/>
          </a:fontRef>
        </p:style>
      </p:cxnSp>
      <p:cxnSp>
        <p:nvCxnSpPr>
          <p:cNvPr id="78" name="Прямая соединительная линия 77"/>
          <p:cNvCxnSpPr>
            <a:stCxn id="94" idx="0"/>
          </p:cNvCxnSpPr>
          <p:nvPr/>
        </p:nvCxnSpPr>
        <p:spPr>
          <a:xfrm flipV="1">
            <a:off x="7962201" y="2278380"/>
            <a:ext cx="6007" cy="134575"/>
          </a:xfrm>
          <a:prstGeom prst="line">
            <a:avLst/>
          </a:prstGeom>
        </p:spPr>
        <p:style>
          <a:lnRef idx="1">
            <a:schemeClr val="dk1"/>
          </a:lnRef>
          <a:fillRef idx="0">
            <a:schemeClr val="dk1"/>
          </a:fillRef>
          <a:effectRef idx="0">
            <a:schemeClr val="dk1"/>
          </a:effectRef>
          <a:fontRef idx="minor">
            <a:schemeClr val="tx1"/>
          </a:fontRef>
        </p:style>
      </p:cxnSp>
      <p:cxnSp>
        <p:nvCxnSpPr>
          <p:cNvPr id="84" name="Прямая соединительная линия 83"/>
          <p:cNvCxnSpPr>
            <a:stCxn id="66" idx="0"/>
          </p:cNvCxnSpPr>
          <p:nvPr/>
        </p:nvCxnSpPr>
        <p:spPr>
          <a:xfrm flipH="1" flipV="1">
            <a:off x="9643192" y="2285781"/>
            <a:ext cx="326" cy="252096"/>
          </a:xfrm>
          <a:prstGeom prst="line">
            <a:avLst/>
          </a:prstGeom>
        </p:spPr>
        <p:style>
          <a:lnRef idx="1">
            <a:schemeClr val="dk1"/>
          </a:lnRef>
          <a:fillRef idx="0">
            <a:schemeClr val="dk1"/>
          </a:fillRef>
          <a:effectRef idx="0">
            <a:schemeClr val="dk1"/>
          </a:effectRef>
          <a:fontRef idx="minor">
            <a:schemeClr val="tx1"/>
          </a:fontRef>
        </p:style>
      </p:cxnSp>
      <p:cxnSp>
        <p:nvCxnSpPr>
          <p:cNvPr id="86" name="Прямая соединительная линия 85"/>
          <p:cNvCxnSpPr>
            <a:stCxn id="67" idx="0"/>
          </p:cNvCxnSpPr>
          <p:nvPr/>
        </p:nvCxnSpPr>
        <p:spPr>
          <a:xfrm flipV="1">
            <a:off x="11278076" y="2278380"/>
            <a:ext cx="2500" cy="259497"/>
          </a:xfrm>
          <a:prstGeom prst="line">
            <a:avLst/>
          </a:prstGeom>
        </p:spPr>
        <p:style>
          <a:lnRef idx="1">
            <a:schemeClr val="dk1"/>
          </a:lnRef>
          <a:fillRef idx="0">
            <a:schemeClr val="dk1"/>
          </a:fillRef>
          <a:effectRef idx="0">
            <a:schemeClr val="dk1"/>
          </a:effectRef>
          <a:fontRef idx="minor">
            <a:schemeClr val="tx1"/>
          </a:fontRef>
        </p:style>
      </p:cxnSp>
      <p:cxnSp>
        <p:nvCxnSpPr>
          <p:cNvPr id="89" name="Прямая соединительная линия 88"/>
          <p:cNvCxnSpPr>
            <a:stCxn id="63" idx="2"/>
          </p:cNvCxnSpPr>
          <p:nvPr/>
        </p:nvCxnSpPr>
        <p:spPr>
          <a:xfrm flipH="1">
            <a:off x="7035558" y="4196764"/>
            <a:ext cx="1186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7035558" y="2278380"/>
            <a:ext cx="0" cy="1918384"/>
          </a:xfrm>
          <a:prstGeom prst="line">
            <a:avLst/>
          </a:prstGeom>
        </p:spPr>
        <p:style>
          <a:lnRef idx="1">
            <a:schemeClr val="dk1"/>
          </a:lnRef>
          <a:fillRef idx="0">
            <a:schemeClr val="dk1"/>
          </a:fillRef>
          <a:effectRef idx="0">
            <a:schemeClr val="dk1"/>
          </a:effectRef>
          <a:fontRef idx="minor">
            <a:schemeClr val="tx1"/>
          </a:fontRef>
        </p:style>
      </p:cxnSp>
      <p:cxnSp>
        <p:nvCxnSpPr>
          <p:cNvPr id="97" name="Прямая соединительная линия 96"/>
          <p:cNvCxnSpPr>
            <a:stCxn id="61" idx="2"/>
            <a:endCxn id="62" idx="0"/>
          </p:cNvCxnSpPr>
          <p:nvPr/>
        </p:nvCxnSpPr>
        <p:spPr>
          <a:xfrm flipH="1">
            <a:off x="6238518" y="2967990"/>
            <a:ext cx="1" cy="193608"/>
          </a:xfrm>
          <a:prstGeom prst="line">
            <a:avLst/>
          </a:prstGeom>
        </p:spPr>
        <p:style>
          <a:lnRef idx="1">
            <a:schemeClr val="dk1"/>
          </a:lnRef>
          <a:fillRef idx="0">
            <a:schemeClr val="dk1"/>
          </a:fillRef>
          <a:effectRef idx="0">
            <a:schemeClr val="dk1"/>
          </a:effectRef>
          <a:fontRef idx="minor">
            <a:schemeClr val="tx1"/>
          </a:fontRef>
        </p:style>
      </p:cxnSp>
      <p:cxnSp>
        <p:nvCxnSpPr>
          <p:cNvPr id="106" name="Прямая соединительная линия 105"/>
          <p:cNvCxnSpPr>
            <a:stCxn id="96" idx="7"/>
          </p:cNvCxnSpPr>
          <p:nvPr/>
        </p:nvCxnSpPr>
        <p:spPr>
          <a:xfrm flipH="1" flipV="1">
            <a:off x="11712624" y="3021057"/>
            <a:ext cx="10062" cy="387414"/>
          </a:xfrm>
          <a:prstGeom prst="line">
            <a:avLst/>
          </a:prstGeom>
        </p:spPr>
        <p:style>
          <a:lnRef idx="1">
            <a:schemeClr val="dk1"/>
          </a:lnRef>
          <a:fillRef idx="0">
            <a:schemeClr val="dk1"/>
          </a:fillRef>
          <a:effectRef idx="0">
            <a:schemeClr val="dk1"/>
          </a:effectRef>
          <a:fontRef idx="minor">
            <a:schemeClr val="tx1"/>
          </a:fontRef>
        </p:style>
      </p:cxnSp>
      <p:sp>
        <p:nvSpPr>
          <p:cNvPr id="67" name="Прямоугольник 66"/>
          <p:cNvSpPr/>
          <p:nvPr/>
        </p:nvSpPr>
        <p:spPr>
          <a:xfrm>
            <a:off x="10543691" y="2537877"/>
            <a:ext cx="1468769" cy="4831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Помощник </a:t>
            </a:r>
          </a:p>
          <a:p>
            <a:pPr algn="ctr"/>
            <a:r>
              <a:rPr lang="ru-RU" sz="1400" dirty="0" smtClean="0">
                <a:solidFill>
                  <a:schemeClr val="tx1"/>
                </a:solidFill>
                <a:latin typeface="Times New Roman" panose="02020603050405020304" pitchFamily="18" charset="0"/>
                <a:cs typeface="Times New Roman" panose="02020603050405020304" pitchFamily="18" charset="0"/>
              </a:rPr>
              <a:t>по ВУС</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111" name="Прямая соединительная линия 110"/>
          <p:cNvCxnSpPr/>
          <p:nvPr/>
        </p:nvCxnSpPr>
        <p:spPr>
          <a:xfrm>
            <a:off x="5303912" y="2285781"/>
            <a:ext cx="0" cy="2380056"/>
          </a:xfrm>
          <a:prstGeom prst="line">
            <a:avLst/>
          </a:prstGeom>
        </p:spPr>
        <p:style>
          <a:lnRef idx="1">
            <a:schemeClr val="dk1"/>
          </a:lnRef>
          <a:fillRef idx="0">
            <a:schemeClr val="dk1"/>
          </a:fillRef>
          <a:effectRef idx="0">
            <a:schemeClr val="dk1"/>
          </a:effectRef>
          <a:fontRef idx="minor">
            <a:schemeClr val="tx1"/>
          </a:fontRef>
        </p:style>
      </p:cxnSp>
      <p:cxnSp>
        <p:nvCxnSpPr>
          <p:cNvPr id="113" name="Прямая соединительная линия 112"/>
          <p:cNvCxnSpPr/>
          <p:nvPr/>
        </p:nvCxnSpPr>
        <p:spPr>
          <a:xfrm>
            <a:off x="1354716" y="5511830"/>
            <a:ext cx="9187789" cy="9852"/>
          </a:xfrm>
          <a:prstGeom prst="line">
            <a:avLst/>
          </a:prstGeom>
        </p:spPr>
        <p:style>
          <a:lnRef idx="1">
            <a:schemeClr val="dk1"/>
          </a:lnRef>
          <a:fillRef idx="0">
            <a:schemeClr val="dk1"/>
          </a:fillRef>
          <a:effectRef idx="0">
            <a:schemeClr val="dk1"/>
          </a:effectRef>
          <a:fontRef idx="minor">
            <a:schemeClr val="tx1"/>
          </a:fontRef>
        </p:style>
      </p:cxnSp>
      <p:cxnSp>
        <p:nvCxnSpPr>
          <p:cNvPr id="120" name="Прямая соединительная линия 119"/>
          <p:cNvCxnSpPr/>
          <p:nvPr/>
        </p:nvCxnSpPr>
        <p:spPr>
          <a:xfrm flipV="1">
            <a:off x="5948610" y="5521682"/>
            <a:ext cx="0" cy="196603"/>
          </a:xfrm>
          <a:prstGeom prst="line">
            <a:avLst/>
          </a:prstGeom>
        </p:spPr>
        <p:style>
          <a:lnRef idx="1">
            <a:schemeClr val="dk1"/>
          </a:lnRef>
          <a:fillRef idx="0">
            <a:schemeClr val="dk1"/>
          </a:fillRef>
          <a:effectRef idx="0">
            <a:schemeClr val="dk1"/>
          </a:effectRef>
          <a:fontRef idx="minor">
            <a:schemeClr val="tx1"/>
          </a:fontRef>
        </p:style>
      </p:cxnSp>
      <p:sp>
        <p:nvSpPr>
          <p:cNvPr id="71" name="Овал 70"/>
          <p:cNvSpPr/>
          <p:nvPr/>
        </p:nvSpPr>
        <p:spPr>
          <a:xfrm>
            <a:off x="4953486" y="5694992"/>
            <a:ext cx="1926920" cy="77552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ПЭП</a:t>
            </a:r>
          </a:p>
        </p:txBody>
      </p:sp>
      <p:cxnSp>
        <p:nvCxnSpPr>
          <p:cNvPr id="123" name="Прямая соединительная линия 122"/>
          <p:cNvCxnSpPr/>
          <p:nvPr/>
        </p:nvCxnSpPr>
        <p:spPr>
          <a:xfrm flipH="1" flipV="1">
            <a:off x="8228350" y="5511830"/>
            <a:ext cx="2780" cy="206458"/>
          </a:xfrm>
          <a:prstGeom prst="line">
            <a:avLst/>
          </a:prstGeom>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p:cNvCxnSpPr/>
          <p:nvPr/>
        </p:nvCxnSpPr>
        <p:spPr>
          <a:xfrm flipV="1">
            <a:off x="10542505" y="5514922"/>
            <a:ext cx="1" cy="21211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7552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РАЙОНЫ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4" name="Номер слайда 3"/>
          <p:cNvSpPr>
            <a:spLocks noGrp="1"/>
          </p:cNvSpPr>
          <p:nvPr>
            <p:ph type="sldNum" sz="quarter" idx="12"/>
          </p:nvPr>
        </p:nvSpPr>
        <p:spPr>
          <a:xfrm>
            <a:off x="9224731" y="6479216"/>
            <a:ext cx="2844800" cy="365125"/>
          </a:xfrm>
        </p:spPr>
        <p:txBody>
          <a:bodyPr/>
          <a:lstStyle/>
          <a:p>
            <a:pPr>
              <a:defRPr/>
            </a:pPr>
            <a:fld id="{1E49034A-A7B1-445D-B275-FE52B65EA479}" type="slidenum">
              <a:rPr lang="ru-RU" smtClean="0"/>
              <a:pPr>
                <a:defRPr/>
              </a:pPr>
              <a:t>18</a:t>
            </a:fld>
            <a:endParaRPr lang="ru-RU"/>
          </a:p>
        </p:txBody>
      </p:sp>
      <p:sp>
        <p:nvSpPr>
          <p:cNvPr id="21" name="TextBox 20"/>
          <p:cNvSpPr txBox="1"/>
          <p:nvPr/>
        </p:nvSpPr>
        <p:spPr>
          <a:xfrm>
            <a:off x="1055440" y="458944"/>
            <a:ext cx="4189825" cy="307777"/>
          </a:xfrm>
          <a:prstGeom prst="rect">
            <a:avLst/>
          </a:prstGeom>
          <a:solidFill>
            <a:schemeClr val="bg1"/>
          </a:solidFill>
        </p:spPr>
        <p:txBody>
          <a:bodyPr wrap="square" rtlCol="0">
            <a:spAutoFit/>
          </a:bodyPr>
          <a:lstStyle/>
          <a:p>
            <a:r>
              <a:rPr lang="ru-RU" sz="1400" b="1" dirty="0" smtClean="0">
                <a:solidFill>
                  <a:schemeClr val="tx2"/>
                </a:solidFill>
                <a:latin typeface="Times New Roman" panose="02020603050405020304" pitchFamily="18" charset="0"/>
                <a:cs typeface="Times New Roman" panose="02020603050405020304" pitchFamily="18" charset="0"/>
              </a:rPr>
              <a:t>ПРИ ЭВАКУАЦИИ СЛЕДУЕТ ВЗЯТЬ С СОБОЙ</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6527554" y="515437"/>
            <a:ext cx="4437762" cy="307777"/>
          </a:xfrm>
          <a:prstGeom prst="rect">
            <a:avLst/>
          </a:prstGeom>
          <a:no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ВАЖНО ЗНАТЬ!</a:t>
            </a:r>
            <a:endParaRPr lang="ru-RU" sz="1400"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6527555" y="855128"/>
            <a:ext cx="4588278" cy="307777"/>
          </a:xfrm>
          <a:prstGeom prst="rect">
            <a:avLst/>
          </a:prstGeom>
          <a:solidFill>
            <a:srgbClr val="FFC000"/>
          </a:solidFill>
        </p:spPr>
        <p:txBody>
          <a:bodyPr wrap="square">
            <a:spAutoFit/>
          </a:bodyPr>
          <a:lstStyle/>
          <a:p>
            <a:r>
              <a:rPr lang="ru-RU" sz="1400" b="1" dirty="0" smtClean="0">
                <a:solidFill>
                  <a:schemeClr val="tx2"/>
                </a:solidFill>
                <a:latin typeface="Times New Roman" panose="02020603050405020304" pitchFamily="18" charset="0"/>
                <a:cs typeface="Times New Roman" panose="02020603050405020304" pitchFamily="18" charset="0"/>
              </a:rPr>
              <a:t>СЭП</a:t>
            </a:r>
            <a:r>
              <a:rPr lang="ru-RU" sz="1400" b="1" dirty="0" smtClean="0">
                <a:latin typeface="Times New Roman" panose="02020603050405020304" pitchFamily="18" charset="0"/>
                <a:cs typeface="Times New Roman" panose="02020603050405020304" pitchFamily="18" charset="0"/>
              </a:rPr>
              <a:t> - адрес сборного эвакуационного пункта</a:t>
            </a:r>
            <a:endParaRPr lang="ru-RU" sz="1400" dirty="0">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6561370" y="1266362"/>
            <a:ext cx="4437762" cy="307777"/>
          </a:xfrm>
          <a:prstGeom prst="rect">
            <a:avLst/>
          </a:prstGeom>
          <a:no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ГДЕ УЗНАТЬ?</a:t>
            </a:r>
            <a:endParaRPr lang="ru-RU" sz="1400" dirty="0">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6542474" y="1657316"/>
            <a:ext cx="4588278" cy="738664"/>
          </a:xfrm>
          <a:prstGeom prst="rect">
            <a:avLst/>
          </a:prstGeom>
          <a:solidFill>
            <a:srgbClr val="FFC000"/>
          </a:solidFill>
        </p:spPr>
        <p:txBody>
          <a:bodyPr wrap="square">
            <a:spAutoFit/>
          </a:bodyPr>
          <a:lstStyle/>
          <a:p>
            <a:pPr marL="285750" indent="-285750">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органы местного самоуправления;</a:t>
            </a:r>
          </a:p>
          <a:p>
            <a:pPr marL="285750" indent="-285750">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отделы и службы ЖКХ, ТСЖ, управляющие компании.</a:t>
            </a:r>
            <a:endParaRPr lang="ru-RU" sz="1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772676" y="2604713"/>
            <a:ext cx="6782113"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ДЕЙСТВИЯ НАСЕЛЕНИЯ ПРИ ОБЪЯВЛЕНИИ ЭВАКУАЦИИ</a:t>
            </a:r>
            <a:endParaRPr lang="ru-RU" sz="1400" b="1" dirty="0">
              <a:solidFill>
                <a:schemeClr val="tx2"/>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4"/>
          <a:srcRect l="12970" t="53125" r="79105" b="29726"/>
          <a:stretch/>
        </p:blipFill>
        <p:spPr>
          <a:xfrm>
            <a:off x="6251323" y="3058488"/>
            <a:ext cx="2495112" cy="1518765"/>
          </a:xfrm>
          <a:prstGeom prst="rect">
            <a:avLst/>
          </a:prstGeom>
          <a:ln>
            <a:solidFill>
              <a:schemeClr val="accent1"/>
            </a:solidFill>
          </a:ln>
        </p:spPr>
      </p:pic>
      <p:pic>
        <p:nvPicPr>
          <p:cNvPr id="3" name="Рисунок 2"/>
          <p:cNvPicPr>
            <a:picLocks noChangeAspect="1"/>
          </p:cNvPicPr>
          <p:nvPr/>
        </p:nvPicPr>
        <p:blipFill rotWithShape="1">
          <a:blip r:embed="rId4"/>
          <a:srcRect l="21252" t="54201" r="70081" b="29498"/>
          <a:stretch/>
        </p:blipFill>
        <p:spPr>
          <a:xfrm>
            <a:off x="9164026" y="3064522"/>
            <a:ext cx="2487897" cy="1512731"/>
          </a:xfrm>
          <a:prstGeom prst="rect">
            <a:avLst/>
          </a:prstGeom>
          <a:ln>
            <a:solidFill>
              <a:schemeClr val="accent1"/>
            </a:solidFill>
          </a:ln>
        </p:spPr>
      </p:pic>
      <p:pic>
        <p:nvPicPr>
          <p:cNvPr id="5" name="Рисунок 4"/>
          <p:cNvPicPr>
            <a:picLocks noChangeAspect="1"/>
          </p:cNvPicPr>
          <p:nvPr/>
        </p:nvPicPr>
        <p:blipFill rotWithShape="1">
          <a:blip r:embed="rId5"/>
          <a:srcRect l="12791" t="56300" r="78940" b="23602"/>
          <a:stretch/>
        </p:blipFill>
        <p:spPr>
          <a:xfrm>
            <a:off x="6251323" y="4634403"/>
            <a:ext cx="2514180" cy="1490547"/>
          </a:xfrm>
          <a:prstGeom prst="rect">
            <a:avLst/>
          </a:prstGeom>
          <a:ln>
            <a:solidFill>
              <a:schemeClr val="accent1"/>
            </a:solidFill>
          </a:ln>
        </p:spPr>
      </p:pic>
      <p:pic>
        <p:nvPicPr>
          <p:cNvPr id="9" name="Рисунок 8"/>
          <p:cNvPicPr>
            <a:picLocks noChangeAspect="1"/>
          </p:cNvPicPr>
          <p:nvPr/>
        </p:nvPicPr>
        <p:blipFill rotWithShape="1">
          <a:blip r:embed="rId6"/>
          <a:srcRect l="20271" t="56356" r="71167" b="25238"/>
          <a:stretch/>
        </p:blipFill>
        <p:spPr>
          <a:xfrm>
            <a:off x="9164026" y="4634403"/>
            <a:ext cx="2487897" cy="1499745"/>
          </a:xfrm>
          <a:prstGeom prst="rect">
            <a:avLst/>
          </a:prstGeom>
          <a:ln>
            <a:solidFill>
              <a:schemeClr val="accent1"/>
            </a:solidFill>
          </a:ln>
        </p:spPr>
      </p:pic>
      <p:pic>
        <p:nvPicPr>
          <p:cNvPr id="11" name="Рисунок 10"/>
          <p:cNvPicPr>
            <a:picLocks noChangeAspect="1"/>
          </p:cNvPicPr>
          <p:nvPr/>
        </p:nvPicPr>
        <p:blipFill rotWithShape="1">
          <a:blip r:embed="rId7"/>
          <a:srcRect l="24603" t="31100" r="62994" b="18500"/>
          <a:stretch/>
        </p:blipFill>
        <p:spPr>
          <a:xfrm>
            <a:off x="763232" y="844684"/>
            <a:ext cx="5009444" cy="5280266"/>
          </a:xfrm>
          <a:prstGeom prst="rect">
            <a:avLst/>
          </a:prstGeom>
          <a:ln>
            <a:solidFill>
              <a:schemeClr val="accent1"/>
            </a:solidFill>
          </a:ln>
        </p:spPr>
      </p:pic>
      <p:sp>
        <p:nvSpPr>
          <p:cNvPr id="28" name="Прямоугольник 27"/>
          <p:cNvSpPr/>
          <p:nvPr/>
        </p:nvSpPr>
        <p:spPr>
          <a:xfrm>
            <a:off x="640076" y="6097622"/>
            <a:ext cx="10737504" cy="523220"/>
          </a:xfrm>
          <a:prstGeom prst="rect">
            <a:avLst/>
          </a:prstGeom>
          <a:no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ВАЖНО ПОМНИТЬ!</a:t>
            </a:r>
          </a:p>
          <a:p>
            <a:pPr algn="just"/>
            <a:r>
              <a:rPr lang="ru-RU" sz="1400" dirty="0">
                <a:latin typeface="Times New Roman" panose="02020603050405020304" pitchFamily="18" charset="0"/>
                <a:cs typeface="Times New Roman" panose="02020603050405020304" pitchFamily="18" charset="0"/>
              </a:rPr>
              <a:t>Состав медицинской аптечки может подбираться </a:t>
            </a:r>
            <a:r>
              <a:rPr lang="ru-RU" sz="1400" dirty="0" smtClean="0">
                <a:latin typeface="Times New Roman" panose="02020603050405020304" pitchFamily="18" charset="0"/>
                <a:cs typeface="Times New Roman" panose="02020603050405020304" pitchFamily="18" charset="0"/>
              </a:rPr>
              <a:t>индивидуально в </a:t>
            </a:r>
            <a:r>
              <a:rPr lang="ru-RU" sz="1400" dirty="0">
                <a:latin typeface="Times New Roman" panose="02020603050405020304" pitchFamily="18" charset="0"/>
                <a:cs typeface="Times New Roman" panose="02020603050405020304" pitchFamily="18" charset="0"/>
              </a:rPr>
              <a:t>зависимости от заболеваний, которые имеются у человека!</a:t>
            </a:r>
          </a:p>
        </p:txBody>
      </p:sp>
    </p:spTree>
    <p:extLst>
      <p:ext uri="{BB962C8B-B14F-4D97-AF65-F5344CB8AC3E}">
        <p14:creationId xmlns:p14="http://schemas.microsoft.com/office/powerpoint/2010/main" val="2935055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8"/>
            <a:ext cx="12192000" cy="96993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87952" y="45631"/>
            <a:ext cx="10549333" cy="830997"/>
          </a:xfrm>
          <a:prstGeom prst="rect">
            <a:avLst/>
          </a:prstGeom>
          <a:noFill/>
        </p:spPr>
        <p:txBody>
          <a:bodyPr wrap="squar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ПРЕДОСТАВЛЕНИЕ НАСЕЛЕНИЮ СРЕДСТВ </a:t>
            </a:r>
          </a:p>
          <a:p>
            <a:r>
              <a:rPr lang="ru-RU" sz="2400" dirty="0" smtClean="0">
                <a:solidFill>
                  <a:schemeClr val="bg1"/>
                </a:solidFill>
                <a:latin typeface="Times New Roman" panose="02020603050405020304" pitchFamily="18" charset="0"/>
                <a:cs typeface="Times New Roman" panose="02020603050405020304" pitchFamily="18" charset="0"/>
              </a:rPr>
              <a:t>ИНДИВИДУАЛЬНОЙ И КОЛЛЕКТИВНОЙ ЗАЩИТЫ</a:t>
            </a:r>
            <a:endParaRPr lang="ru-RU" dirty="0"/>
          </a:p>
        </p:txBody>
      </p:sp>
      <p:sp>
        <p:nvSpPr>
          <p:cNvPr id="20" name="Прямоугольник 19"/>
          <p:cNvSpPr/>
          <p:nvPr/>
        </p:nvSpPr>
        <p:spPr>
          <a:xfrm>
            <a:off x="273912" y="1343041"/>
            <a:ext cx="11710125" cy="2292935"/>
          </a:xfrm>
          <a:prstGeom prst="rect">
            <a:avLst/>
          </a:prstGeom>
          <a:solidFill>
            <a:schemeClr val="bg1">
              <a:lumMod val="85000"/>
            </a:schemeClr>
          </a:solidFill>
        </p:spPr>
        <p:txBody>
          <a:bodyPr wrap="square">
            <a:spAutoFit/>
          </a:bodyPr>
          <a:lstStyle/>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Постановление Правительства Российской Федерации от 29 ноября 1999 г. № 1309 «О порядке создания убежищ и иных объектов </a:t>
            </a:r>
            <a:r>
              <a:rPr lang="ru-RU" sz="1300" dirty="0" smtClean="0">
                <a:latin typeface="Times New Roman" panose="02020603050405020304" pitchFamily="18" charset="0"/>
                <a:cs typeface="Times New Roman" panose="02020603050405020304" pitchFamily="18" charset="0"/>
              </a:rPr>
              <a:t>гражданской </a:t>
            </a:r>
            <a:r>
              <a:rPr lang="ru-RU" sz="1300" dirty="0">
                <a:latin typeface="Times New Roman" panose="02020603050405020304" pitchFamily="18" charset="0"/>
                <a:cs typeface="Times New Roman" panose="02020603050405020304" pitchFamily="18" charset="0"/>
              </a:rPr>
              <a:t>обороны</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Постановление Правительства Российской Федерации от 27 апреля 2000 г. № 379 «О накоплении, хранении и использовании в целях </a:t>
            </a:r>
            <a:r>
              <a:rPr lang="ru-RU" sz="1300" dirty="0" smtClean="0">
                <a:latin typeface="Times New Roman" panose="02020603050405020304" pitchFamily="18" charset="0"/>
                <a:cs typeface="Times New Roman" panose="02020603050405020304" pitchFamily="18" charset="0"/>
              </a:rPr>
              <a:t>гражданской </a:t>
            </a:r>
            <a:r>
              <a:rPr lang="ru-RU" sz="1300" dirty="0">
                <a:latin typeface="Times New Roman" panose="02020603050405020304" pitchFamily="18" charset="0"/>
                <a:cs typeface="Times New Roman" panose="02020603050405020304" pitchFamily="18" charset="0"/>
              </a:rPr>
              <a:t>обороны запасов материально-технических, продовольственных, медицинских и иных средств</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 804 «Об утверждении и введении в действие Правил </a:t>
            </a:r>
            <a:r>
              <a:rPr lang="ru-RU" sz="1300" dirty="0" smtClean="0">
                <a:latin typeface="Times New Roman" panose="02020603050405020304" pitchFamily="18" charset="0"/>
                <a:cs typeface="Times New Roman" panose="02020603050405020304" pitchFamily="18" charset="0"/>
              </a:rPr>
              <a:t>использования </a:t>
            </a:r>
            <a:r>
              <a:rPr lang="ru-RU" sz="1300" dirty="0">
                <a:latin typeface="Times New Roman" panose="02020603050405020304" pitchFamily="18" charset="0"/>
                <a:cs typeface="Times New Roman" panose="02020603050405020304" pitchFamily="18" charset="0"/>
              </a:rPr>
              <a:t>и содержания средств индивидуальной защиты, приборов радиационной, химической разведки и контроля</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Приказ МЧС России от 1 октября 2014 г. № 543 «Об утверждении Положения об организации обеспечения населения средствами </a:t>
            </a:r>
            <a:r>
              <a:rPr lang="ru-RU" sz="1300" dirty="0" smtClean="0">
                <a:latin typeface="Times New Roman" panose="02020603050405020304" pitchFamily="18" charset="0"/>
                <a:cs typeface="Times New Roman" panose="02020603050405020304" pitchFamily="18" charset="0"/>
              </a:rPr>
              <a:t>индивидуальной </a:t>
            </a:r>
            <a:r>
              <a:rPr lang="ru-RU" sz="1300" dirty="0">
                <a:latin typeface="Times New Roman" panose="02020603050405020304" pitchFamily="18" charset="0"/>
                <a:cs typeface="Times New Roman" panose="02020603050405020304" pitchFamily="18" charset="0"/>
              </a:rPr>
              <a:t>защиты»;</a:t>
            </a: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Приказ Минздрава России от 28 октября 2020 г. № 1164н «Об утверждении требований к комплектации лекарственными препаратами и медицинскими изделиями комплекта индивидуального медицинского гражданской защиты для оказания первичной медико-санитарной помощи и первой помощи»;</a:t>
            </a:r>
          </a:p>
          <a:p>
            <a:pPr indent="177800"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Приказ МЧС России от 14 ноября </a:t>
            </a:r>
            <a:r>
              <a:rPr lang="ru-RU" sz="1300" dirty="0" smtClean="0">
                <a:latin typeface="Times New Roman" panose="02020603050405020304" pitchFamily="18" charset="0"/>
                <a:cs typeface="Times New Roman" panose="02020603050405020304" pitchFamily="18" charset="0"/>
              </a:rPr>
              <a:t>2008 г. </a:t>
            </a:r>
            <a:r>
              <a:rPr lang="ru-RU" sz="1300" dirty="0">
                <a:latin typeface="Times New Roman" panose="02020603050405020304" pitchFamily="18" charset="0"/>
                <a:cs typeface="Times New Roman" panose="02020603050405020304" pitchFamily="18" charset="0"/>
              </a:rPr>
              <a:t>№ 687 «Об утверждении Положения об организации и введении гражданской обороны в </a:t>
            </a:r>
            <a:r>
              <a:rPr lang="ru-RU" sz="1300" dirty="0" smtClean="0">
                <a:latin typeface="Times New Roman" panose="02020603050405020304" pitchFamily="18" charset="0"/>
                <a:cs typeface="Times New Roman" panose="02020603050405020304" pitchFamily="18" charset="0"/>
              </a:rPr>
              <a:t>муниципальных </a:t>
            </a:r>
            <a:r>
              <a:rPr lang="ru-RU" sz="1300" dirty="0">
                <a:latin typeface="Times New Roman" panose="02020603050405020304" pitchFamily="18" charset="0"/>
                <a:cs typeface="Times New Roman" panose="02020603050405020304" pitchFamily="18" charset="0"/>
              </a:rPr>
              <a:t>образованиях и </a:t>
            </a:r>
            <a:r>
              <a:rPr lang="ru-RU" sz="1300" dirty="0" smtClean="0">
                <a:latin typeface="Times New Roman" panose="02020603050405020304" pitchFamily="18" charset="0"/>
                <a:cs typeface="Times New Roman" panose="02020603050405020304" pitchFamily="18" charset="0"/>
              </a:rPr>
              <a:t>организациях».</a:t>
            </a:r>
            <a:endParaRPr lang="ru-RU" sz="13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73912" y="3661467"/>
            <a:ext cx="11699972" cy="677108"/>
          </a:xfrm>
          <a:prstGeom prst="rect">
            <a:avLst/>
          </a:prstGeom>
          <a:solidFill>
            <a:srgbClr val="FFC000"/>
          </a:solidFill>
        </p:spPr>
        <p:txBody>
          <a:bodyPr wrap="square">
            <a:spAutoFit/>
          </a:bodyPr>
          <a:lstStyle/>
          <a:p>
            <a:pPr algn="just"/>
            <a:r>
              <a:rPr lang="ru-RU" sz="1200" b="1" dirty="0" smtClean="0">
                <a:solidFill>
                  <a:schemeClr val="tx2"/>
                </a:solidFill>
                <a:latin typeface="Times New Roman" panose="02020603050405020304" pitchFamily="18" charset="0"/>
                <a:cs typeface="Times New Roman" panose="02020603050405020304" pitchFamily="18" charset="0"/>
              </a:rPr>
              <a:t>СРЕДСТВА ИНДИВИДУАЛЬНОЙ ЗАЩИТЫ </a:t>
            </a:r>
            <a:r>
              <a:rPr lang="ru-RU" sz="1400" b="1"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средства, рекомендуемые для </a:t>
            </a:r>
            <a:r>
              <a:rPr lang="ru-RU" sz="1200" dirty="0" smtClean="0">
                <a:latin typeface="Times New Roman" panose="02020603050405020304" pitchFamily="18" charset="0"/>
                <a:cs typeface="Times New Roman" panose="02020603050405020304" pitchFamily="18" charset="0"/>
              </a:rPr>
              <a:t>радиационной, химической и </a:t>
            </a:r>
            <a:r>
              <a:rPr lang="ru-RU" sz="1200" dirty="0">
                <a:latin typeface="Times New Roman" panose="02020603050405020304" pitchFamily="18" charset="0"/>
                <a:cs typeface="Times New Roman" panose="02020603050405020304" pitchFamily="18" charset="0"/>
              </a:rPr>
              <a:t>биологической защиты отдельного человека. К СИЗ относятся средства защиты органов дыхания </a:t>
            </a:r>
            <a:r>
              <a:rPr lang="ru-RU" sz="1200" dirty="0" smtClean="0">
                <a:latin typeface="Times New Roman" panose="02020603050405020304" pitchFamily="18" charset="0"/>
                <a:cs typeface="Times New Roman" panose="02020603050405020304" pitchFamily="18" charset="0"/>
              </a:rPr>
              <a:t>(противогазы, респираторы, </a:t>
            </a:r>
            <a:r>
              <a:rPr lang="ru-RU" sz="1200" dirty="0">
                <a:latin typeface="Times New Roman" panose="02020603050405020304" pitchFamily="18" charset="0"/>
                <a:cs typeface="Times New Roman" panose="02020603050405020304" pitchFamily="18" charset="0"/>
              </a:rPr>
              <a:t>изолирующие дыхательные аппараты); защиты кожных покровов (изолирующие и фильтрующие комбинезоны, костюмы, рукавицы, перчатки, сапоги и т.п.); защиты человека в целом — специальные костюмы. </a:t>
            </a:r>
            <a:endParaRPr lang="ru-RU" sz="1200" dirty="0" smtClean="0">
              <a:latin typeface="Times New Roman" panose="02020603050405020304" pitchFamily="18" charset="0"/>
              <a:cs typeface="Times New Roman" panose="02020603050405020304" pitchFamily="18" charset="0"/>
            </a:endParaRPr>
          </a:p>
        </p:txBody>
      </p:sp>
      <p:sp>
        <p:nvSpPr>
          <p:cNvPr id="12" name="Title 2"/>
          <p:cNvSpPr txBox="1">
            <a:spLocks/>
          </p:cNvSpPr>
          <p:nvPr/>
        </p:nvSpPr>
        <p:spPr bwMode="auto">
          <a:xfrm>
            <a:off x="-528736" y="922259"/>
            <a:ext cx="73573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000" b="1" dirty="0" smtClean="0">
                <a:solidFill>
                  <a:schemeClr val="tx2"/>
                </a:solidFill>
                <a:latin typeface="Times New Roman" panose="02020603050405020304" pitchFamily="18" charset="0"/>
                <a:cs typeface="Times New Roman" panose="02020603050405020304" pitchFamily="18" charset="0"/>
              </a:rPr>
              <a:t>1. СРЕДСТВА ИНДИВИДУАЛЬНОЙ ЗАЩИТЫ</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1E49034A-A7B1-445D-B275-FE52B65EA479}" type="slidenum">
              <a:rPr lang="ru-RU" smtClean="0"/>
              <a:pPr>
                <a:defRPr/>
              </a:pPr>
              <a:t>19</a:t>
            </a:fld>
            <a:endParaRPr lang="ru-RU"/>
          </a:p>
        </p:txBody>
      </p:sp>
      <p:sp>
        <p:nvSpPr>
          <p:cNvPr id="5" name="Прямоугольник 4"/>
          <p:cNvSpPr/>
          <p:nvPr/>
        </p:nvSpPr>
        <p:spPr>
          <a:xfrm>
            <a:off x="299449" y="4316816"/>
            <a:ext cx="11710125" cy="646331"/>
          </a:xfrm>
          <a:prstGeom prst="rect">
            <a:avLst/>
          </a:prstGeom>
        </p:spPr>
        <p:txBody>
          <a:bodyPr wrap="square">
            <a:spAutoFit/>
          </a:bodyPr>
          <a:lstStyle/>
          <a:p>
            <a:pPr algn="just"/>
            <a:r>
              <a:rPr lang="ru-RU" sz="1200" dirty="0">
                <a:latin typeface="Times New Roman" panose="02020603050405020304" pitchFamily="18" charset="0"/>
                <a:cs typeface="Times New Roman" panose="02020603050405020304" pitchFamily="18" charset="0"/>
              </a:rPr>
              <a:t>Предоставление населению средств индивидуальной защиты (СИЗ) осуществляется в соответствии с основными задачами в области гражданской обороны и в комплекте мероприятий по подготовке к защите и по защите населения, материальных и культурных ценностей на территории Российской Федерации от опасностей, возникающих при ведении военных действий или вследствие этих действий, а также для защиты населения при возникновении чрезвычайных ситуаций природного и техногенного характера. </a:t>
            </a:r>
          </a:p>
        </p:txBody>
      </p:sp>
      <p:sp>
        <p:nvSpPr>
          <p:cNvPr id="6" name="Прямоугольник 5"/>
          <p:cNvSpPr/>
          <p:nvPr/>
        </p:nvSpPr>
        <p:spPr>
          <a:xfrm>
            <a:off x="265594" y="4963147"/>
            <a:ext cx="11711509" cy="646331"/>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Обеспечению СИЗ подлежит население, проживающее на территориях в пределах границ зон: </a:t>
            </a:r>
          </a:p>
          <a:p>
            <a:pPr marL="171450" indent="-171450">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защитных мероприятий, устанавливаемых вокруг комплекса объектов по хранению и уничтожению химического оружия; </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возможного радиоактивного и химического загрязнения (заражения), устанавливаемых вокруг </a:t>
            </a:r>
            <a:r>
              <a:rPr lang="ru-RU" sz="1200" dirty="0" err="1">
                <a:latin typeface="Times New Roman" panose="02020603050405020304" pitchFamily="18" charset="0"/>
                <a:cs typeface="Times New Roman" panose="02020603050405020304" pitchFamily="18" charset="0"/>
              </a:rPr>
              <a:t>радиационно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ядерно</a:t>
            </a:r>
            <a:r>
              <a:rPr lang="ru-RU" sz="1200" dirty="0">
                <a:latin typeface="Times New Roman" panose="02020603050405020304" pitchFamily="18" charset="0"/>
                <a:cs typeface="Times New Roman" panose="02020603050405020304" pitchFamily="18" charset="0"/>
              </a:rPr>
              <a:t> и химически опасных объектов. </a:t>
            </a:r>
          </a:p>
        </p:txBody>
      </p:sp>
      <p:sp>
        <p:nvSpPr>
          <p:cNvPr id="7" name="Прямоугольник 6"/>
          <p:cNvSpPr/>
          <p:nvPr/>
        </p:nvSpPr>
        <p:spPr>
          <a:xfrm>
            <a:off x="299449" y="5631188"/>
            <a:ext cx="11684588" cy="1200329"/>
          </a:xfrm>
          <a:prstGeom prst="rect">
            <a:avLst/>
          </a:prstGeom>
        </p:spPr>
        <p:txBody>
          <a:bodyPr wrap="square">
            <a:spAutoFit/>
          </a:bodyPr>
          <a:lstStyle/>
          <a:p>
            <a:pPr algn="just"/>
            <a:r>
              <a:rPr lang="ru-RU" sz="1200" b="1" dirty="0" smtClean="0">
                <a:latin typeface="Times New Roman" panose="02020603050405020304" pitchFamily="18" charset="0"/>
                <a:cs typeface="Times New Roman" panose="02020603050405020304" pitchFamily="18" charset="0"/>
              </a:rPr>
              <a:t>Обеспечение населения СИЗ осуществляется: </a:t>
            </a:r>
            <a:endParaRPr lang="ru-RU" sz="1200" dirty="0" smtClean="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федеральными органами исполнительной власти – работников этих органов и организаций, находящихся в их ведении; </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органами исполнительной власти субъектов Российской Федерации – работников этих органов, работников органов местного самоуправления и организаций, находящихся в их ведении соответственно, а также неработающего населения соответствующего субъекта Российской Федерации, проживающего на территориях в пределах границ указанных зон; </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организациями – работников этих организаций. </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379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99756" y="404664"/>
            <a:ext cx="4392488" cy="338554"/>
          </a:xfrm>
          <a:prstGeom prst="rect">
            <a:avLst/>
          </a:prstGeom>
          <a:noFill/>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СОДЕРЖАНИЕ</a:t>
            </a:r>
            <a:endParaRPr lang="ru-RU" sz="1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65142" y="836712"/>
            <a:ext cx="10861716" cy="5632311"/>
          </a:xfrm>
          <a:prstGeom prst="rect">
            <a:avLst/>
          </a:prstGeom>
        </p:spPr>
        <p:txBody>
          <a:bodyPr wrap="square">
            <a:spAutoFit/>
          </a:bodyPr>
          <a:lstStyle/>
          <a:p>
            <a:r>
              <a:rPr lang="ru-RU" sz="1200" dirty="0" smtClean="0">
                <a:solidFill>
                  <a:srgbClr val="000000"/>
                </a:solidFill>
                <a:latin typeface="Times New Roman" panose="02020603050405020304" pitchFamily="18" charset="0"/>
                <a:cs typeface="Times New Roman" panose="02020603050405020304" pitchFamily="18" charset="0"/>
              </a:rPr>
              <a:t>Гражданская </a:t>
            </a:r>
            <a:r>
              <a:rPr lang="ru-RU" sz="1200" dirty="0">
                <a:solidFill>
                  <a:srgbClr val="000000"/>
                </a:solidFill>
                <a:latin typeface="Times New Roman" panose="02020603050405020304" pitchFamily="18" charset="0"/>
                <a:cs typeface="Times New Roman" panose="02020603050405020304" pitchFamily="18" charset="0"/>
              </a:rPr>
              <a:t>оборона </a:t>
            </a:r>
            <a:r>
              <a:rPr lang="ru-RU" sz="1200" dirty="0" smtClean="0">
                <a:solidFill>
                  <a:srgbClr val="000000"/>
                </a:solidFill>
                <a:latin typeface="Times New Roman" panose="02020603050405020304" pitchFamily="18" charset="0"/>
                <a:cs typeface="Times New Roman" panose="02020603050405020304" pitchFamily="18" charset="0"/>
              </a:rPr>
              <a:t>Российской Федерации</a:t>
            </a:r>
            <a:r>
              <a:rPr lang="ru-RU" sz="1200" dirty="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Структура </a:t>
            </a:r>
            <a:r>
              <a:rPr lang="ru-RU" sz="1200" dirty="0">
                <a:solidFill>
                  <a:srgbClr val="000000"/>
                </a:solidFill>
                <a:latin typeface="Times New Roman" panose="02020603050405020304" pitchFamily="18" charset="0"/>
                <a:cs typeface="Times New Roman" panose="02020603050405020304" pitchFamily="18" charset="0"/>
              </a:rPr>
              <a:t>и </a:t>
            </a:r>
            <a:r>
              <a:rPr lang="ru-RU" sz="1200" dirty="0" smtClean="0">
                <a:solidFill>
                  <a:srgbClr val="000000"/>
                </a:solidFill>
                <a:latin typeface="Times New Roman" panose="02020603050405020304" pitchFamily="18" charset="0"/>
                <a:cs typeface="Times New Roman" panose="02020603050405020304" pitchFamily="18" charset="0"/>
              </a:rPr>
              <a:t>задачи</a:t>
            </a:r>
          </a:p>
          <a:p>
            <a:endParaRPr lang="ru-RU" sz="600" dirty="0" smtClean="0">
              <a:solidFill>
                <a:srgbClr val="000000"/>
              </a:solidFill>
              <a:latin typeface="Times New Roman" panose="02020603050405020304" pitchFamily="18" charset="0"/>
              <a:cs typeface="Times New Roman" panose="02020603050405020304" pitchFamily="18" charset="0"/>
            </a:endParaRPr>
          </a:p>
          <a:p>
            <a:r>
              <a:rPr lang="ru-RU" sz="1200" dirty="0" smtClean="0">
                <a:solidFill>
                  <a:srgbClr val="000000"/>
                </a:solidFill>
                <a:latin typeface="Times New Roman" panose="02020603050405020304" pitchFamily="18" charset="0"/>
                <a:cs typeface="Times New Roman" panose="02020603050405020304" pitchFamily="18" charset="0"/>
              </a:rPr>
              <a:t>Подготовка </a:t>
            </a:r>
            <a:r>
              <a:rPr lang="ru-RU" sz="1200" dirty="0">
                <a:solidFill>
                  <a:srgbClr val="000000"/>
                </a:solidFill>
                <a:latin typeface="Times New Roman" panose="02020603050405020304" pitchFamily="18" charset="0"/>
                <a:cs typeface="Times New Roman" panose="02020603050405020304" pitchFamily="18" charset="0"/>
              </a:rPr>
              <a:t>населения в области гражданской </a:t>
            </a:r>
            <a:r>
              <a:rPr lang="ru-RU" sz="1200" dirty="0" smtClean="0">
                <a:solidFill>
                  <a:srgbClr val="000000"/>
                </a:solidFill>
                <a:latin typeface="Times New Roman" panose="02020603050405020304" pitchFamily="18" charset="0"/>
                <a:cs typeface="Times New Roman" panose="02020603050405020304" pitchFamily="18" charset="0"/>
              </a:rPr>
              <a:t>обороны</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Оповещение населения об опасностях, возникающих при военных конфликтах или вследствие этих конфликтов, а также при чрезвычайных ситуациях природного и техногенного </a:t>
            </a:r>
            <a:r>
              <a:rPr lang="ru-RU" sz="1200" dirty="0" smtClean="0">
                <a:solidFill>
                  <a:srgbClr val="000000"/>
                </a:solidFill>
                <a:latin typeface="Times New Roman" panose="02020603050405020304" pitchFamily="18" charset="0"/>
                <a:cs typeface="Times New Roman" panose="02020603050405020304" pitchFamily="18" charset="0"/>
              </a:rPr>
              <a:t>характера</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a:t>
            </a:r>
            <a:r>
              <a:rPr lang="ru-RU" sz="1200" dirty="0" smtClean="0">
                <a:solidFill>
                  <a:srgbClr val="000000"/>
                </a:solidFill>
                <a:latin typeface="Times New Roman" panose="02020603050405020304" pitchFamily="18" charset="0"/>
                <a:cs typeface="Times New Roman" panose="02020603050405020304" pitchFamily="18" charset="0"/>
              </a:rPr>
              <a:t>районы</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Предоставление населению средств индивидуальной и коллективной </a:t>
            </a:r>
            <a:r>
              <a:rPr lang="ru-RU" sz="1200" dirty="0" smtClean="0">
                <a:solidFill>
                  <a:srgbClr val="000000"/>
                </a:solidFill>
                <a:latin typeface="Times New Roman" panose="02020603050405020304" pitchFamily="18" charset="0"/>
                <a:cs typeface="Times New Roman" panose="02020603050405020304" pitchFamily="18" charset="0"/>
              </a:rPr>
              <a:t>защиты</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Проведение мероприятий по световой маскировке и другим видам </a:t>
            </a:r>
            <a:r>
              <a:rPr lang="ru-RU" sz="1200" dirty="0" smtClean="0">
                <a:solidFill>
                  <a:srgbClr val="000000"/>
                </a:solidFill>
                <a:latin typeface="Times New Roman" panose="02020603050405020304" pitchFamily="18" charset="0"/>
                <a:cs typeface="Times New Roman" panose="02020603050405020304" pitchFamily="18" charset="0"/>
              </a:rPr>
              <a:t>маскировки</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для населения при военных </a:t>
            </a:r>
            <a:r>
              <a:rPr lang="ru-RU" sz="1200" dirty="0" smtClean="0">
                <a:solidFill>
                  <a:srgbClr val="000000"/>
                </a:solidFill>
                <a:latin typeface="Times New Roman" panose="02020603050405020304" pitchFamily="18" charset="0"/>
                <a:cs typeface="Times New Roman" panose="02020603050405020304" pitchFamily="18" charset="0"/>
              </a:rPr>
              <a:t>конфликтах или </a:t>
            </a:r>
            <a:r>
              <a:rPr lang="ru-RU" sz="1200" dirty="0">
                <a:solidFill>
                  <a:srgbClr val="000000"/>
                </a:solidFill>
                <a:latin typeface="Times New Roman" panose="02020603050405020304" pitchFamily="18" charset="0"/>
                <a:cs typeface="Times New Roman" panose="02020603050405020304" pitchFamily="18" charset="0"/>
              </a:rPr>
              <a:t>вследствие этих конфликтов, а также при чрезвычайных ситуациях природного и техногенного </a:t>
            </a:r>
            <a:r>
              <a:rPr lang="ru-RU" sz="1200" dirty="0" smtClean="0">
                <a:solidFill>
                  <a:srgbClr val="000000"/>
                </a:solidFill>
                <a:latin typeface="Times New Roman" panose="02020603050405020304" pitchFamily="18" charset="0"/>
                <a:cs typeface="Times New Roman" panose="02020603050405020304" pitchFamily="18" charset="0"/>
              </a:rPr>
              <a:t>характера</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а также при </a:t>
            </a:r>
            <a:r>
              <a:rPr lang="ru-RU" sz="1200" dirty="0" smtClean="0">
                <a:solidFill>
                  <a:srgbClr val="000000"/>
                </a:solidFill>
                <a:latin typeface="Times New Roman" panose="02020603050405020304" pitchFamily="18" charset="0"/>
                <a:cs typeface="Times New Roman" panose="02020603050405020304" pitchFamily="18" charset="0"/>
              </a:rPr>
              <a:t>чрезвычайных ситуациях </a:t>
            </a:r>
            <a:r>
              <a:rPr lang="ru-RU" sz="1200" dirty="0">
                <a:solidFill>
                  <a:srgbClr val="000000"/>
                </a:solidFill>
                <a:latin typeface="Times New Roman" panose="02020603050405020304" pitchFamily="18" charset="0"/>
                <a:cs typeface="Times New Roman" panose="02020603050405020304" pitchFamily="18" charset="0"/>
              </a:rPr>
              <a:t>природного и техногенного </a:t>
            </a:r>
            <a:r>
              <a:rPr lang="ru-RU" sz="1200" dirty="0" smtClean="0">
                <a:solidFill>
                  <a:srgbClr val="000000"/>
                </a:solidFill>
                <a:latin typeface="Times New Roman" panose="02020603050405020304" pitchFamily="18" charset="0"/>
                <a:cs typeface="Times New Roman" panose="02020603050405020304" pitchFamily="18" charset="0"/>
              </a:rPr>
              <a:t>характера</a:t>
            </a:r>
          </a:p>
          <a:p>
            <a:endParaRPr lang="ru-RU" sz="600" dirty="0" smtClean="0">
              <a:solidFill>
                <a:srgbClr val="000000"/>
              </a:solidFill>
              <a:latin typeface="Times New Roman" panose="02020603050405020304" pitchFamily="18" charset="0"/>
              <a:cs typeface="Times New Roman" panose="02020603050405020304" pitchFamily="18" charset="0"/>
            </a:endParaRPr>
          </a:p>
          <a:p>
            <a:r>
              <a:rPr lang="ru-RU" sz="1200" dirty="0" smtClean="0">
                <a:solidFill>
                  <a:srgbClr val="000000"/>
                </a:solidFill>
                <a:latin typeface="Times New Roman" panose="02020603050405020304" pitchFamily="18" charset="0"/>
                <a:cs typeface="Times New Roman" panose="02020603050405020304" pitchFamily="18" charset="0"/>
              </a:rPr>
              <a:t>Борьба </a:t>
            </a:r>
            <a:r>
              <a:rPr lang="ru-RU" sz="1200" dirty="0">
                <a:solidFill>
                  <a:srgbClr val="000000"/>
                </a:solidFill>
                <a:latin typeface="Times New Roman" panose="02020603050405020304" pitchFamily="18" charset="0"/>
                <a:cs typeface="Times New Roman" panose="02020603050405020304" pitchFamily="18" charset="0"/>
              </a:rPr>
              <a:t>с пожарами, возникшими при военных конфликтах или вследствие этих </a:t>
            </a:r>
            <a:r>
              <a:rPr lang="ru-RU" sz="1200" dirty="0" smtClean="0">
                <a:solidFill>
                  <a:srgbClr val="000000"/>
                </a:solidFill>
                <a:latin typeface="Times New Roman" panose="02020603050405020304" pitchFamily="18" charset="0"/>
                <a:cs typeface="Times New Roman" panose="02020603050405020304" pitchFamily="18" charset="0"/>
              </a:rPr>
              <a:t>конфликтов</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a:t>
            </a:r>
            <a:r>
              <a:rPr lang="ru-RU" sz="1200" dirty="0" smtClean="0">
                <a:solidFill>
                  <a:srgbClr val="000000"/>
                </a:solidFill>
                <a:latin typeface="Times New Roman" panose="02020603050405020304" pitchFamily="18" charset="0"/>
                <a:cs typeface="Times New Roman" panose="02020603050405020304" pitchFamily="18" charset="0"/>
              </a:rPr>
              <a:t>заражению</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a:t>
            </a:r>
            <a:r>
              <a:rPr lang="ru-RU" sz="1200" dirty="0" smtClean="0">
                <a:solidFill>
                  <a:srgbClr val="000000"/>
                </a:solidFill>
                <a:latin typeface="Times New Roman" panose="02020603050405020304" pitchFamily="18" charset="0"/>
                <a:cs typeface="Times New Roman" panose="02020603050405020304" pitchFamily="18" charset="0"/>
              </a:rPr>
              <a:t>территорий</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Восстановление и поддержание порядка в районах, пострадавших при военных конфликтах или вследствие этих конфликтов, а также при чрезвычайных ситуациях природного и техногенного </a:t>
            </a:r>
            <a:r>
              <a:rPr lang="ru-RU" sz="1200" dirty="0" smtClean="0">
                <a:solidFill>
                  <a:srgbClr val="000000"/>
                </a:solidFill>
                <a:latin typeface="Times New Roman" panose="02020603050405020304" pitchFamily="18" charset="0"/>
                <a:cs typeface="Times New Roman" panose="02020603050405020304" pitchFamily="18" charset="0"/>
              </a:rPr>
              <a:t>характера</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Срочное восстановление функционирования необходимых коммунальных служб в военное </a:t>
            </a:r>
            <a:r>
              <a:rPr lang="ru-RU" sz="1200" dirty="0" smtClean="0">
                <a:solidFill>
                  <a:srgbClr val="000000"/>
                </a:solidFill>
                <a:latin typeface="Times New Roman" panose="02020603050405020304" pitchFamily="18" charset="0"/>
                <a:cs typeface="Times New Roman" panose="02020603050405020304" pitchFamily="18" charset="0"/>
              </a:rPr>
              <a:t>время</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Срочное захоронение трупов в военное </a:t>
            </a:r>
            <a:r>
              <a:rPr lang="ru-RU" sz="1200" dirty="0" smtClean="0">
                <a:solidFill>
                  <a:srgbClr val="000000"/>
                </a:solidFill>
                <a:latin typeface="Times New Roman" panose="02020603050405020304" pitchFamily="18" charset="0"/>
                <a:cs typeface="Times New Roman" panose="02020603050405020304" pitchFamily="18" charset="0"/>
              </a:rPr>
              <a:t>время</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Обеспечение устойчивости функционирования организаций, необходимых для выживания населения при военных конфликтах или </a:t>
            </a:r>
            <a:r>
              <a:rPr lang="ru-RU" sz="1200" dirty="0" smtClean="0">
                <a:solidFill>
                  <a:srgbClr val="000000"/>
                </a:solidFill>
                <a:latin typeface="Times New Roman" panose="02020603050405020304" pitchFamily="18" charset="0"/>
                <a:cs typeface="Times New Roman" panose="02020603050405020304" pitchFamily="18" charset="0"/>
              </a:rPr>
              <a:t>вследствие </a:t>
            </a:r>
            <a:r>
              <a:rPr lang="ru-RU" sz="1200" dirty="0">
                <a:solidFill>
                  <a:srgbClr val="000000"/>
                </a:solidFill>
                <a:latin typeface="Times New Roman" panose="02020603050405020304" pitchFamily="18" charset="0"/>
                <a:cs typeface="Times New Roman" panose="02020603050405020304" pitchFamily="18" charset="0"/>
              </a:rPr>
              <a:t>этих конфликтов, </a:t>
            </a:r>
            <a:r>
              <a:rPr lang="ru-RU" sz="1200" dirty="0" smtClean="0">
                <a:solidFill>
                  <a:srgbClr val="000000"/>
                </a:solidFill>
                <a:latin typeface="Times New Roman" panose="02020603050405020304" pitchFamily="18" charset="0"/>
                <a:cs typeface="Times New Roman" panose="02020603050405020304" pitchFamily="18" charset="0"/>
              </a:rPr>
              <a:t/>
            </a:r>
            <a:br>
              <a:rPr lang="ru-RU" sz="1200" dirty="0" smtClean="0">
                <a:solidFill>
                  <a:srgbClr val="000000"/>
                </a:solidFill>
                <a:latin typeface="Times New Roman" panose="02020603050405020304" pitchFamily="18" charset="0"/>
                <a:cs typeface="Times New Roman" panose="02020603050405020304" pitchFamily="18" charset="0"/>
              </a:rPr>
            </a:br>
            <a:r>
              <a:rPr lang="ru-RU" sz="1200" dirty="0" smtClean="0">
                <a:solidFill>
                  <a:srgbClr val="000000"/>
                </a:solidFill>
                <a:latin typeface="Times New Roman" panose="02020603050405020304" pitchFamily="18" charset="0"/>
                <a:cs typeface="Times New Roman" panose="02020603050405020304" pitchFamily="18" charset="0"/>
              </a:rPr>
              <a:t>а </a:t>
            </a:r>
            <a:r>
              <a:rPr lang="ru-RU" sz="1200" dirty="0">
                <a:solidFill>
                  <a:srgbClr val="000000"/>
                </a:solidFill>
                <a:latin typeface="Times New Roman" panose="02020603050405020304" pitchFamily="18" charset="0"/>
                <a:cs typeface="Times New Roman" panose="02020603050405020304" pitchFamily="18" charset="0"/>
              </a:rPr>
              <a:t>также при </a:t>
            </a:r>
            <a:r>
              <a:rPr lang="ru-RU" sz="1200" dirty="0" smtClean="0">
                <a:solidFill>
                  <a:srgbClr val="000000"/>
                </a:solidFill>
                <a:latin typeface="Times New Roman" panose="02020603050405020304" pitchFamily="18" charset="0"/>
                <a:cs typeface="Times New Roman" panose="02020603050405020304" pitchFamily="18" charset="0"/>
              </a:rPr>
              <a:t>чрезвычайных ситуациях </a:t>
            </a:r>
            <a:r>
              <a:rPr lang="ru-RU" sz="1200" dirty="0">
                <a:solidFill>
                  <a:srgbClr val="000000"/>
                </a:solidFill>
                <a:latin typeface="Times New Roman" panose="02020603050405020304" pitchFamily="18" charset="0"/>
                <a:cs typeface="Times New Roman" panose="02020603050405020304" pitchFamily="18" charset="0"/>
              </a:rPr>
              <a:t>природного и техногенного </a:t>
            </a:r>
            <a:r>
              <a:rPr lang="ru-RU" sz="1200" dirty="0" smtClean="0">
                <a:solidFill>
                  <a:srgbClr val="000000"/>
                </a:solidFill>
                <a:latin typeface="Times New Roman" panose="02020603050405020304" pitchFamily="18" charset="0"/>
                <a:cs typeface="Times New Roman" panose="02020603050405020304" pitchFamily="18" charset="0"/>
              </a:rPr>
              <a:t>характера</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a:t>
            </a:r>
            <a:r>
              <a:rPr lang="ru-RU" sz="1200" dirty="0" smtClean="0">
                <a:solidFill>
                  <a:srgbClr val="000000"/>
                </a:solidFill>
                <a:latin typeface="Times New Roman" panose="02020603050405020304" pitchFamily="18" charset="0"/>
                <a:cs typeface="Times New Roman" panose="02020603050405020304" pitchFamily="18" charset="0"/>
              </a:rPr>
              <a:t>обороны</a:t>
            </a:r>
          </a:p>
          <a:p>
            <a:endParaRPr lang="ru-RU" sz="600" dirty="0">
              <a:solidFill>
                <a:srgbClr val="000000"/>
              </a:solidFill>
              <a:latin typeface="Times New Roman" panose="02020603050405020304" pitchFamily="18" charset="0"/>
              <a:cs typeface="Times New Roman" panose="02020603050405020304" pitchFamily="18" charset="0"/>
            </a:endParaRPr>
          </a:p>
          <a:p>
            <a:r>
              <a:rPr lang="ru-RU" sz="1200" dirty="0" smtClean="0">
                <a:solidFill>
                  <a:srgbClr val="000000"/>
                </a:solidFill>
                <a:latin typeface="Times New Roman" panose="02020603050405020304" pitchFamily="18" charset="0"/>
                <a:cs typeface="Times New Roman" panose="02020603050405020304" pitchFamily="18" charset="0"/>
              </a:rPr>
              <a:t>Приоритетные направления </a:t>
            </a:r>
            <a:r>
              <a:rPr lang="ru-RU" sz="1200" dirty="0">
                <a:solidFill>
                  <a:srgbClr val="000000"/>
                </a:solidFill>
                <a:latin typeface="Times New Roman" panose="02020603050405020304" pitchFamily="18" charset="0"/>
                <a:cs typeface="Times New Roman" panose="02020603050405020304" pitchFamily="18" charset="0"/>
              </a:rPr>
              <a:t>государственной политики в области гражданской обороны</a:t>
            </a:r>
          </a:p>
        </p:txBody>
      </p:sp>
      <p:sp>
        <p:nvSpPr>
          <p:cNvPr id="2" name="Номер слайда 1"/>
          <p:cNvSpPr>
            <a:spLocks noGrp="1"/>
          </p:cNvSpPr>
          <p:nvPr>
            <p:ph type="sldNum" sz="quarter" idx="12"/>
          </p:nvPr>
        </p:nvSpPr>
        <p:spPr>
          <a:xfrm>
            <a:off x="9341792" y="6469023"/>
            <a:ext cx="2844800" cy="365125"/>
          </a:xfrm>
        </p:spPr>
        <p:txBody>
          <a:bodyPr/>
          <a:lstStyle/>
          <a:p>
            <a:pPr>
              <a:defRPr/>
            </a:pPr>
            <a:fld id="{2B9AEF57-0166-4E6A-A072-BED905FAA246}" type="slidenum">
              <a:rPr lang="ru-RU" smtClean="0"/>
              <a:pPr>
                <a:defRPr/>
              </a:pPr>
              <a:t>2</a:t>
            </a:fld>
            <a:endParaRPr lang="ru-RU" dirty="0"/>
          </a:p>
        </p:txBody>
      </p:sp>
    </p:spTree>
    <p:extLst>
      <p:ext uri="{BB962C8B-B14F-4D97-AF65-F5344CB8AC3E}">
        <p14:creationId xmlns:p14="http://schemas.microsoft.com/office/powerpoint/2010/main" val="771408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prstClr val="white"/>
                </a:solidFill>
                <a:latin typeface="Times New Roman" panose="02020603050405020304" pitchFamily="18" charset="0"/>
                <a:cs typeface="Times New Roman" panose="02020603050405020304" pitchFamily="18" charset="0"/>
              </a:rPr>
              <a:t>СРЕДСТВ ИНДИВИДУАЛЬНОЙ </a:t>
            </a:r>
            <a:r>
              <a:rPr lang="ru-RU" sz="1200" dirty="0">
                <a:solidFill>
                  <a:prstClr val="white"/>
                </a:solidFill>
                <a:latin typeface="Times New Roman" panose="02020603050405020304" pitchFamily="18" charset="0"/>
                <a:cs typeface="Times New Roman" panose="02020603050405020304" pitchFamily="18" charset="0"/>
              </a:rPr>
              <a:t>И КОЛЛЕКТИВНОЙ ЗАЩИТЫ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9" name="TextBox 8"/>
          <p:cNvSpPr txBox="1"/>
          <p:nvPr/>
        </p:nvSpPr>
        <p:spPr>
          <a:xfrm>
            <a:off x="158483" y="391007"/>
            <a:ext cx="11786045"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КЛАССИФИКАЦИЯ СИЗ</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46051" y="2996952"/>
            <a:ext cx="11782597"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ИСПОЛЬЗОВАНИЕ СИЗ</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36848" y="6543708"/>
            <a:ext cx="2844800" cy="365125"/>
          </a:xfrm>
        </p:spPr>
        <p:txBody>
          <a:bodyPr/>
          <a:lstStyle/>
          <a:p>
            <a:pPr>
              <a:defRPr/>
            </a:pPr>
            <a:fld id="{1E49034A-A7B1-445D-B275-FE52B65EA479}" type="slidenum">
              <a:rPr lang="ru-RU" smtClean="0"/>
              <a:pPr>
                <a:defRPr/>
              </a:pPr>
              <a:t>20</a:t>
            </a:fld>
            <a:endParaRPr lang="ru-RU" dirty="0"/>
          </a:p>
        </p:txBody>
      </p:sp>
      <p:sp>
        <p:nvSpPr>
          <p:cNvPr id="5" name="Овал 4"/>
          <p:cNvSpPr/>
          <p:nvPr/>
        </p:nvSpPr>
        <p:spPr>
          <a:xfrm>
            <a:off x="4439816" y="778410"/>
            <a:ext cx="3312367" cy="7920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Общая классификация средств индивидуальной защиты </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25" name="Прямая со стрелкой 24"/>
          <p:cNvCxnSpPr>
            <a:stCxn id="5" idx="4"/>
          </p:cNvCxnSpPr>
          <p:nvPr/>
        </p:nvCxnSpPr>
        <p:spPr>
          <a:xfrm flipH="1">
            <a:off x="2027548" y="1570498"/>
            <a:ext cx="4068452" cy="56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Прямая со стрелкой 27"/>
          <p:cNvCxnSpPr>
            <a:stCxn id="5" idx="4"/>
            <a:endCxn id="52" idx="0"/>
          </p:cNvCxnSpPr>
          <p:nvPr/>
        </p:nvCxnSpPr>
        <p:spPr>
          <a:xfrm>
            <a:off x="6096000" y="1570498"/>
            <a:ext cx="3725170" cy="56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Прямая со стрелкой 30"/>
          <p:cNvCxnSpPr>
            <a:stCxn id="5" idx="4"/>
            <a:endCxn id="51" idx="0"/>
          </p:cNvCxnSpPr>
          <p:nvPr/>
        </p:nvCxnSpPr>
        <p:spPr>
          <a:xfrm>
            <a:off x="6096000" y="1570498"/>
            <a:ext cx="0" cy="56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Овал 50"/>
          <p:cNvSpPr/>
          <p:nvPr/>
        </p:nvSpPr>
        <p:spPr>
          <a:xfrm>
            <a:off x="4439816" y="2132856"/>
            <a:ext cx="3312367" cy="7920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Средства индивидуальной защиты кожи </a:t>
            </a:r>
          </a:p>
          <a:p>
            <a:pPr algn="ctr"/>
            <a:r>
              <a:rPr lang="ru-RU" sz="1400" dirty="0" smtClean="0">
                <a:solidFill>
                  <a:schemeClr val="tx1"/>
                </a:solidFill>
                <a:latin typeface="Times New Roman" panose="02020603050405020304" pitchFamily="18" charset="0"/>
                <a:cs typeface="Times New Roman" panose="02020603050405020304" pitchFamily="18" charset="0"/>
              </a:rPr>
              <a:t>(СИЗК)</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2" name="Овал 51"/>
          <p:cNvSpPr/>
          <p:nvPr/>
        </p:nvSpPr>
        <p:spPr>
          <a:xfrm>
            <a:off x="8164986" y="2132856"/>
            <a:ext cx="3312367" cy="7920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Медицинские средства индивидуальной защиты (МСИЗ)</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3" name="Овал 52"/>
          <p:cNvSpPr/>
          <p:nvPr/>
        </p:nvSpPr>
        <p:spPr>
          <a:xfrm>
            <a:off x="407368" y="2160304"/>
            <a:ext cx="3312367" cy="7920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Средства индивидуальной защиты органов дыхания (СИЗОД)</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044" name="Прямоугольник 1043"/>
          <p:cNvSpPr/>
          <p:nvPr/>
        </p:nvSpPr>
        <p:spPr>
          <a:xfrm>
            <a:off x="119336" y="3290208"/>
            <a:ext cx="11809312" cy="1723549"/>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Выдача СИЗ из запасов (резервов) федеральных органов исполнительной власти, органов исполнительной власти субъектов Российской Федерации и организаций для обеспечения защиты населения осуществляется на пунктах выдачи СИЗ по решению соответствующих руководителей органов и организаций с последующим сообщением в территориальные органы МЧС России об изменении объемов накопления в запасах (резервах) СИЗ. </a:t>
            </a:r>
            <a:endParaRPr lang="ru-RU" sz="1200" dirty="0" smtClean="0">
              <a:solidFill>
                <a:prstClr val="black"/>
              </a:solidFill>
              <a:latin typeface="Times New Roman" panose="02020603050405020304" pitchFamily="18" charset="0"/>
              <a:cs typeface="Times New Roman" panose="02020603050405020304" pitchFamily="18" charset="0"/>
            </a:endParaRPr>
          </a:p>
          <a:p>
            <a:pPr algn="just"/>
            <a:endParaRPr lang="ru-RU" sz="500" dirty="0">
              <a:solidFill>
                <a:prstClr val="black"/>
              </a:solidFill>
              <a:latin typeface="Times New Roman" panose="02020603050405020304" pitchFamily="18" charset="0"/>
              <a:cs typeface="Times New Roman" panose="02020603050405020304" pitchFamily="18" charset="0"/>
            </a:endParaRPr>
          </a:p>
          <a:p>
            <a:pPr algn="just"/>
            <a:r>
              <a:rPr lang="ru-RU" sz="1200" dirty="0">
                <a:solidFill>
                  <a:prstClr val="black"/>
                </a:solidFill>
                <a:latin typeface="Times New Roman" panose="02020603050405020304" pitchFamily="18" charset="0"/>
                <a:cs typeface="Times New Roman" panose="02020603050405020304" pitchFamily="18" charset="0"/>
              </a:rPr>
              <a:t>СИЗ, выданные населению на ответственное хранение, используются населением самостоятельно при получении сигналов оповещения гражданской обороны и об угрозе возникновения или при возникновении чрезвычайных ситуаций. </a:t>
            </a:r>
            <a:endParaRPr lang="ru-RU" sz="1200" dirty="0" smtClean="0">
              <a:solidFill>
                <a:prstClr val="black"/>
              </a:solidFill>
              <a:latin typeface="Times New Roman" panose="02020603050405020304" pitchFamily="18" charset="0"/>
              <a:cs typeface="Times New Roman" panose="02020603050405020304" pitchFamily="18" charset="0"/>
            </a:endParaRPr>
          </a:p>
          <a:p>
            <a:pPr algn="just"/>
            <a:endParaRPr lang="ru-RU" sz="500" dirty="0" smtClean="0">
              <a:solidFill>
                <a:prstClr val="black"/>
              </a:solidFill>
              <a:latin typeface="Times New Roman" panose="02020603050405020304" pitchFamily="18" charset="0"/>
              <a:cs typeface="Times New Roman" panose="02020603050405020304" pitchFamily="18" charset="0"/>
            </a:endParaRPr>
          </a:p>
          <a:p>
            <a:pPr algn="just"/>
            <a:r>
              <a:rPr lang="ru-RU" sz="1200" dirty="0" smtClean="0">
                <a:solidFill>
                  <a:prstClr val="black"/>
                </a:solidFill>
                <a:latin typeface="Times New Roman" panose="02020603050405020304" pitchFamily="18" charset="0"/>
                <a:cs typeface="Times New Roman" panose="02020603050405020304" pitchFamily="18" charset="0"/>
              </a:rPr>
              <a:t>Федеральные </a:t>
            </a:r>
            <a:r>
              <a:rPr lang="ru-RU" sz="1200" dirty="0">
                <a:solidFill>
                  <a:prstClr val="black"/>
                </a:solidFill>
                <a:latin typeface="Times New Roman" panose="02020603050405020304" pitchFamily="18" charset="0"/>
                <a:cs typeface="Times New Roman" panose="02020603050405020304" pitchFamily="18" charset="0"/>
              </a:rPr>
              <a:t>органы исполнительной власти, органы исполнительной власти субъектов Российской Федерации и организации осуществляют контроль за созданием, хранением и использованием запасов (резервов) СИЗ в соответствии с постановлением Правительства Российской Федерации от 27 апреля 2000 г. № 379 «О накоплении, хранении и использовании в целях гражданской обороны запасов материально-технических, продовольственных, медицинских и иных средств». </a:t>
            </a:r>
          </a:p>
        </p:txBody>
      </p:sp>
      <p:sp>
        <p:nvSpPr>
          <p:cNvPr id="1045" name="Прямоугольник 1044"/>
          <p:cNvSpPr/>
          <p:nvPr/>
        </p:nvSpPr>
        <p:spPr>
          <a:xfrm>
            <a:off x="119336" y="5085184"/>
            <a:ext cx="11809312" cy="1569660"/>
          </a:xfrm>
          <a:prstGeom prst="rect">
            <a:avLst/>
          </a:prstGeom>
        </p:spPr>
        <p:txBody>
          <a:bodyPr wrap="square">
            <a:spAutoFit/>
          </a:bodyPr>
          <a:lstStyle/>
          <a:p>
            <a:r>
              <a:rPr lang="ru-RU" sz="1200" b="1" dirty="0">
                <a:solidFill>
                  <a:prstClr val="black"/>
                </a:solidFill>
                <a:latin typeface="Times New Roman" panose="02020603050405020304" pitchFamily="18" charset="0"/>
                <a:cs typeface="Times New Roman" panose="02020603050405020304" pitchFamily="18" charset="0"/>
              </a:rPr>
              <a:t>Накопление запасов (резервов) СИЗ осуществляется для населения, проживающего на территориях в пределах границ указанных зон: </a:t>
            </a:r>
            <a:endParaRPr lang="ru-RU" sz="12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для работников организаций и отдельных категорий населения, работающих (проживающих) на территориях в пределах границ зон возможного химического заражения, – СИЗ органов дыхания, из расчета на 100% их общей численности. Количество запасов (резервов) противогазов фильтрующих увеличивается на 5% от их потребности для обеспечения подбора по размерам и замены неисправных;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для работников организаций и отдельных категорий населения, работающих (проживающих) на территориях в пределах границ зон возможного радиоактивного загрязнения, – респираторы из расчета на 100% их общей численности;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для работников организаций и отдельных категорий населения, работающих (проживающих) на территориях в пределах границ указанных зон, – медицинские средства индивидуальной защиты из расчета на 30% от их общей </a:t>
            </a:r>
            <a:r>
              <a:rPr lang="ru-RU" sz="1200" dirty="0" smtClean="0">
                <a:solidFill>
                  <a:prstClr val="black"/>
                </a:solidFill>
                <a:latin typeface="Times New Roman" panose="02020603050405020304" pitchFamily="18" charset="0"/>
                <a:cs typeface="Times New Roman" panose="02020603050405020304" pitchFamily="18" charset="0"/>
              </a:rPr>
              <a:t>численности.</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33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Прямоугольник 36"/>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prstClr val="white"/>
                </a:solidFill>
                <a:latin typeface="Times New Roman" panose="02020603050405020304" pitchFamily="18" charset="0"/>
                <a:cs typeface="Times New Roman" panose="02020603050405020304" pitchFamily="18" charset="0"/>
              </a:rPr>
              <a:t>СРЕДСТВ ИНДИВИДУАЛЬНОЙ </a:t>
            </a:r>
            <a:r>
              <a:rPr lang="ru-RU" sz="1200" dirty="0">
                <a:solidFill>
                  <a:prstClr val="white"/>
                </a:solidFill>
                <a:latin typeface="Times New Roman" panose="02020603050405020304" pitchFamily="18" charset="0"/>
                <a:cs typeface="Times New Roman" panose="02020603050405020304" pitchFamily="18" charset="0"/>
              </a:rPr>
              <a:t>И КОЛЛЕКТИВНОЙ ЗАЩИТЫ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10" name="TextBox 9"/>
          <p:cNvSpPr txBox="1"/>
          <p:nvPr/>
        </p:nvSpPr>
        <p:spPr>
          <a:xfrm>
            <a:off x="420935" y="870456"/>
            <a:ext cx="11507713"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ПРОТИВОГАЗЫ ФИЛЬТРУЮЩЕГО И ИЗОЛИРУЮЩЕГО ТИПА</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11" name="Title 2"/>
          <p:cNvSpPr txBox="1">
            <a:spLocks/>
          </p:cNvSpPr>
          <p:nvPr/>
        </p:nvSpPr>
        <p:spPr bwMode="auto">
          <a:xfrm>
            <a:off x="139180" y="407964"/>
            <a:ext cx="10153128"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СРЕДСТВА ИНДИВИДУАЛЬНОЙ ЗАЩИТЫ ОРГАНОВ ДЫХАНИЯ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14151" y="4153346"/>
            <a:ext cx="11514495"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СРЕДСТВА ЗАЩИТЫ ДЕТЕЙ</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473403"/>
            <a:ext cx="2844800" cy="365125"/>
          </a:xfrm>
        </p:spPr>
        <p:txBody>
          <a:bodyPr/>
          <a:lstStyle/>
          <a:p>
            <a:pPr>
              <a:defRPr/>
            </a:pPr>
            <a:fld id="{1E49034A-A7B1-445D-B275-FE52B65EA479}" type="slidenum">
              <a:rPr lang="ru-RU" smtClean="0"/>
              <a:pPr>
                <a:defRPr/>
              </a:pPr>
              <a:t>21</a:t>
            </a:fld>
            <a:endParaRPr lang="ru-RU"/>
          </a:p>
        </p:txBody>
      </p:sp>
      <p:pic>
        <p:nvPicPr>
          <p:cNvPr id="2051" name="Picture 3" descr="\\mchs.ru\ca\ДГО\4. Отдел организации РХБЗ и первоочередного жизнеобеспечения\_Куленцан А.Л\буклет\буклет\буклет\респиратор\296137527_w640_h640_protivogaz-detskij-pdf-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5910" y="5177334"/>
            <a:ext cx="1586346" cy="1132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chs.ru\ca\ДГО\4. Отдел организации РХБЗ и первоочередного жизнеобеспечения\_Куленцан А.Л\буклет\буклет\буклет\респиратор\f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973" y="5070548"/>
            <a:ext cx="2001895" cy="127659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mchs.ru\ca\ДГО\4. Отдел организации РХБЗ и первоочередного жизнеобеспечения\_Куленцан А.Л\буклет\буклет\буклет\респиратор\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331050" y="5223288"/>
            <a:ext cx="1730056" cy="115265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442437" y="4591110"/>
            <a:ext cx="3516106"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ПРОТИВОГАЗ ДЕТСКИЙ ПДФ-2Д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07368" y="4852720"/>
            <a:ext cx="1815363" cy="1869743"/>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лица и зрения от отравляющих веществ, биологических аэрозолей, радиоактивной пыли. Детский противогаз ПДФ-2Д предназначен для детей дошкольного возраста (от 1,5 до 7 лет), противогаз ПДФ-2Ш – для детей школьного </a:t>
            </a:r>
            <a:r>
              <a:rPr lang="ru-RU" sz="1050" dirty="0" smtClean="0">
                <a:solidFill>
                  <a:prstClr val="black"/>
                </a:solidFill>
                <a:latin typeface="Times New Roman" panose="02020603050405020304" pitchFamily="18" charset="0"/>
                <a:cs typeface="Times New Roman" panose="02020603050405020304" pitchFamily="18" charset="0"/>
              </a:rPr>
              <a:t>возраста.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4149194" y="4603064"/>
            <a:ext cx="3886674"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КАМЕРА ЗАЩИТНАЯ ДЕТСКАЯ КДЗ-6 </a:t>
            </a:r>
          </a:p>
        </p:txBody>
      </p:sp>
      <p:sp>
        <p:nvSpPr>
          <p:cNvPr id="18" name="Прямоугольник 17"/>
          <p:cNvSpPr/>
          <p:nvPr/>
        </p:nvSpPr>
        <p:spPr>
          <a:xfrm>
            <a:off x="4125570" y="4986814"/>
            <a:ext cx="1908403" cy="1061829"/>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Камера защитная детская КЗД- 6 обеспечивает защиту детей в возрасте до 1,5 от отравляющих веществ, радиоактивной пыли и бактериальных </a:t>
            </a:r>
            <a:r>
              <a:rPr lang="ru-RU" sz="1050" dirty="0" smtClean="0">
                <a:solidFill>
                  <a:prstClr val="black"/>
                </a:solidFill>
                <a:latin typeface="Times New Roman" panose="02020603050405020304" pitchFamily="18" charset="0"/>
                <a:cs typeface="Times New Roman" panose="02020603050405020304" pitchFamily="18" charset="0"/>
              </a:rPr>
              <a:t>средств.</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8186042" y="4599261"/>
            <a:ext cx="3742603"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СРЕДСТВО ЗАЩИТЫ ДЕТЕЙ ДО 1,5 ЛЕТ СЗД-1.5 </a:t>
            </a:r>
          </a:p>
        </p:txBody>
      </p:sp>
      <p:sp>
        <p:nvSpPr>
          <p:cNvPr id="20" name="Прямоугольник 19"/>
          <p:cNvSpPr/>
          <p:nvPr/>
        </p:nvSpPr>
        <p:spPr>
          <a:xfrm>
            <a:off x="8252544" y="4976014"/>
            <a:ext cx="2100581" cy="1223412"/>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Предназначено для защиты детей в возрасте до 1,5 лет при эвакуации из зараженной зоны в условиях военного времени и при аварийных ситуациях в мирное время. </a:t>
            </a:r>
            <a:r>
              <a:rPr lang="ru-RU" sz="1050" dirty="0" smtClean="0">
                <a:solidFill>
                  <a:prstClr val="black"/>
                </a:solidFill>
                <a:latin typeface="Times New Roman" panose="02020603050405020304" pitchFamily="18" charset="0"/>
                <a:cs typeface="Times New Roman" panose="02020603050405020304" pitchFamily="18" charset="0"/>
              </a:rPr>
              <a:t>Используется однократно.</a:t>
            </a:r>
            <a:endParaRPr lang="ru-RU" sz="1050" dirty="0">
              <a:solidFill>
                <a:prstClr val="black"/>
              </a:solidFill>
              <a:latin typeface="Times New Roman" panose="02020603050405020304" pitchFamily="18" charset="0"/>
              <a:cs typeface="Times New Roman" panose="02020603050405020304" pitchFamily="18" charset="0"/>
            </a:endParaRPr>
          </a:p>
        </p:txBody>
      </p:sp>
      <p:pic>
        <p:nvPicPr>
          <p:cNvPr id="22" name="Рисунок 2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9079" y="2344376"/>
            <a:ext cx="1296143" cy="1359784"/>
          </a:xfrm>
          <a:prstGeom prst="rect">
            <a:avLst/>
          </a:prstGeom>
          <a:noFill/>
          <a:ln>
            <a:noFill/>
          </a:ln>
        </p:spPr>
      </p:pic>
      <p:pic>
        <p:nvPicPr>
          <p:cNvPr id="2050" name="Picture 2" descr="C:\Users\60003\Desktop\букл\2856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314" r="19056"/>
          <a:stretch/>
        </p:blipFill>
        <p:spPr bwMode="auto">
          <a:xfrm>
            <a:off x="10925060" y="2334805"/>
            <a:ext cx="1144471" cy="104437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Группа 12"/>
          <p:cNvGrpSpPr/>
          <p:nvPr/>
        </p:nvGrpSpPr>
        <p:grpSpPr>
          <a:xfrm>
            <a:off x="5168785" y="2309977"/>
            <a:ext cx="1000947" cy="1135324"/>
            <a:chOff x="4583832" y="2562225"/>
            <a:chExt cx="3021881" cy="3467100"/>
          </a:xfrm>
        </p:grpSpPr>
        <p:pic>
          <p:nvPicPr>
            <p:cNvPr id="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6288" y="2562225"/>
              <a:ext cx="3019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3832" y="4295775"/>
              <a:ext cx="3019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Группа 23"/>
          <p:cNvGrpSpPr/>
          <p:nvPr/>
        </p:nvGrpSpPr>
        <p:grpSpPr>
          <a:xfrm>
            <a:off x="2119484" y="2189548"/>
            <a:ext cx="1388530" cy="1366972"/>
            <a:chOff x="263351" y="1530768"/>
            <a:chExt cx="3371850" cy="2861420"/>
          </a:xfrm>
        </p:grpSpPr>
        <p:pic>
          <p:nvPicPr>
            <p:cNvPr id="14"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9275" y="1600941"/>
              <a:ext cx="1685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9276" y="2963438"/>
              <a:ext cx="1685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351" y="1530768"/>
              <a:ext cx="1685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352" y="2959518"/>
              <a:ext cx="1685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Прямоугольник 24"/>
          <p:cNvSpPr/>
          <p:nvPr/>
        </p:nvSpPr>
        <p:spPr>
          <a:xfrm>
            <a:off x="335360" y="1167135"/>
            <a:ext cx="11593287" cy="461665"/>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Предназначены для защиты органов дыхания, глаз и лица от отравляющих, радиоактивных веществ, бактериальных средств и других вредных примесей, находящихся в воздухе в виде паров, газов или </a:t>
            </a:r>
            <a:r>
              <a:rPr lang="ru-RU" sz="1200" dirty="0" smtClean="0">
                <a:solidFill>
                  <a:prstClr val="black"/>
                </a:solidFill>
                <a:latin typeface="Times New Roman" panose="02020603050405020304" pitchFamily="18" charset="0"/>
                <a:cs typeface="Times New Roman" panose="02020603050405020304" pitchFamily="18" charset="0"/>
              </a:rPr>
              <a:t>аэрозолей.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413924" y="1768883"/>
            <a:ext cx="3126177" cy="261610"/>
          </a:xfrm>
          <a:prstGeom prst="rect">
            <a:avLst/>
          </a:prstGeom>
          <a:solidFill>
            <a:srgbClr val="00B0F0"/>
          </a:solidFill>
        </p:spPr>
        <p:txBody>
          <a:bodyPr wrap="none">
            <a:spAutoFit/>
          </a:bodyPr>
          <a:lstStyle/>
          <a:p>
            <a:r>
              <a:rPr lang="ru-RU" sz="1100" b="1" dirty="0">
                <a:solidFill>
                  <a:prstClr val="black"/>
                </a:solidFill>
                <a:latin typeface="Times New Roman" panose="02020603050405020304" pitchFamily="18" charset="0"/>
                <a:cs typeface="Times New Roman" panose="02020603050405020304" pitchFamily="18" charset="0"/>
              </a:rPr>
              <a:t>ПРОТИВОГАЗ ФИЛЬТРУЮЩИЙ ПФСГ-98 </a:t>
            </a:r>
          </a:p>
        </p:txBody>
      </p:sp>
      <p:sp>
        <p:nvSpPr>
          <p:cNvPr id="27" name="Прямоугольник 26"/>
          <p:cNvSpPr/>
          <p:nvPr/>
        </p:nvSpPr>
        <p:spPr>
          <a:xfrm>
            <a:off x="413924" y="2156319"/>
            <a:ext cx="1751856" cy="1869743"/>
          </a:xfrm>
          <a:prstGeom prst="rect">
            <a:avLst/>
          </a:prstGeom>
        </p:spPr>
        <p:txBody>
          <a:bodyPr wrap="square">
            <a:spAutoFit/>
          </a:bodyPr>
          <a:lstStyle/>
          <a:p>
            <a:pPr algn="just"/>
            <a:r>
              <a:rPr lang="ru-RU" sz="1050" dirty="0" smtClean="0">
                <a:solidFill>
                  <a:prstClr val="black"/>
                </a:solidFill>
                <a:latin typeface="Times New Roman" panose="02020603050405020304" pitchFamily="18" charset="0"/>
                <a:cs typeface="Times New Roman" panose="02020603050405020304" pitchFamily="18" charset="0"/>
              </a:rPr>
              <a:t>Противогаз ПФСГ-98 может применяться с масками МАГ, ППМ-88 или шлем-маской ШМП, фильтрами ДОТ или ВК. Комбинированные фильтры защищают от газов, паров и аэрозолей в виде пыли, дыма и тумана; противогазовые - от газов и паров.</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605972" y="1767988"/>
            <a:ext cx="2520281" cy="261610"/>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ПРОТИВОГАЗ ГП-9 </a:t>
            </a:r>
          </a:p>
        </p:txBody>
      </p:sp>
      <p:sp>
        <p:nvSpPr>
          <p:cNvPr id="29" name="Прямоугольник 28"/>
          <p:cNvSpPr/>
          <p:nvPr/>
        </p:nvSpPr>
        <p:spPr>
          <a:xfrm>
            <a:off x="3560985" y="2119596"/>
            <a:ext cx="1709563" cy="1869743"/>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лица и глаз человека от БТХВ, РВ, биологических аэрозолей и АХОВ. Является средством защиты от широкого перечня БТХВ различного типа и АХОВ, включая пары и аэрозоли хлора, аммиака и </a:t>
            </a:r>
            <a:r>
              <a:rPr lang="ru-RU" sz="1050" dirty="0" smtClean="0">
                <a:solidFill>
                  <a:prstClr val="black"/>
                </a:solidFill>
                <a:latin typeface="Times New Roman" panose="02020603050405020304" pitchFamily="18" charset="0"/>
                <a:cs typeface="Times New Roman" panose="02020603050405020304" pitchFamily="18" charset="0"/>
              </a:rPr>
              <a:t>ртути.</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30" name="Прямоугольник 29"/>
          <p:cNvSpPr/>
          <p:nvPr/>
        </p:nvSpPr>
        <p:spPr>
          <a:xfrm>
            <a:off x="6200147" y="1766528"/>
            <a:ext cx="3102688" cy="253916"/>
          </a:xfrm>
          <a:prstGeom prst="rect">
            <a:avLst/>
          </a:prstGeom>
          <a:solidFill>
            <a:srgbClr val="00B0F0"/>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ПРОТИВОГАЗ ШЛАНГОВЫЙ</a:t>
            </a:r>
          </a:p>
        </p:txBody>
      </p:sp>
      <p:sp>
        <p:nvSpPr>
          <p:cNvPr id="31" name="Прямоугольник 30"/>
          <p:cNvSpPr/>
          <p:nvPr/>
        </p:nvSpPr>
        <p:spPr>
          <a:xfrm>
            <a:off x="6130077" y="2154010"/>
            <a:ext cx="1809688" cy="1869743"/>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глаз и лица человека при выполнении работ в условиях </a:t>
            </a:r>
            <a:r>
              <a:rPr lang="ru-RU" sz="1050" dirty="0" smtClean="0">
                <a:solidFill>
                  <a:prstClr val="black"/>
                </a:solidFill>
                <a:latin typeface="Times New Roman" panose="02020603050405020304" pitchFamily="18" charset="0"/>
                <a:cs typeface="Times New Roman" panose="02020603050405020304" pitchFamily="18" charset="0"/>
              </a:rPr>
              <a:t>содержания </a:t>
            </a:r>
            <a:r>
              <a:rPr lang="ru-RU" sz="1050" dirty="0">
                <a:solidFill>
                  <a:prstClr val="black"/>
                </a:solidFill>
                <a:latin typeface="Times New Roman" panose="02020603050405020304" pitchFamily="18" charset="0"/>
                <a:cs typeface="Times New Roman" panose="02020603050405020304" pitchFamily="18" charset="0"/>
              </a:rPr>
              <a:t>кислорода в воздухе менее 17% объемных, вредных веществ неизвестного состава и концентраций или при содержании вредных веществ в </a:t>
            </a:r>
            <a:r>
              <a:rPr lang="ru-RU" sz="1050" dirty="0" smtClean="0">
                <a:solidFill>
                  <a:prstClr val="black"/>
                </a:solidFill>
                <a:latin typeface="Times New Roman" panose="02020603050405020304" pitchFamily="18" charset="0"/>
                <a:cs typeface="Times New Roman" panose="02020603050405020304" pitchFamily="18" charset="0"/>
              </a:rPr>
              <a:t>воздухе.</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048" name="Прямоугольник 2047"/>
          <p:cNvSpPr/>
          <p:nvPr/>
        </p:nvSpPr>
        <p:spPr>
          <a:xfrm>
            <a:off x="9378235" y="1759641"/>
            <a:ext cx="2550411" cy="253916"/>
          </a:xfrm>
          <a:prstGeom prst="rect">
            <a:avLst/>
          </a:prstGeom>
          <a:solidFill>
            <a:srgbClr val="00B0F0"/>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ПРОТИВОГАЗ ИП-6 </a:t>
            </a:r>
          </a:p>
        </p:txBody>
      </p:sp>
      <p:sp>
        <p:nvSpPr>
          <p:cNvPr id="2049" name="Прямоугольник 2048"/>
          <p:cNvSpPr/>
          <p:nvPr/>
        </p:nvSpPr>
        <p:spPr>
          <a:xfrm>
            <a:off x="9346769" y="2179159"/>
            <a:ext cx="1646036" cy="1869743"/>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зрения и кожи лица человека от любых вредных примесей в воздухе, независимо от их концентрации, а также для работы в условиях недостатка кислорода в воздушной среде помещений. </a:t>
            </a:r>
          </a:p>
        </p:txBody>
      </p:sp>
    </p:spTree>
    <p:extLst>
      <p:ext uri="{BB962C8B-B14F-4D97-AF65-F5344CB8AC3E}">
        <p14:creationId xmlns:p14="http://schemas.microsoft.com/office/powerpoint/2010/main" val="54458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prstClr val="white"/>
                </a:solidFill>
                <a:latin typeface="Times New Roman" panose="02020603050405020304" pitchFamily="18" charset="0"/>
                <a:cs typeface="Times New Roman" panose="02020603050405020304" pitchFamily="18" charset="0"/>
              </a:rPr>
              <a:t>СРЕДСТВ ИНДИВИДУАЛЬНОЙ </a:t>
            </a:r>
            <a:r>
              <a:rPr lang="ru-RU" sz="1200" dirty="0">
                <a:solidFill>
                  <a:prstClr val="white"/>
                </a:solidFill>
                <a:latin typeface="Times New Roman" panose="02020603050405020304" pitchFamily="18" charset="0"/>
                <a:cs typeface="Times New Roman" panose="02020603050405020304" pitchFamily="18" charset="0"/>
              </a:rPr>
              <a:t>И КОЛЛЕКТИВНОЙ ЗАЩИТЫ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10" name="TextBox 9"/>
          <p:cNvSpPr txBox="1"/>
          <p:nvPr/>
        </p:nvSpPr>
        <p:spPr>
          <a:xfrm>
            <a:off x="420935" y="870456"/>
            <a:ext cx="11579721"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РЕСПИРАТОРЫ ФИЛЬТРУЮЩЕГО И ИЗОЛИРУЮЩЕГО ТИПА</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11" name="Title 2"/>
          <p:cNvSpPr txBox="1">
            <a:spLocks/>
          </p:cNvSpPr>
          <p:nvPr/>
        </p:nvSpPr>
        <p:spPr bwMode="auto">
          <a:xfrm>
            <a:off x="139180" y="407964"/>
            <a:ext cx="10153128"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СРЕДСТВА ИНДИВИДУАЛЬНОЙ ЗАЩИТЫ ОРГАНОВ ДЫХАНИЯ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14151" y="3789040"/>
            <a:ext cx="11363697" cy="307777"/>
          </a:xfrm>
          <a:prstGeom prst="rect">
            <a:avLst/>
          </a:prstGeom>
          <a:solidFill>
            <a:schemeClr val="bg1"/>
          </a:solidFill>
        </p:spPr>
        <p:txBody>
          <a:bodyPr wrap="square" rtlCol="0">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САМОМПАСАТЕЛИ</a:t>
            </a:r>
            <a:endParaRPr lang="ru-RU" sz="1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525061"/>
            <a:ext cx="2844800" cy="365125"/>
          </a:xfrm>
        </p:spPr>
        <p:txBody>
          <a:bodyPr/>
          <a:lstStyle/>
          <a:p>
            <a:pPr>
              <a:defRPr/>
            </a:pPr>
            <a:fld id="{1E49034A-A7B1-445D-B275-FE52B65EA479}" type="slidenum">
              <a:rPr lang="ru-RU" smtClean="0"/>
              <a:pPr>
                <a:defRPr/>
              </a:pPr>
              <a:t>22</a:t>
            </a:fld>
            <a:endParaRPr lang="ru-RU" dirty="0"/>
          </a:p>
        </p:txBody>
      </p:sp>
      <p:pic>
        <p:nvPicPr>
          <p:cNvPr id="3077" name="Picture 5" descr="\\mchs.ru\ca\ДГО\4. Отдел организации РХБЗ и первоочередного жизнеобеспечения\_Куленцан А.Л\буклет\буклет\буклет\265px-Р-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04312" y="1689495"/>
            <a:ext cx="1607912" cy="14246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chs.ru\ca\ДГО\4. Отдел организации РХБЗ и первоочередного жизнеобеспечения\_Куленцан А.Л\буклет\буклет\буклет\респиратор\hdplus82_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583" y="4747830"/>
            <a:ext cx="1852463" cy="18524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chs.ru\ca\ДГО\4. Отдел организации РХБЗ и первоочередного жизнеобеспечения\_Куленцан А.Л\буклет\буклет\буклет\респиратор\siz-shan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160" r="15819"/>
          <a:stretch/>
        </p:blipFill>
        <p:spPr bwMode="auto">
          <a:xfrm flipH="1">
            <a:off x="3911582" y="4670185"/>
            <a:ext cx="1790702" cy="178211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mchs.ru\ca\ДГО\4. Отдел организации РХБЗ и первоочередного жизнеобеспечения\_Куленцан А.Л\буклет\буклет\буклет\респиратор\shop415.300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496" y="4713149"/>
            <a:ext cx="1542089" cy="18654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chs.ru\ca\ДГО\4. Отдел организации РХБЗ и первоочередного жизнеобеспечения\_Куленцан А.Л\буклет\буклет\буклет\респиратор\e97cc8ea587182ce04e0b5200a5778c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0046" y="1748882"/>
            <a:ext cx="1392582" cy="139258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05188" y="1554418"/>
            <a:ext cx="1762819" cy="2123658"/>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индивидуальной защиты органов дыхания человека от вредных газообразных и парообразных веществ при их концентрации в воздухе до 15 ПДК и объёмном содержании кислорода не менее 18 %. </a:t>
            </a:r>
          </a:p>
        </p:txBody>
      </p:sp>
      <p:sp>
        <p:nvSpPr>
          <p:cNvPr id="4" name="Прямоугольник 3"/>
          <p:cNvSpPr/>
          <p:nvPr/>
        </p:nvSpPr>
        <p:spPr>
          <a:xfrm>
            <a:off x="519084" y="1252508"/>
            <a:ext cx="3200651" cy="276999"/>
          </a:xfrm>
          <a:prstGeom prst="rect">
            <a:avLst/>
          </a:prstGeom>
          <a:solidFill>
            <a:srgbClr val="00B0F0"/>
          </a:solidFill>
        </p:spPr>
        <p:txBody>
          <a:bodyPr wrap="square">
            <a:spAutoFit/>
          </a:bodyPr>
          <a:lstStyle/>
          <a:p>
            <a:pPr algn="ctr"/>
            <a:r>
              <a:rPr lang="ru-RU" sz="1200" b="1" dirty="0" smtClean="0">
                <a:solidFill>
                  <a:prstClr val="black"/>
                </a:solidFill>
                <a:latin typeface="Times New Roman" panose="02020603050405020304" pitchFamily="18" charset="0"/>
                <a:cs typeface="Times New Roman" panose="02020603050405020304" pitchFamily="18" charset="0"/>
              </a:rPr>
              <a:t>РЕСПИРАТОР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6269" y="4249457"/>
            <a:ext cx="3302945" cy="430887"/>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ГАЗОДЫМОЗАЩИТНЫЙ КОМПЛЕКТ </a:t>
            </a:r>
            <a:endParaRPr lang="ru-RU" sz="1100" b="1" dirty="0" smtClean="0">
              <a:solidFill>
                <a:prstClr val="black"/>
              </a:solidFill>
              <a:latin typeface="Times New Roman" panose="02020603050405020304" pitchFamily="18" charset="0"/>
              <a:cs typeface="Times New Roman" panose="02020603050405020304" pitchFamily="18" charset="0"/>
            </a:endParaRPr>
          </a:p>
          <a:p>
            <a:pPr algn="ctr"/>
            <a:r>
              <a:rPr lang="ru-RU" sz="1100" b="1" dirty="0" smtClean="0">
                <a:solidFill>
                  <a:prstClr val="black"/>
                </a:solidFill>
                <a:latin typeface="Times New Roman" panose="02020603050405020304" pitchFamily="18" charset="0"/>
                <a:cs typeface="Times New Roman" panose="02020603050405020304" pitchFamily="18" charset="0"/>
              </a:rPr>
              <a:t>ФИЛЬТРУЮЩИЙ </a:t>
            </a:r>
            <a:r>
              <a:rPr lang="ru-RU" sz="1100" b="1" dirty="0">
                <a:solidFill>
                  <a:prstClr val="black"/>
                </a:solidFill>
                <a:latin typeface="Times New Roman" panose="02020603050405020304" pitchFamily="18" charset="0"/>
                <a:cs typeface="Times New Roman" panose="02020603050405020304" pitchFamily="18" charset="0"/>
              </a:rPr>
              <a:t>ГДЗК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197046" y="4766706"/>
            <a:ext cx="1512168" cy="1754326"/>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глаз и головы человека от дыма и токсичных газов, в том числе и от оксида углерода, образующихся при пожарах. </a:t>
            </a:r>
          </a:p>
        </p:txBody>
      </p:sp>
      <p:sp>
        <p:nvSpPr>
          <p:cNvPr id="13" name="Прямоугольник 12"/>
          <p:cNvSpPr/>
          <p:nvPr/>
        </p:nvSpPr>
        <p:spPr>
          <a:xfrm>
            <a:off x="3903465" y="4258543"/>
            <a:ext cx="3574268"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САМОСПАСАТЕЛЬ «ШАНС-Е» ФИЛЬТРУЮЩИЙ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5792162" y="4576668"/>
            <a:ext cx="1675224" cy="2123658"/>
          </a:xfrm>
          <a:prstGeom prst="rect">
            <a:avLst/>
          </a:prstGeom>
        </p:spPr>
        <p:txBody>
          <a:bodyPr wrap="square">
            <a:spAutoFit/>
          </a:bodyPr>
          <a:lstStyle/>
          <a:p>
            <a:pPr algn="just"/>
            <a:r>
              <a:rPr lang="ru-RU" sz="1200" dirty="0" smtClean="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и зрения человека от вредный токсичных паров горения, в том числе от оксида углерода, при эвакуации из задымлённых зданий и помещений во время возгораний.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7704312" y="4249457"/>
            <a:ext cx="4073536" cy="430887"/>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САМОСПАСАТЕЛЬ ИЗОЛИРУЮЩИЙ </a:t>
            </a:r>
            <a:endParaRPr lang="ru-RU" sz="1100" b="1" dirty="0" smtClean="0">
              <a:solidFill>
                <a:prstClr val="black"/>
              </a:solidFill>
              <a:latin typeface="Times New Roman" panose="02020603050405020304" pitchFamily="18" charset="0"/>
              <a:cs typeface="Times New Roman" panose="02020603050405020304" pitchFamily="18" charset="0"/>
            </a:endParaRPr>
          </a:p>
          <a:p>
            <a:pPr algn="ctr"/>
            <a:r>
              <a:rPr lang="ru-RU" sz="1100" b="1" dirty="0" smtClean="0">
                <a:solidFill>
                  <a:prstClr val="black"/>
                </a:solidFill>
                <a:latin typeface="Times New Roman" panose="02020603050405020304" pitchFamily="18" charset="0"/>
                <a:cs typeface="Times New Roman" panose="02020603050405020304" pitchFamily="18" charset="0"/>
              </a:rPr>
              <a:t>ПРОТИВОПОЖАРНЫЙ </a:t>
            </a:r>
            <a:r>
              <a:rPr lang="ru-RU" sz="1100" b="1" dirty="0">
                <a:solidFill>
                  <a:prstClr val="black"/>
                </a:solidFill>
                <a:latin typeface="Times New Roman" panose="02020603050405020304" pitchFamily="18" charset="0"/>
                <a:cs typeface="Times New Roman" panose="02020603050405020304" pitchFamily="18" charset="0"/>
              </a:rPr>
              <a:t>СИП-1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9655100" y="4761461"/>
            <a:ext cx="2081448" cy="1938992"/>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зрения и кожи лица взрослых и детей старше 12 лет от вредных веществ, независимо от их концентрации, при самостоятельной эвакуации из помещений во время пожара или при других аварийных ситуациях. </a:t>
            </a:r>
          </a:p>
        </p:txBody>
      </p:sp>
      <p:pic>
        <p:nvPicPr>
          <p:cNvPr id="3074" name="Picture 2" descr="\\mchs.ru\ca\ДГО\4. Отдел организации РХБЗ и первоочередного жизнеобеспечения\_Куленцан А.Л\буклет\буклет\буклет\респиратор\100-177-228x228.jpg"/>
          <p:cNvPicPr>
            <a:picLocks noChangeAspect="1" noChangeArrowheads="1"/>
          </p:cNvPicPr>
          <p:nvPr/>
        </p:nvPicPr>
        <p:blipFill rotWithShape="1">
          <a:blip r:embed="rId9">
            <a:extLst>
              <a:ext uri="{28A0092B-C50C-407E-A947-70E740481C1C}">
                <a14:useLocalDpi xmlns:a14="http://schemas.microsoft.com/office/drawing/2010/main" val="0"/>
              </a:ext>
            </a:extLst>
          </a:blip>
          <a:srcRect l="13023" t="17210" r="16592" b="22548"/>
          <a:stretch/>
        </p:blipFill>
        <p:spPr bwMode="auto">
          <a:xfrm>
            <a:off x="446688" y="1678428"/>
            <a:ext cx="1599896" cy="1369318"/>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4153339" y="1260026"/>
            <a:ext cx="3324394" cy="276999"/>
          </a:xfrm>
          <a:prstGeom prst="rect">
            <a:avLst/>
          </a:prstGeom>
          <a:solidFill>
            <a:srgbClr val="00B0F0"/>
          </a:solidFill>
        </p:spPr>
        <p:txBody>
          <a:bodyPr wrap="square">
            <a:spAutoFit/>
          </a:bodyPr>
          <a:lstStyle/>
          <a:p>
            <a:pPr algn="ctr"/>
            <a:r>
              <a:rPr lang="ru-RU" sz="1200" b="1" dirty="0" smtClean="0">
                <a:solidFill>
                  <a:prstClr val="black"/>
                </a:solidFill>
                <a:latin typeface="Times New Roman" panose="02020603050405020304" pitchFamily="18" charset="0"/>
                <a:cs typeface="Times New Roman" panose="02020603050405020304" pitchFamily="18" charset="0"/>
              </a:rPr>
              <a:t>МАСКА ПАНОРАМНАЯ</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5677533" y="1578257"/>
            <a:ext cx="1800200" cy="1938992"/>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Маска </a:t>
            </a:r>
            <a:r>
              <a:rPr lang="ru-RU" sz="1200" dirty="0" smtClean="0">
                <a:solidFill>
                  <a:prstClr val="black"/>
                </a:solidFill>
                <a:latin typeface="Times New Roman" panose="02020603050405020304" pitchFamily="18" charset="0"/>
                <a:cs typeface="Times New Roman" panose="02020603050405020304" pitchFamily="18" charset="0"/>
              </a:rPr>
              <a:t>панорамная предназначена </a:t>
            </a:r>
            <a:r>
              <a:rPr lang="ru-RU" sz="1200" dirty="0">
                <a:solidFill>
                  <a:prstClr val="black"/>
                </a:solidFill>
                <a:latin typeface="Times New Roman" panose="02020603050405020304" pitchFamily="18" charset="0"/>
                <a:cs typeface="Times New Roman" panose="02020603050405020304" pitchFamily="18" charset="0"/>
              </a:rPr>
              <a:t>для защиты органов дыхания, лица и глаз человека от паро- и газообразных вредных веществ и аэрозолей (пыль, дым, туман), присутствующих в воздухе рабочей зоны. </a:t>
            </a:r>
          </a:p>
        </p:txBody>
      </p:sp>
      <p:sp>
        <p:nvSpPr>
          <p:cNvPr id="19" name="Прямоугольник 18"/>
          <p:cNvSpPr/>
          <p:nvPr/>
        </p:nvSpPr>
        <p:spPr>
          <a:xfrm>
            <a:off x="9550442" y="1661870"/>
            <a:ext cx="2026169" cy="1569660"/>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Респиратор изолирующий </a:t>
            </a:r>
            <a:r>
              <a:rPr lang="ru-RU" sz="1200" dirty="0" smtClean="0">
                <a:solidFill>
                  <a:prstClr val="black"/>
                </a:solidFill>
                <a:latin typeface="Times New Roman" panose="02020603050405020304" pitchFamily="18" charset="0"/>
                <a:cs typeface="Times New Roman" panose="02020603050405020304" pitchFamily="18" charset="0"/>
              </a:rPr>
              <a:t>регенеративный, </a:t>
            </a:r>
            <a:r>
              <a:rPr lang="ru-RU" sz="1200" dirty="0">
                <a:solidFill>
                  <a:prstClr val="black"/>
                </a:solidFill>
                <a:latin typeface="Times New Roman" panose="02020603050405020304" pitchFamily="18" charset="0"/>
                <a:cs typeface="Times New Roman" panose="02020603050405020304" pitchFamily="18" charset="0"/>
              </a:rPr>
              <a:t>4-х часового действия, предназначен для защиты органов дыхания человека от вредного воздействия непригодной для дыхания </a:t>
            </a:r>
            <a:r>
              <a:rPr lang="ru-RU" sz="1200" dirty="0" smtClean="0">
                <a:solidFill>
                  <a:prstClr val="black"/>
                </a:solidFill>
                <a:latin typeface="Times New Roman" panose="02020603050405020304" pitchFamily="18" charset="0"/>
                <a:cs typeface="Times New Roman" panose="02020603050405020304" pitchFamily="18" charset="0"/>
              </a:rPr>
              <a:t>атмосферы.</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680176" y="1270816"/>
            <a:ext cx="4320480" cy="276999"/>
          </a:xfrm>
          <a:prstGeom prst="rect">
            <a:avLst/>
          </a:prstGeom>
          <a:solidFill>
            <a:srgbClr val="00B0F0"/>
          </a:solidFill>
        </p:spPr>
        <p:txBody>
          <a:bodyPr wrap="square">
            <a:spAutoFit/>
          </a:bodyPr>
          <a:lstStyle/>
          <a:p>
            <a:r>
              <a:rPr lang="ru-RU" sz="1200" b="1" dirty="0" smtClean="0">
                <a:solidFill>
                  <a:prstClr val="black"/>
                </a:solidFill>
                <a:latin typeface="Times New Roman" panose="02020603050405020304" pitchFamily="18" charset="0"/>
                <a:cs typeface="Times New Roman" panose="02020603050405020304" pitchFamily="18" charset="0"/>
              </a:rPr>
              <a:t>РЕСПИРАТОР ИЗОЛИРУЮЩИЙ РЕГЕНЕРАТИВНЫЙ</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10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prstClr val="white"/>
                </a:solidFill>
                <a:latin typeface="Times New Roman" panose="02020603050405020304" pitchFamily="18" charset="0"/>
                <a:cs typeface="Times New Roman" panose="02020603050405020304" pitchFamily="18" charset="0"/>
              </a:rPr>
              <a:t>СРЕДСТВ ИНДИВИДУАЛЬНОЙ </a:t>
            </a:r>
            <a:r>
              <a:rPr lang="ru-RU" sz="1200" dirty="0">
                <a:solidFill>
                  <a:prstClr val="white"/>
                </a:solidFill>
                <a:latin typeface="Times New Roman" panose="02020603050405020304" pitchFamily="18" charset="0"/>
                <a:cs typeface="Times New Roman" panose="02020603050405020304" pitchFamily="18" charset="0"/>
              </a:rPr>
              <a:t>И КОЛЛЕКТИВНОЙ ЗАЩИТЫ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11" name="Title 2"/>
          <p:cNvSpPr txBox="1">
            <a:spLocks/>
          </p:cNvSpPr>
          <p:nvPr/>
        </p:nvSpPr>
        <p:spPr bwMode="auto">
          <a:xfrm>
            <a:off x="143990" y="468931"/>
            <a:ext cx="7776864"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СРЕДСТВА ИНДИВИДУАЛЬНОЙ ЗАЩИТЫ КОЖИ</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288663" y="6548585"/>
            <a:ext cx="2844800" cy="365125"/>
          </a:xfrm>
        </p:spPr>
        <p:txBody>
          <a:bodyPr/>
          <a:lstStyle/>
          <a:p>
            <a:pPr>
              <a:defRPr/>
            </a:pPr>
            <a:fld id="{1E49034A-A7B1-445D-B275-FE52B65EA479}" type="slidenum">
              <a:rPr lang="ru-RU" smtClean="0"/>
              <a:pPr>
                <a:defRPr/>
              </a:pPr>
              <a:t>23</a:t>
            </a:fld>
            <a:endParaRPr lang="ru-RU"/>
          </a:p>
        </p:txBody>
      </p:sp>
      <p:pic>
        <p:nvPicPr>
          <p:cNvPr id="1028" name="Picture 4" descr="C:\Users\60003\Desktop\букл\hz2-4-800x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8622" y="4540823"/>
            <a:ext cx="1640727" cy="164072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60003\Desktop\букл\kih4m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5432" y="1628164"/>
            <a:ext cx="676468" cy="1656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60003\Desktop\букл\koctyum-l-1-novyj.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641" y="1582677"/>
            <a:ext cx="891123" cy="1768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60003\Desktop\букл\oad-iblock-47b-47b6a5256dfcf93f89ec074a307ca777-1000x10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8740" y="1739703"/>
            <a:ext cx="1525237" cy="1525237"/>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5219" y="4643089"/>
            <a:ext cx="1345400" cy="1581711"/>
          </a:xfrm>
          <a:prstGeom prst="rect">
            <a:avLst/>
          </a:prstGeom>
          <a:noFill/>
          <a:ln>
            <a:noFill/>
          </a:ln>
        </p:spPr>
      </p:pic>
      <p:sp>
        <p:nvSpPr>
          <p:cNvPr id="3" name="Прямоугольник 2"/>
          <p:cNvSpPr/>
          <p:nvPr/>
        </p:nvSpPr>
        <p:spPr>
          <a:xfrm>
            <a:off x="232434" y="1117563"/>
            <a:ext cx="2751074" cy="261610"/>
          </a:xfrm>
          <a:prstGeom prst="rect">
            <a:avLst/>
          </a:prstGeom>
          <a:solidFill>
            <a:srgbClr val="00B0F0"/>
          </a:solidFill>
        </p:spPr>
        <p:txBody>
          <a:bodyPr wrap="none">
            <a:spAutoFit/>
          </a:bodyPr>
          <a:lstStyle/>
          <a:p>
            <a:r>
              <a:rPr lang="ru-RU" sz="1100" b="1" dirty="0">
                <a:solidFill>
                  <a:prstClr val="black"/>
                </a:solidFill>
                <a:latin typeface="Times New Roman" panose="02020603050405020304" pitchFamily="18" charset="0"/>
                <a:cs typeface="Times New Roman" panose="02020603050405020304" pitchFamily="18" charset="0"/>
              </a:rPr>
              <a:t>ЛЁГКИЙ ЗАЩИТНЫЙ КОСТЮМ </a:t>
            </a:r>
            <a:r>
              <a:rPr lang="ru-RU" sz="1100" b="1" dirty="0" smtClean="0">
                <a:solidFill>
                  <a:prstClr val="black"/>
                </a:solidFill>
                <a:latin typeface="Times New Roman" panose="02020603050405020304" pitchFamily="18" charset="0"/>
                <a:cs typeface="Times New Roman" panose="02020603050405020304" pitchFamily="18" charset="0"/>
              </a:rPr>
              <a:t>Л-1 </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00314" y="1394403"/>
            <a:ext cx="1823864" cy="2123658"/>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человека от вредных химических и бактериологических воздействий, а также от радиоактивной пыли. Костюм Л-1 защищает кожу человека, а также одежду и обувь от длительного воздействия агрессивных </a:t>
            </a:r>
            <a:r>
              <a:rPr lang="ru-RU" sz="1200" dirty="0" smtClean="0">
                <a:solidFill>
                  <a:prstClr val="black"/>
                </a:solidFill>
                <a:latin typeface="Times New Roman" panose="02020603050405020304" pitchFamily="18" charset="0"/>
                <a:cs typeface="Times New Roman" panose="02020603050405020304" pitchFamily="18" charset="0"/>
              </a:rPr>
              <a:t>сред.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037513" y="1124625"/>
            <a:ext cx="2794651"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КОСТЮМ ИЗОЛИРУЮЩИЙ КИХ-4М </a:t>
            </a:r>
          </a:p>
        </p:txBody>
      </p:sp>
      <p:sp>
        <p:nvSpPr>
          <p:cNvPr id="9" name="Прямоугольник 8"/>
          <p:cNvSpPr/>
          <p:nvPr/>
        </p:nvSpPr>
        <p:spPr>
          <a:xfrm>
            <a:off x="3037513" y="1418355"/>
            <a:ext cx="1617264" cy="2123658"/>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от вредного влияния хлора, аммиака (газообразных и жидких) при проведении спасательных работ. </a:t>
            </a:r>
          </a:p>
          <a:p>
            <a:pPr algn="just"/>
            <a:r>
              <a:rPr lang="ru-RU" sz="1200" dirty="0">
                <a:solidFill>
                  <a:prstClr val="black"/>
                </a:solidFill>
                <a:latin typeface="Times New Roman" panose="02020603050405020304" pitchFamily="18" charset="0"/>
                <a:cs typeface="Times New Roman" panose="02020603050405020304" pitchFamily="18" charset="0"/>
              </a:rPr>
              <a:t>В лицевую часть капюшона встроено панорамное </a:t>
            </a:r>
            <a:r>
              <a:rPr lang="ru-RU" sz="1200" dirty="0" smtClean="0">
                <a:solidFill>
                  <a:prstClr val="black"/>
                </a:solidFill>
                <a:latin typeface="Times New Roman" panose="02020603050405020304" pitchFamily="18" charset="0"/>
                <a:cs typeface="Times New Roman" panose="02020603050405020304" pitchFamily="18" charset="0"/>
              </a:rPr>
              <a:t>стекло.</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974610" y="1115452"/>
            <a:ext cx="2785686" cy="261610"/>
          </a:xfrm>
          <a:prstGeom prst="rect">
            <a:avLst/>
          </a:prstGeom>
          <a:solidFill>
            <a:srgbClr val="00B0F0"/>
          </a:solidFill>
        </p:spPr>
        <p:txBody>
          <a:bodyPr wrap="square">
            <a:spAutoFit/>
          </a:bodyPr>
          <a:lstStyle/>
          <a:p>
            <a:r>
              <a:rPr lang="ru-RU" sz="1100" b="1" dirty="0">
                <a:solidFill>
                  <a:prstClr val="black"/>
                </a:solidFill>
                <a:latin typeface="Times New Roman" panose="02020603050405020304" pitchFamily="18" charset="0"/>
                <a:cs typeface="Times New Roman" panose="02020603050405020304" pitchFamily="18" charset="0"/>
              </a:rPr>
              <a:t>КОМПЛЕКТ ЗАЩИТНЫЙ «ЗКМТ» </a:t>
            </a:r>
          </a:p>
        </p:txBody>
      </p:sp>
      <p:sp>
        <p:nvSpPr>
          <p:cNvPr id="12" name="Прямоугольник 11"/>
          <p:cNvSpPr/>
          <p:nvPr/>
        </p:nvSpPr>
        <p:spPr>
          <a:xfrm>
            <a:off x="5911212" y="1400073"/>
            <a:ext cx="1666319" cy="2308324"/>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Состоит из костюмов «Модуль 1» и «Модуль 2». «Модуль 1» обеспечивает защиту от ионизирующего α, β, γ - излучения от радиоактивной пыли и аэрозолей. </a:t>
            </a:r>
          </a:p>
          <a:p>
            <a:pPr algn="just"/>
            <a:r>
              <a:rPr lang="ru-RU" sz="1200" dirty="0">
                <a:solidFill>
                  <a:prstClr val="black"/>
                </a:solidFill>
                <a:latin typeface="Times New Roman" panose="02020603050405020304" pitchFamily="18" charset="0"/>
                <a:cs typeface="Times New Roman" panose="02020603050405020304" pitchFamily="18" charset="0"/>
              </a:rPr>
              <a:t>«Модуль 2» обеспечивает защиту от АХОВ и </a:t>
            </a:r>
            <a:r>
              <a:rPr lang="ru-RU" sz="1200" dirty="0" smtClean="0">
                <a:solidFill>
                  <a:prstClr val="black"/>
                </a:solidFill>
                <a:latin typeface="Times New Roman" panose="02020603050405020304" pitchFamily="18" charset="0"/>
                <a:cs typeface="Times New Roman" panose="02020603050405020304" pitchFamily="18" charset="0"/>
              </a:rPr>
              <a:t>РВ.</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6543" y="4404253"/>
            <a:ext cx="766976" cy="179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3185983" y="3808222"/>
            <a:ext cx="2646181" cy="430887"/>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КОСТЮМ ПРОТИВОЧУМНЫЙ «КВАРЦ» </a:t>
            </a:r>
          </a:p>
        </p:txBody>
      </p:sp>
      <p:sp>
        <p:nvSpPr>
          <p:cNvPr id="16" name="Прямоугольник 15"/>
          <p:cNvSpPr/>
          <p:nvPr/>
        </p:nvSpPr>
        <p:spPr>
          <a:xfrm>
            <a:off x="3145402" y="4257328"/>
            <a:ext cx="1905707" cy="2308324"/>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органов дыхания и кожных покровов сотрудников лабораторий и учреждений, занятых изучением и лечением особо опасных инфекционных заболеваний, а также врачебного и санитарного состава противочумных </a:t>
            </a:r>
            <a:r>
              <a:rPr lang="ru-RU" sz="1200" dirty="0" smtClean="0">
                <a:solidFill>
                  <a:prstClr val="black"/>
                </a:solidFill>
                <a:latin typeface="Times New Roman" panose="02020603050405020304" pitchFamily="18" charset="0"/>
                <a:cs typeface="Times New Roman" panose="02020603050405020304" pitchFamily="18" charset="0"/>
              </a:rPr>
              <a:t>служб.</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8892289" y="1066844"/>
            <a:ext cx="3177241" cy="430887"/>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ОБЛЕГЧЕННЫЙ ТЕРМОАГРЕССИВНЫЙ </a:t>
            </a:r>
            <a:endParaRPr lang="ru-RU" sz="1100" b="1" dirty="0" smtClean="0">
              <a:solidFill>
                <a:prstClr val="black"/>
              </a:solidFill>
              <a:latin typeface="Times New Roman" panose="02020603050405020304" pitchFamily="18" charset="0"/>
              <a:cs typeface="Times New Roman" panose="02020603050405020304" pitchFamily="18" charset="0"/>
            </a:endParaRPr>
          </a:p>
          <a:p>
            <a:pPr algn="ctr"/>
            <a:r>
              <a:rPr lang="ru-RU" sz="1100" b="1" dirty="0" smtClean="0">
                <a:solidFill>
                  <a:prstClr val="black"/>
                </a:solidFill>
                <a:latin typeface="Times New Roman" panose="02020603050405020304" pitchFamily="18" charset="0"/>
                <a:cs typeface="Times New Roman" panose="02020603050405020304" pitchFamily="18" charset="0"/>
              </a:rPr>
              <a:t>КОСТЮМ </a:t>
            </a:r>
            <a:r>
              <a:rPr lang="ru-RU" sz="1100" b="1" dirty="0">
                <a:solidFill>
                  <a:prstClr val="black"/>
                </a:solidFill>
                <a:latin typeface="Times New Roman" panose="02020603050405020304" pitchFamily="18" charset="0"/>
                <a:cs typeface="Times New Roman" panose="02020603050405020304" pitchFamily="18" charset="0"/>
              </a:rPr>
              <a:t>ТАСК-М </a:t>
            </a:r>
          </a:p>
        </p:txBody>
      </p:sp>
      <p:sp>
        <p:nvSpPr>
          <p:cNvPr id="18" name="Прямоугольник 17"/>
          <p:cNvSpPr/>
          <p:nvPr/>
        </p:nvSpPr>
        <p:spPr>
          <a:xfrm>
            <a:off x="8913977" y="1509064"/>
            <a:ext cx="2222582" cy="2123658"/>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личного состава противопожарных и аварийно-спасательных формирований МЧС России при пожарах, авариях, проведении разведывательно-профилактических работ на химически-опасных объектах, а также судах, перевозящих химические </a:t>
            </a:r>
            <a:r>
              <a:rPr lang="ru-RU" sz="1200" dirty="0" smtClean="0">
                <a:solidFill>
                  <a:prstClr val="black"/>
                </a:solidFill>
                <a:latin typeface="Times New Roman" panose="02020603050405020304" pitchFamily="18" charset="0"/>
                <a:cs typeface="Times New Roman" panose="02020603050405020304" pitchFamily="18" charset="0"/>
              </a:rPr>
              <a:t>вещества. </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27853" y="1701817"/>
            <a:ext cx="722675" cy="164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478914" y="4533145"/>
            <a:ext cx="717936" cy="169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Прямоугольник 18"/>
          <p:cNvSpPr/>
          <p:nvPr/>
        </p:nvSpPr>
        <p:spPr>
          <a:xfrm>
            <a:off x="257396" y="3805444"/>
            <a:ext cx="2780117" cy="430887"/>
          </a:xfrm>
          <a:prstGeom prst="rect">
            <a:avLst/>
          </a:prstGeom>
          <a:solidFill>
            <a:srgbClr val="00B0F0"/>
          </a:solidFill>
        </p:spPr>
        <p:txBody>
          <a:bodyPr wrap="square">
            <a:spAutoFit/>
          </a:bodyPr>
          <a:lstStyle/>
          <a:p>
            <a:pPr algn="ctr"/>
            <a:r>
              <a:rPr lang="ru-RU" sz="1100" b="1" dirty="0">
                <a:solidFill>
                  <a:prstClr val="black"/>
                </a:solidFill>
                <a:latin typeface="Times New Roman" panose="02020603050405020304" pitchFamily="18" charset="0"/>
                <a:cs typeface="Times New Roman" panose="02020603050405020304" pitchFamily="18" charset="0"/>
              </a:rPr>
              <a:t>КОМПЛЕКТ ЗАЩИТНЫЙ </a:t>
            </a:r>
          </a:p>
          <a:p>
            <a:pPr algn="ctr"/>
            <a:r>
              <a:rPr lang="ru-RU" sz="1100" b="1" dirty="0">
                <a:solidFill>
                  <a:prstClr val="black"/>
                </a:solidFill>
                <a:latin typeface="Times New Roman" panose="02020603050405020304" pitchFamily="18" charset="0"/>
                <a:cs typeface="Times New Roman" panose="02020603050405020304" pitchFamily="18" charset="0"/>
              </a:rPr>
              <a:t>ФИЛЬТРУЮЩЕЙ ОДЕЖДЫ КЗФО-П </a:t>
            </a:r>
          </a:p>
        </p:txBody>
      </p:sp>
      <p:sp>
        <p:nvSpPr>
          <p:cNvPr id="20" name="Прямоугольник 19"/>
          <p:cNvSpPr/>
          <p:nvPr/>
        </p:nvSpPr>
        <p:spPr>
          <a:xfrm>
            <a:off x="232434" y="4266791"/>
            <a:ext cx="2191158" cy="2308324"/>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Предназначен для защиты персонала и </a:t>
            </a:r>
            <a:r>
              <a:rPr lang="ru-RU" sz="1200" dirty="0" smtClean="0">
                <a:solidFill>
                  <a:prstClr val="black"/>
                </a:solidFill>
                <a:latin typeface="Times New Roman" panose="02020603050405020304" pitchFamily="18" charset="0"/>
                <a:cs typeface="Times New Roman" panose="02020603050405020304" pitchFamily="18" charset="0"/>
              </a:rPr>
              <a:t>личного </a:t>
            </a:r>
            <a:r>
              <a:rPr lang="ru-RU" sz="1200" dirty="0">
                <a:solidFill>
                  <a:prstClr val="black"/>
                </a:solidFill>
                <a:latin typeface="Times New Roman" panose="02020603050405020304" pitchFamily="18" charset="0"/>
                <a:cs typeface="Times New Roman" panose="02020603050405020304" pitchFamily="18" charset="0"/>
              </a:rPr>
              <a:t>состава аварийно-спасательных формирований и служб гражданской обороны предприятий при ликвидации чрезвычайных ситуаций, техногенных катастроф, для эвакуации населения из зон заражения в условиях воздействия аварийно химически опасных </a:t>
            </a:r>
            <a:r>
              <a:rPr lang="ru-RU" sz="1200" dirty="0" smtClean="0">
                <a:solidFill>
                  <a:prstClr val="black"/>
                </a:solidFill>
                <a:latin typeface="Times New Roman" panose="02020603050405020304" pitchFamily="18" charset="0"/>
                <a:cs typeface="Times New Roman" panose="02020603050405020304" pitchFamily="18" charset="0"/>
              </a:rPr>
              <a:t>веществ.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2" name="Прямоугольник 31"/>
          <p:cNvSpPr/>
          <p:nvPr/>
        </p:nvSpPr>
        <p:spPr>
          <a:xfrm>
            <a:off x="8897600" y="3826402"/>
            <a:ext cx="3171929" cy="600164"/>
          </a:xfrm>
          <a:prstGeom prst="rect">
            <a:avLst/>
          </a:prstGeom>
          <a:solidFill>
            <a:srgbClr val="00B0F0"/>
          </a:solidFill>
        </p:spPr>
        <p:txBody>
          <a:bodyPr wrap="square">
            <a:spAutoFit/>
          </a:bodyPr>
          <a:lstStyle/>
          <a:p>
            <a:pPr algn="ctr"/>
            <a:r>
              <a:rPr lang="ru-RU" sz="1100" b="1" dirty="0" smtClean="0">
                <a:solidFill>
                  <a:prstClr val="black"/>
                </a:solidFill>
                <a:latin typeface="Times New Roman" panose="02020603050405020304" pitchFamily="18" charset="0"/>
                <a:cs typeface="Times New Roman" panose="02020603050405020304" pitchFamily="18" charset="0"/>
              </a:rPr>
              <a:t>КОСТЮМ ИЗОЛИРУЮЩЕГО ТИПА ДЛЯ РАБОТЫ С ОСОБО ОПАСНЫМИ ИНФЕКЦИЯМИ</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8913976" y="4441994"/>
            <a:ext cx="1501693" cy="1754326"/>
          </a:xfrm>
          <a:prstGeom prst="rect">
            <a:avLst/>
          </a:prstGeom>
        </p:spPr>
        <p:txBody>
          <a:bodyPr wrap="square">
            <a:spAutoFit/>
          </a:bodyPr>
          <a:lstStyle/>
          <a:p>
            <a:pPr algn="just"/>
            <a:r>
              <a:rPr lang="ru-RU" sz="1200" dirty="0" smtClean="0">
                <a:solidFill>
                  <a:prstClr val="black"/>
                </a:solidFill>
                <a:latin typeface="Times New Roman" panose="02020603050405020304" pitchFamily="18" charset="0"/>
                <a:cs typeface="Times New Roman" panose="02020603050405020304" pitchFamily="18" charset="0"/>
              </a:rPr>
              <a:t>Костюм изолирующего типа с принудительной подачей воздуха для работы с особо опасными инфекциями </a:t>
            </a:r>
            <a:r>
              <a:rPr lang="en-US" sz="1200" dirty="0" smtClean="0">
                <a:solidFill>
                  <a:prstClr val="black"/>
                </a:solidFill>
                <a:latin typeface="Times New Roman" panose="02020603050405020304" pitchFamily="18" charset="0"/>
                <a:cs typeface="Times New Roman" panose="02020603050405020304" pitchFamily="18" charset="0"/>
              </a:rPr>
              <a:t>I</a:t>
            </a:r>
            <a:r>
              <a:rPr lang="ru-RU" sz="1200" dirty="0" smtClean="0">
                <a:solidFill>
                  <a:prstClr val="black"/>
                </a:solidFill>
                <a:latin typeface="Times New Roman" panose="02020603050405020304" pitchFamily="18" charset="0"/>
                <a:cs typeface="Times New Roman" panose="02020603050405020304" pitchFamily="18" charset="0"/>
              </a:rPr>
              <a:t>-</a:t>
            </a:r>
            <a:r>
              <a:rPr lang="en-US" sz="1200" dirty="0" smtClean="0">
                <a:solidFill>
                  <a:prstClr val="black"/>
                </a:solidFill>
                <a:latin typeface="Times New Roman" panose="02020603050405020304" pitchFamily="18" charset="0"/>
                <a:cs typeface="Times New Roman" panose="02020603050405020304" pitchFamily="18" charset="0"/>
              </a:rPr>
              <a:t>II</a:t>
            </a:r>
            <a:r>
              <a:rPr lang="ru-RU" sz="1200" dirty="0" smtClean="0">
                <a:solidFill>
                  <a:prstClr val="black"/>
                </a:solidFill>
                <a:latin typeface="Times New Roman" panose="02020603050405020304" pitchFamily="18" charset="0"/>
                <a:cs typeface="Times New Roman" panose="02020603050405020304" pitchFamily="18" charset="0"/>
              </a:rPr>
              <a:t> групп патогенности.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5997526" y="3813362"/>
            <a:ext cx="2739853" cy="261610"/>
          </a:xfrm>
          <a:prstGeom prst="rect">
            <a:avLst/>
          </a:prstGeom>
          <a:solidFill>
            <a:srgbClr val="00B0F0"/>
          </a:solidFill>
        </p:spPr>
        <p:txBody>
          <a:bodyPr wrap="none">
            <a:spAutoFit/>
          </a:bodyPr>
          <a:lstStyle/>
          <a:p>
            <a:r>
              <a:rPr lang="ru-RU" sz="1100" b="1" dirty="0" smtClean="0">
                <a:solidFill>
                  <a:prstClr val="black"/>
                </a:solidFill>
                <a:latin typeface="Times New Roman" panose="02020603050405020304" pitchFamily="18" charset="0"/>
                <a:cs typeface="Times New Roman" panose="02020603050405020304" pitchFamily="18" charset="0"/>
              </a:rPr>
              <a:t>КОСТЮМЫ ИЗОЛИРУЮЩИЕ КИХ-4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5951983" y="4126484"/>
            <a:ext cx="2250359" cy="2677656"/>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Изолирующие химические костюмы серии КИХ-4 предназначены для длительной защиты от воздействия различных вредных химических веществ. Применяются как промышленным персоналом, так и личным составом аварий­но-спасательных формирований во время чрезвычайных ситуаций, техногенных аварий и </a:t>
            </a:r>
            <a:r>
              <a:rPr lang="ru-RU" sz="1200" dirty="0" smtClean="0">
                <a:solidFill>
                  <a:prstClr val="black"/>
                </a:solidFill>
                <a:latin typeface="Times New Roman" panose="02020603050405020304" pitchFamily="18" charset="0"/>
                <a:cs typeface="Times New Roman" panose="02020603050405020304" pitchFamily="18" charset="0"/>
              </a:rPr>
              <a:t>катастроф.</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439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35947"/>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prstClr val="white"/>
                </a:solidFill>
                <a:latin typeface="Times New Roman" panose="02020603050405020304" pitchFamily="18" charset="0"/>
                <a:cs typeface="Times New Roman" panose="02020603050405020304" pitchFamily="18" charset="0"/>
              </a:rPr>
              <a:t>СРЕДСТВ ИНДИВИДУАЛЬНОЙ </a:t>
            </a:r>
            <a:r>
              <a:rPr lang="ru-RU" sz="1200" dirty="0">
                <a:solidFill>
                  <a:prstClr val="white"/>
                </a:solidFill>
                <a:latin typeface="Times New Roman" panose="02020603050405020304" pitchFamily="18" charset="0"/>
                <a:cs typeface="Times New Roman" panose="02020603050405020304" pitchFamily="18" charset="0"/>
              </a:rPr>
              <a:t>И КОЛЛЕКТИВНОЙ ЗАЩИТЫ</a:t>
            </a:r>
          </a:p>
        </p:txBody>
      </p:sp>
      <p:pic>
        <p:nvPicPr>
          <p:cNvPr id="8" name="Рисунок 7"/>
          <p:cNvPicPr>
            <a:picLocks noChangeAspect="1"/>
          </p:cNvPicPr>
          <p:nvPr/>
        </p:nvPicPr>
        <p:blipFill>
          <a:blip r:embed="rId3"/>
          <a:stretch>
            <a:fillRect/>
          </a:stretch>
        </p:blipFill>
        <p:spPr>
          <a:xfrm>
            <a:off x="11784632" y="35947"/>
            <a:ext cx="284899" cy="269755"/>
          </a:xfrm>
          <a:prstGeom prst="rect">
            <a:avLst/>
          </a:prstGeom>
        </p:spPr>
      </p:pic>
      <p:sp>
        <p:nvSpPr>
          <p:cNvPr id="11" name="Title 2"/>
          <p:cNvSpPr txBox="1">
            <a:spLocks/>
          </p:cNvSpPr>
          <p:nvPr/>
        </p:nvSpPr>
        <p:spPr bwMode="auto">
          <a:xfrm>
            <a:off x="182264" y="374220"/>
            <a:ext cx="12069531"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ru-RU" sz="2400" b="1" dirty="0" smtClean="0">
                <a:solidFill>
                  <a:schemeClr val="tx2"/>
                </a:solidFill>
                <a:latin typeface="Times New Roman" panose="02020603050405020304" pitchFamily="18" charset="0"/>
                <a:cs typeface="Times New Roman" panose="02020603050405020304" pitchFamily="18" charset="0"/>
              </a:rPr>
              <a:t>МЕДИЦИНСКИЕ СРЕДСТВА ИНДИВИДУАЛЬНОЙ ЗАЩИТЫ</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87253" y="6492875"/>
            <a:ext cx="2844800" cy="365125"/>
          </a:xfrm>
        </p:spPr>
        <p:txBody>
          <a:bodyPr/>
          <a:lstStyle/>
          <a:p>
            <a:pPr>
              <a:defRPr/>
            </a:pPr>
            <a:fld id="{1E49034A-A7B1-445D-B275-FE52B65EA479}" type="slidenum">
              <a:rPr lang="ru-RU" smtClean="0"/>
              <a:pPr>
                <a:defRPr/>
              </a:pPr>
              <a:t>24</a:t>
            </a:fld>
            <a:endParaRPr lang="ru-RU" dirty="0"/>
          </a:p>
        </p:txBody>
      </p:sp>
      <p:pic>
        <p:nvPicPr>
          <p:cNvPr id="4098" name="Picture 2" descr="\\mchs.ru\ca\ДГО\4. Отдел организации РХБЗ и первоочередного жизнеобеспечения\_Куленцан А.Л\буклет\буклет\буклет\кимгз.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106" y="3245113"/>
            <a:ext cx="4133076" cy="30107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8556" y="2646692"/>
            <a:ext cx="11674888" cy="2246769"/>
          </a:xfrm>
          <a:prstGeom prst="rect">
            <a:avLst/>
          </a:prstGeom>
        </p:spPr>
        <p:txBody>
          <a:bodyPr wrap="square">
            <a:spAutoFit/>
          </a:bodyPr>
          <a:lstStyle/>
          <a:p>
            <a:pPr algn="just"/>
            <a:r>
              <a:rPr lang="ru-RU" sz="1400" b="1" dirty="0" smtClean="0">
                <a:solidFill>
                  <a:prstClr val="black"/>
                </a:solidFill>
                <a:latin typeface="Times New Roman" panose="02020603050405020304" pitchFamily="18" charset="0"/>
                <a:cs typeface="Times New Roman" panose="02020603050405020304" pitchFamily="18" charset="0"/>
              </a:rPr>
              <a:t>Для </a:t>
            </a:r>
            <a:r>
              <a:rPr lang="ru-RU" sz="1400" b="1" dirty="0">
                <a:solidFill>
                  <a:prstClr val="black"/>
                </a:solidFill>
                <a:latin typeface="Times New Roman" panose="02020603050405020304" pitchFamily="18" charset="0"/>
                <a:cs typeface="Times New Roman" panose="02020603050405020304" pitchFamily="18" charset="0"/>
              </a:rPr>
              <a:t>личного состава формирований: </a:t>
            </a:r>
            <a:endParaRPr lang="ru-RU" sz="1400" dirty="0">
              <a:solidFill>
                <a:prstClr val="black"/>
              </a:solidFill>
              <a:latin typeface="Times New Roman" panose="02020603050405020304" pitchFamily="18" charset="0"/>
              <a:cs typeface="Times New Roman" panose="02020603050405020304" pitchFamily="18" charset="0"/>
            </a:endParaRP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выполняющих задачи в районах </a:t>
            </a:r>
            <a:r>
              <a:rPr lang="ru-RU" sz="1400" dirty="0" smtClean="0">
                <a:solidFill>
                  <a:prstClr val="black"/>
                </a:solidFill>
                <a:latin typeface="Times New Roman" panose="02020603050405020304" pitchFamily="18" charset="0"/>
                <a:cs typeface="Times New Roman" panose="02020603050405020304" pitchFamily="18" charset="0"/>
              </a:rPr>
              <a:t>возможного </a:t>
            </a:r>
            <a:r>
              <a:rPr lang="ru-RU" sz="1400" dirty="0">
                <a:solidFill>
                  <a:prstClr val="black"/>
                </a:solidFill>
                <a:latin typeface="Times New Roman" panose="02020603050405020304" pitchFamily="18" charset="0"/>
                <a:cs typeface="Times New Roman" panose="02020603050405020304" pitchFamily="18" charset="0"/>
              </a:rPr>
              <a:t>химического загрязнения (заражения) фосфорсодержащими органическими соединениями, включая отравляющие </a:t>
            </a:r>
            <a:r>
              <a:rPr lang="ru-RU" sz="1400" dirty="0" smtClean="0">
                <a:solidFill>
                  <a:prstClr val="black"/>
                </a:solidFill>
                <a:latin typeface="Times New Roman" panose="02020603050405020304" pitchFamily="18" charset="0"/>
                <a:cs typeface="Times New Roman" panose="02020603050405020304" pitchFamily="18" charset="0"/>
              </a:rPr>
              <a:t>вещества; </a:t>
            </a:r>
            <a:endParaRPr lang="ru-RU" sz="1400" dirty="0">
              <a:solidFill>
                <a:prstClr val="black"/>
              </a:solidFill>
              <a:latin typeface="Times New Roman" panose="02020603050405020304" pitchFamily="18" charset="0"/>
              <a:cs typeface="Times New Roman" panose="02020603050405020304" pitchFamily="18" charset="0"/>
            </a:endParaRPr>
          </a:p>
          <a:p>
            <a:pPr indent="88900" algn="just">
              <a:buFont typeface="Arial" panose="020B0604020202020204" pitchFamily="34" charset="0"/>
              <a:buChar char="•"/>
            </a:pPr>
            <a:r>
              <a:rPr lang="ru-RU" sz="1400" dirty="0" smtClean="0">
                <a:solidFill>
                  <a:prstClr val="black"/>
                </a:solidFill>
                <a:latin typeface="Times New Roman" panose="02020603050405020304" pitchFamily="18" charset="0"/>
                <a:cs typeface="Times New Roman" panose="02020603050405020304" pitchFamily="18" charset="0"/>
              </a:rPr>
              <a:t>выполняющих задачи в районах возможных пожаров; </a:t>
            </a:r>
            <a:endParaRPr lang="ru-RU" sz="1400" dirty="0">
              <a:solidFill>
                <a:prstClr val="black"/>
              </a:solidFill>
              <a:latin typeface="Times New Roman" panose="02020603050405020304" pitchFamily="18" charset="0"/>
              <a:cs typeface="Times New Roman" panose="02020603050405020304" pitchFamily="18" charset="0"/>
            </a:endParaRP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выполняющих задачи в районах возможного радиоактивного загрязнения (заражения); </a:t>
            </a: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выполняющих задачи в очагах, в том числе вторичных, радиоактивного загрязнения (заражения</a:t>
            </a:r>
            <a:r>
              <a:rPr lang="ru-RU" sz="1400" dirty="0" smtClean="0">
                <a:solidFill>
                  <a:prstClr val="black"/>
                </a:solidFill>
                <a:latin typeface="Times New Roman" panose="02020603050405020304" pitchFamily="18" charset="0"/>
                <a:cs typeface="Times New Roman" panose="02020603050405020304" pitchFamily="18" charset="0"/>
              </a:rPr>
              <a:t>); </a:t>
            </a: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выполняющих задачи в районах возможного биологического загрязнения (заражения</a:t>
            </a:r>
            <a:r>
              <a:rPr lang="ru-RU" sz="1400" dirty="0" smtClean="0">
                <a:solidFill>
                  <a:prstClr val="black"/>
                </a:solidFill>
                <a:latin typeface="Times New Roman" panose="02020603050405020304" pitchFamily="18" charset="0"/>
                <a:cs typeface="Times New Roman" panose="02020603050405020304" pitchFamily="18" charset="0"/>
              </a:rPr>
              <a:t>);</a:t>
            </a:r>
            <a:endParaRPr lang="ru-RU" sz="1400" dirty="0">
              <a:solidFill>
                <a:prstClr val="black"/>
              </a:solidFill>
              <a:latin typeface="Times New Roman" panose="02020603050405020304" pitchFamily="18" charset="0"/>
              <a:cs typeface="Times New Roman" panose="02020603050405020304" pitchFamily="18" charset="0"/>
            </a:endParaRP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привлекаемых для проведения контртеррористической операции и в военное </a:t>
            </a:r>
            <a:r>
              <a:rPr lang="ru-RU" sz="1400" dirty="0" smtClean="0">
                <a:solidFill>
                  <a:prstClr val="black"/>
                </a:solidFill>
                <a:latin typeface="Times New Roman" panose="02020603050405020304" pitchFamily="18" charset="0"/>
                <a:cs typeface="Times New Roman" panose="02020603050405020304" pitchFamily="18" charset="0"/>
              </a:rPr>
              <a:t>время;</a:t>
            </a: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в целях выполнения им мероприятий по оказанию первой помощи </a:t>
            </a:r>
            <a:r>
              <a:rPr lang="ru-RU" sz="1400" dirty="0" smtClean="0">
                <a:solidFill>
                  <a:prstClr val="black"/>
                </a:solidFill>
                <a:latin typeface="Times New Roman" panose="02020603050405020304" pitchFamily="18" charset="0"/>
                <a:cs typeface="Times New Roman" panose="02020603050405020304" pitchFamily="18" charset="0"/>
              </a:rPr>
              <a:t>пострадавшим.</a:t>
            </a:r>
            <a:endParaRPr lang="ru-RU" sz="1400" dirty="0">
              <a:solidFill>
                <a:prstClr val="black"/>
              </a:solidFill>
              <a:latin typeface="Times New Roman" panose="02020603050405020304" pitchFamily="18" charset="0"/>
              <a:cs typeface="Times New Roman" panose="02020603050405020304" pitchFamily="18" charset="0"/>
            </a:endParaRPr>
          </a:p>
          <a:p>
            <a:pPr indent="88900" algn="just">
              <a:buFont typeface="Arial" panose="020B0604020202020204" pitchFamily="34" charset="0"/>
              <a:buChar char="•"/>
            </a:pP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282219" y="5517232"/>
            <a:ext cx="7947339" cy="738664"/>
          </a:xfrm>
          <a:prstGeom prst="rect">
            <a:avLst/>
          </a:prstGeom>
        </p:spPr>
        <p:txBody>
          <a:bodyPr wrap="square">
            <a:spAutoFit/>
          </a:bodyPr>
          <a:lstStyle/>
          <a:p>
            <a:r>
              <a:rPr lang="ru-RU" sz="1400" b="1" dirty="0">
                <a:solidFill>
                  <a:prstClr val="black"/>
                </a:solidFill>
                <a:latin typeface="Times New Roman" panose="02020603050405020304" pitchFamily="18" charset="0"/>
                <a:cs typeface="Times New Roman" panose="02020603050405020304" pitchFamily="18" charset="0"/>
              </a:rPr>
              <a:t>Для населения: </a:t>
            </a:r>
          </a:p>
          <a:p>
            <a:pPr indent="88900" algn="just">
              <a:buFont typeface="Arial" panose="020B0604020202020204" pitchFamily="34" charset="0"/>
              <a:buChar char="•"/>
            </a:pPr>
            <a:r>
              <a:rPr lang="ru-RU" sz="1400" dirty="0" smtClean="0">
                <a:solidFill>
                  <a:prstClr val="black"/>
                </a:solidFill>
                <a:latin typeface="Times New Roman" panose="02020603050405020304" pitchFamily="18" charset="0"/>
                <a:cs typeface="Times New Roman" panose="02020603050405020304" pitchFamily="18" charset="0"/>
              </a:rPr>
              <a:t>проживающего </a:t>
            </a:r>
            <a:r>
              <a:rPr lang="ru-RU" sz="1400" dirty="0">
                <a:solidFill>
                  <a:prstClr val="black"/>
                </a:solidFill>
                <a:latin typeface="Times New Roman" panose="02020603050405020304" pitchFamily="18" charset="0"/>
                <a:cs typeface="Times New Roman" panose="02020603050405020304" pitchFamily="18" charset="0"/>
              </a:rPr>
              <a:t>или </a:t>
            </a:r>
            <a:r>
              <a:rPr lang="ru-RU" sz="1400" dirty="0" smtClean="0">
                <a:solidFill>
                  <a:prstClr val="black"/>
                </a:solidFill>
                <a:latin typeface="Times New Roman" panose="02020603050405020304" pitchFamily="18" charset="0"/>
                <a:cs typeface="Times New Roman" panose="02020603050405020304" pitchFamily="18" charset="0"/>
              </a:rPr>
              <a:t>находящегося </a:t>
            </a:r>
            <a:r>
              <a:rPr lang="ru-RU" sz="1400" dirty="0">
                <a:solidFill>
                  <a:prstClr val="black"/>
                </a:solidFill>
                <a:latin typeface="Times New Roman" panose="02020603050405020304" pitchFamily="18" charset="0"/>
                <a:cs typeface="Times New Roman" panose="02020603050405020304" pitchFamily="18" charset="0"/>
              </a:rPr>
              <a:t>в районах возможного радиоактивного загрязнения (заражения); </a:t>
            </a:r>
          </a:p>
          <a:p>
            <a:pPr indent="88900" algn="just">
              <a:buFont typeface="Arial" panose="020B0604020202020204" pitchFamily="34" charset="0"/>
              <a:buChar char="•"/>
            </a:pPr>
            <a:r>
              <a:rPr lang="ru-RU" sz="1400" dirty="0">
                <a:solidFill>
                  <a:prstClr val="black"/>
                </a:solidFill>
                <a:latin typeface="Times New Roman" panose="02020603050405020304" pitchFamily="18" charset="0"/>
                <a:cs typeface="Times New Roman" panose="02020603050405020304" pitchFamily="18" charset="0"/>
              </a:rPr>
              <a:t>проживающего или находящегося в районах возможного </a:t>
            </a:r>
            <a:r>
              <a:rPr lang="ru-RU" sz="1400" dirty="0" smtClean="0">
                <a:solidFill>
                  <a:prstClr val="black"/>
                </a:solidFill>
                <a:latin typeface="Times New Roman" panose="02020603050405020304" pitchFamily="18" charset="0"/>
                <a:cs typeface="Times New Roman" panose="02020603050405020304" pitchFamily="18" charset="0"/>
              </a:rPr>
              <a:t>биологического </a:t>
            </a:r>
            <a:r>
              <a:rPr lang="ru-RU" sz="1400" dirty="0">
                <a:solidFill>
                  <a:prstClr val="black"/>
                </a:solidFill>
                <a:latin typeface="Times New Roman" panose="02020603050405020304" pitchFamily="18" charset="0"/>
                <a:cs typeface="Times New Roman" panose="02020603050405020304" pitchFamily="18" charset="0"/>
              </a:rPr>
              <a:t>загрязнения (заражения</a:t>
            </a:r>
            <a:r>
              <a:rPr lang="ru-RU" sz="1400" dirty="0" smtClean="0">
                <a:solidFill>
                  <a:prstClr val="black"/>
                </a:solidFill>
                <a:latin typeface="Times New Roman" panose="02020603050405020304" pitchFamily="18" charset="0"/>
                <a:cs typeface="Times New Roman" panose="02020603050405020304" pitchFamily="18" charset="0"/>
              </a:rPr>
              <a:t>).</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31334" y="2022921"/>
            <a:ext cx="6993856" cy="338554"/>
          </a:xfrm>
          <a:prstGeom prst="rect">
            <a:avLst/>
          </a:prstGeom>
        </p:spPr>
        <p:txBody>
          <a:bodyPr wrap="square">
            <a:spAutoFit/>
          </a:bodyPr>
          <a:lstStyle/>
          <a:p>
            <a:pPr algn="just"/>
            <a:r>
              <a:rPr lang="ru-RU" sz="1600" b="1" dirty="0">
                <a:solidFill>
                  <a:schemeClr val="tx2"/>
                </a:solidFill>
                <a:latin typeface="Times New Roman" panose="02020603050405020304" pitchFamily="18" charset="0"/>
                <a:cs typeface="Times New Roman" panose="02020603050405020304" pitchFamily="18" charset="0"/>
              </a:rPr>
              <a:t>Приказом Минздрава России установлены комплектации КИМГЗ: </a:t>
            </a:r>
            <a:endParaRPr lang="ru-RU" sz="1600" dirty="0">
              <a:solidFill>
                <a:schemeClr val="tx2"/>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43755" y="4893461"/>
            <a:ext cx="7674088" cy="307777"/>
          </a:xfrm>
          <a:prstGeom prst="rect">
            <a:avLst/>
          </a:prstGeom>
        </p:spPr>
        <p:txBody>
          <a:bodyPr wrap="square">
            <a:spAutoFit/>
          </a:bodyPr>
          <a:lstStyle/>
          <a:p>
            <a:pPr algn="just"/>
            <a:r>
              <a:rPr lang="ru-RU" sz="1400" b="1" dirty="0" smtClean="0">
                <a:solidFill>
                  <a:prstClr val="black"/>
                </a:solidFill>
                <a:latin typeface="Times New Roman" panose="02020603050405020304" pitchFamily="18" charset="0"/>
                <a:cs typeface="Times New Roman" panose="02020603050405020304" pitchFamily="18" charset="0"/>
              </a:rPr>
              <a:t>Для работников </a:t>
            </a:r>
            <a:r>
              <a:rPr lang="ru-RU" sz="1400" dirty="0">
                <a:solidFill>
                  <a:prstClr val="black"/>
                </a:solidFill>
                <a:latin typeface="Times New Roman" panose="02020603050405020304" pitchFamily="18" charset="0"/>
                <a:cs typeface="Times New Roman" panose="02020603050405020304" pitchFamily="18" charset="0"/>
              </a:rPr>
              <a:t>особо </a:t>
            </a:r>
            <a:r>
              <a:rPr lang="ru-RU" sz="1400" dirty="0" err="1" smtClean="0">
                <a:solidFill>
                  <a:prstClr val="black"/>
                </a:solidFill>
                <a:latin typeface="Times New Roman" panose="02020603050405020304" pitchFamily="18" charset="0"/>
                <a:cs typeface="Times New Roman" panose="02020603050405020304" pitchFamily="18" charset="0"/>
              </a:rPr>
              <a:t>радиационно</a:t>
            </a:r>
            <a:r>
              <a:rPr lang="ru-RU" sz="1400" dirty="0" smtClean="0">
                <a:solidFill>
                  <a:prstClr val="black"/>
                </a:solidFill>
                <a:latin typeface="Times New Roman" panose="02020603050405020304" pitchFamily="18" charset="0"/>
                <a:cs typeface="Times New Roman" panose="02020603050405020304" pitchFamily="18" charset="0"/>
              </a:rPr>
              <a:t> опасных </a:t>
            </a:r>
            <a:r>
              <a:rPr lang="ru-RU" sz="1400" dirty="0">
                <a:solidFill>
                  <a:prstClr val="black"/>
                </a:solidFill>
                <a:latin typeface="Times New Roman" panose="02020603050405020304" pitchFamily="18" charset="0"/>
                <a:cs typeface="Times New Roman" panose="02020603050405020304" pitchFamily="18" charset="0"/>
              </a:rPr>
              <a:t>и </a:t>
            </a:r>
            <a:r>
              <a:rPr lang="ru-RU" sz="1400" dirty="0" err="1">
                <a:solidFill>
                  <a:prstClr val="black"/>
                </a:solidFill>
                <a:latin typeface="Times New Roman" panose="02020603050405020304" pitchFamily="18" charset="0"/>
                <a:cs typeface="Times New Roman" panose="02020603050405020304" pitchFamily="18" charset="0"/>
              </a:rPr>
              <a:t>ядерно</a:t>
            </a:r>
            <a:r>
              <a:rPr lang="ru-RU" sz="1400" dirty="0">
                <a:solidFill>
                  <a:prstClr val="black"/>
                </a:solidFill>
                <a:latin typeface="Times New Roman" panose="02020603050405020304" pitchFamily="18" charset="0"/>
                <a:cs typeface="Times New Roman" panose="02020603050405020304" pitchFamily="18" charset="0"/>
              </a:rPr>
              <a:t> опасных производств и </a:t>
            </a:r>
            <a:r>
              <a:rPr lang="ru-RU" sz="1400" dirty="0" smtClean="0">
                <a:solidFill>
                  <a:prstClr val="black"/>
                </a:solidFill>
                <a:latin typeface="Times New Roman" panose="02020603050405020304" pitchFamily="18" charset="0"/>
                <a:cs typeface="Times New Roman" panose="02020603050405020304" pitchFamily="18" charset="0"/>
              </a:rPr>
              <a:t>объектов.</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3755" y="934157"/>
            <a:ext cx="11702284" cy="954107"/>
          </a:xfrm>
          <a:prstGeom prst="rect">
            <a:avLst/>
          </a:prstGeom>
          <a:solidFill>
            <a:schemeClr val="bg1">
              <a:lumMod val="85000"/>
            </a:schemeClr>
          </a:solidFill>
        </p:spPr>
        <p:txBody>
          <a:bodyPr wrap="square">
            <a:spAutoFit/>
          </a:bodyPr>
          <a:lstStyle/>
          <a:p>
            <a:pPr algn="just"/>
            <a:r>
              <a:rPr lang="ru-RU" sz="1400" dirty="0">
                <a:latin typeface="Times New Roman" panose="02020603050405020304" pitchFamily="18" charset="0"/>
                <a:cs typeface="Times New Roman" panose="02020603050405020304" pitchFamily="18" charset="0"/>
              </a:rPr>
              <a:t>Приказом Минздрава России от </a:t>
            </a:r>
            <a:r>
              <a:rPr lang="ru-RU" sz="1400" dirty="0" smtClean="0">
                <a:latin typeface="Times New Roman" panose="02020603050405020304" pitchFamily="18" charset="0"/>
                <a:cs typeface="Times New Roman" panose="02020603050405020304" pitchFamily="18" charset="0"/>
              </a:rPr>
              <a:t>28 октября 2020 г. № </a:t>
            </a:r>
            <a:r>
              <a:rPr lang="ru-RU" sz="1400" dirty="0">
                <a:latin typeface="Times New Roman" panose="02020603050405020304" pitchFamily="18" charset="0"/>
                <a:cs typeface="Times New Roman" panose="02020603050405020304" pitchFamily="18" charset="0"/>
              </a:rPr>
              <a:t>1164н «Об утверждении требований к комплектации лекарственными препаратами и медицинскими изделиями комплекта индивидуального медицинского гражданской защиты для оказания первичной медико-санитарной помощи и первой помощи» утверждены требования к комплектации лекарственными препаратами и медицинскими изделиями комплекта индивидуального медицинского гражданской защиты (КИМГЗ) для оказания первичной медико-санитарной помощи. </a:t>
            </a:r>
          </a:p>
        </p:txBody>
      </p:sp>
    </p:spTree>
    <p:extLst>
      <p:ext uri="{BB962C8B-B14F-4D97-AF65-F5344CB8AC3E}">
        <p14:creationId xmlns:p14="http://schemas.microsoft.com/office/powerpoint/2010/main" val="2783819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itle 2"/>
          <p:cNvSpPr txBox="1">
            <a:spLocks/>
          </p:cNvSpPr>
          <p:nvPr/>
        </p:nvSpPr>
        <p:spPr bwMode="auto">
          <a:xfrm>
            <a:off x="133232" y="378686"/>
            <a:ext cx="5773176"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000" b="1" dirty="0" smtClean="0">
                <a:solidFill>
                  <a:schemeClr val="tx2"/>
                </a:solidFill>
                <a:latin typeface="Times New Roman" panose="02020603050405020304" pitchFamily="18" charset="0"/>
                <a:cs typeface="Times New Roman" panose="02020603050405020304" pitchFamily="18" charset="0"/>
              </a:rPr>
              <a:t>2. СРЕДСТВА КОЛЛЕКТИВНОЙ ЗАЩИТЫ</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2" name="Номер слайда 1"/>
          <p:cNvSpPr>
            <a:spLocks noGrp="1"/>
          </p:cNvSpPr>
          <p:nvPr>
            <p:ph type="sldNum" sz="quarter" idx="12"/>
          </p:nvPr>
        </p:nvSpPr>
        <p:spPr>
          <a:xfrm>
            <a:off x="9363986" y="6558679"/>
            <a:ext cx="2844800" cy="365125"/>
          </a:xfrm>
        </p:spPr>
        <p:txBody>
          <a:bodyPr/>
          <a:lstStyle/>
          <a:p>
            <a:pPr>
              <a:defRPr/>
            </a:pPr>
            <a:fld id="{1E49034A-A7B1-445D-B275-FE52B65EA479}" type="slidenum">
              <a:rPr lang="ru-RU" smtClean="0"/>
              <a:pPr>
                <a:defRPr/>
              </a:pPr>
              <a:t>25</a:t>
            </a:fld>
            <a:endParaRPr lang="ru-RU" dirty="0"/>
          </a:p>
        </p:txBody>
      </p:sp>
      <p:sp>
        <p:nvSpPr>
          <p:cNvPr id="9" name="Прямоугольник 8"/>
          <p:cNvSpPr/>
          <p:nvPr/>
        </p:nvSpPr>
        <p:spPr>
          <a:xfrm>
            <a:off x="263352" y="873673"/>
            <a:ext cx="11665296" cy="5816977"/>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Федеральный </a:t>
            </a:r>
            <a:r>
              <a:rPr lang="ru-RU" sz="1200" dirty="0">
                <a:latin typeface="Times New Roman" panose="02020603050405020304" pitchFamily="18" charset="0"/>
                <a:cs typeface="Times New Roman" panose="02020603050405020304" pitchFamily="18" charset="0"/>
              </a:rPr>
              <a:t>закон от 29 декабря 2004 г. № 190-ФЗ «Градостроительный кодекс 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Указ Президента Российской Федерации от 11 июля 2004 г. № 868 «Вопросы Министерства Российской Федерации по делам гражданской обороны, чрезвычайным ситуациям и ликвидации последствий стихийных бедствий</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16 июля 2007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447 «О совершенствовании учёта федерального имущества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3 октября 1998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1149 «О порядке отнесения территорий к группам по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29 ноября 1999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1309 «О порядке создания убежищ и иных объектов гражданской обороны</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24 декабря 2015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1418 «О государственном надзоре в области защиты населения и территорий </a:t>
            </a: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от </a:t>
            </a:r>
            <a:r>
              <a:rPr lang="ru-RU" sz="1200" dirty="0">
                <a:latin typeface="Times New Roman" panose="02020603050405020304" pitchFamily="18" charset="0"/>
                <a:cs typeface="Times New Roman" panose="02020603050405020304" pitchFamily="18" charset="0"/>
              </a:rPr>
              <a:t>чрезвычайных ситуаций природного и техногенного характера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19 января 2006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20 «Об инженерных изысканиях для подготовки проектной документации, строительства, реконструкции объектов капитального строительства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4 июля 2020 г.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985 «Об утверждении перечня национальных стандартов и сводов правил (частей таких стандартов и сводов правил), в результате применения которых на обязательной основе обеспечивается соблюдение требований Федерального закона «Технический регламент о безопасности зданий и сооружений» и о признании утратившими силу некоторых актов Правительства 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Приказ </a:t>
            </a:r>
            <a:r>
              <a:rPr lang="ru-RU" sz="1200" dirty="0">
                <a:latin typeface="Times New Roman" panose="02020603050405020304" pitchFamily="18" charset="0"/>
                <a:cs typeface="Times New Roman" panose="02020603050405020304" pitchFamily="18" charset="0"/>
              </a:rPr>
              <a:t>МЧС России от 15 декабря 2002 г. № 583 «Об утверждении и введении в действие Правил эксплуатации защитных сооружений гражданской обороны» (зарегистрирован в Министерстве юстиции Российской Федерации от 25 марта 2003 г., </a:t>
            </a:r>
            <a:r>
              <a:rPr lang="ru-RU" sz="1200" dirty="0" smtClean="0">
                <a:latin typeface="Times New Roman" panose="02020603050405020304" pitchFamily="18" charset="0"/>
                <a:cs typeface="Times New Roman" panose="02020603050405020304" pitchFamily="18" charset="0"/>
              </a:rPr>
              <a:t>регистрационный № </a:t>
            </a:r>
            <a:r>
              <a:rPr lang="ru-RU" sz="1200" dirty="0">
                <a:latin typeface="Times New Roman" panose="02020603050405020304" pitchFamily="18" charset="0"/>
                <a:cs typeface="Times New Roman" panose="02020603050405020304" pitchFamily="18" charset="0"/>
              </a:rPr>
              <a:t>4317</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риказ </a:t>
            </a:r>
            <a:r>
              <a:rPr lang="ru-RU" sz="1200" dirty="0">
                <a:latin typeface="Times New Roman" panose="02020603050405020304" pitchFamily="18" charset="0"/>
                <a:cs typeface="Times New Roman" panose="02020603050405020304" pitchFamily="18" charset="0"/>
              </a:rPr>
              <a:t>МЧС России от 21 июля 2005 г. № 575 «Об утверждении Порядка содержания и использования защитных сооружений гражданской обороны в мирное время» (зарегистрирован в Министерстве юстиции Российской Федерации от 21 сентября 2005 г., регистрационный № 7032</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Приказ </a:t>
            </a:r>
            <a:r>
              <a:rPr lang="ru-RU" sz="1200" dirty="0">
                <a:latin typeface="Times New Roman" panose="02020603050405020304" pitchFamily="18" charset="0"/>
                <a:cs typeface="Times New Roman" panose="02020603050405020304" pitchFamily="18" charset="0"/>
              </a:rPr>
              <a:t>МЧС России от 22 июля 2019 г. № </a:t>
            </a:r>
            <a:r>
              <a:rPr lang="ru-RU" sz="1200" dirty="0" smtClean="0">
                <a:latin typeface="Times New Roman" panose="02020603050405020304" pitchFamily="18" charset="0"/>
                <a:cs typeface="Times New Roman" panose="02020603050405020304" pitchFamily="18" charset="0"/>
              </a:rPr>
              <a:t>383 </a:t>
            </a:r>
            <a:r>
              <a:rPr lang="ru-RU" sz="1200" dirty="0">
                <a:latin typeface="Times New Roman" panose="02020603050405020304" pitchFamily="18" charset="0"/>
                <a:cs typeface="Times New Roman" panose="02020603050405020304" pitchFamily="18" charset="0"/>
              </a:rPr>
              <a:t>«О комиссии МЧС России по согласованию актов о снятии с учета (изменении типа) защитных сооружений гражданской обороны</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риказ </a:t>
            </a:r>
            <a:r>
              <a:rPr lang="ru-RU" sz="1200" dirty="0" err="1">
                <a:latin typeface="Times New Roman" panose="02020603050405020304" pitchFamily="18" charset="0"/>
                <a:cs typeface="Times New Roman" panose="02020603050405020304" pitchFamily="18" charset="0"/>
              </a:rPr>
              <a:t>Ростехнадзора</a:t>
            </a:r>
            <a:r>
              <a:rPr lang="ru-RU" sz="1200" dirty="0">
                <a:latin typeface="Times New Roman" panose="02020603050405020304" pitchFamily="18" charset="0"/>
                <a:cs typeface="Times New Roman" panose="02020603050405020304" pitchFamily="18" charset="0"/>
              </a:rPr>
              <a:t> от 11 апреля 2016 г.  № 144 «Об утверждении Руководства по безопасности «Методические основы по проведению анализа опасностей </a:t>
            </a:r>
            <a:r>
              <a:rPr lang="ru-RU" sz="1200" dirty="0" smtClean="0">
                <a:latin typeface="Times New Roman" panose="02020603050405020304" pitchFamily="18" charset="0"/>
                <a:cs typeface="Times New Roman" panose="02020603050405020304" pitchFamily="18" charset="0"/>
              </a:rPr>
              <a:t>и </a:t>
            </a:r>
            <a:r>
              <a:rPr lang="ru-RU" sz="1200" dirty="0">
                <a:latin typeface="Times New Roman" panose="02020603050405020304" pitchFamily="18" charset="0"/>
                <a:cs typeface="Times New Roman" panose="02020603050405020304" pitchFamily="18" charset="0"/>
              </a:rPr>
              <a:t>оценки риска аварий на опасных производственных объектах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СП 88.13330.2022 «СНИП II-11-77* Защитные сооружения гражданской обороны» (утв. приказом Министерства строительства и жилищно-коммунального хозяйства Российской Федерации от 21 декабря 2022 г. № 1101/</a:t>
            </a:r>
            <a:r>
              <a:rPr lang="ru-RU" sz="1200" dirty="0" err="1">
                <a:latin typeface="Times New Roman" panose="02020603050405020304" pitchFamily="18" charset="0"/>
                <a:cs typeface="Times New Roman" panose="02020603050405020304" pitchFamily="18" charset="0"/>
              </a:rPr>
              <a:t>пр</a:t>
            </a:r>
            <a:r>
              <a:rPr lang="ru-RU" sz="1200" dirty="0">
                <a:latin typeface="Times New Roman" panose="02020603050405020304" pitchFamily="18" charset="0"/>
                <a:cs typeface="Times New Roman" panose="02020603050405020304" pitchFamily="18" charset="0"/>
              </a:rPr>
              <a:t>) </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СП 165.1325800.2014 «Инженерно-технические мероприятия по гражданской обороне. Актуализированная редакция СНиП 2.01.51-90</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СП </a:t>
            </a:r>
            <a:r>
              <a:rPr lang="ru-RU" sz="1200" dirty="0">
                <a:latin typeface="Times New Roman" panose="02020603050405020304" pitchFamily="18" charset="0"/>
                <a:cs typeface="Times New Roman" panose="02020603050405020304" pitchFamily="18" charset="0"/>
              </a:rPr>
              <a:t>20.13330.2011 «Нагрузки и воздействия. Актуализированная редакция СНиП 2.01.07-85</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СП </a:t>
            </a:r>
            <a:r>
              <a:rPr lang="ru-RU" sz="1200" dirty="0">
                <a:latin typeface="Times New Roman" panose="02020603050405020304" pitchFamily="18" charset="0"/>
                <a:cs typeface="Times New Roman" panose="02020603050405020304" pitchFamily="18" charset="0"/>
              </a:rPr>
              <a:t>93.13330.2016 «Защитные сооружения гражданской обороны в подземных горных выработках. Актуализированная редакция СНиП 2.01.54-84</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ГОСТ </a:t>
            </a:r>
            <a:r>
              <a:rPr lang="ru-RU" sz="1200" dirty="0">
                <a:latin typeface="Times New Roman" panose="02020603050405020304" pitchFamily="18" charset="0"/>
                <a:cs typeface="Times New Roman" panose="02020603050405020304" pitchFamily="18" charset="0"/>
              </a:rPr>
              <a:t>Р 42.0.02-2001 «Гражданская оборона. Термины и определения основных понятий</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ГОСТ Р 42.4.03-2015 «Гражданская оборона. Защитные сооружения гражданской обороны. Классификация. Общие технические требования</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ГОСТ Р 42.4.01-2014 «Гражданская оборона. Защитные сооружения гражданской обороны. Методы испытаний</a:t>
            </a:r>
            <a:r>
              <a:rPr lang="ru-RU" sz="12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Рекомендации, определяющие порядок оценки готовности защитных сооружений гражданской </a:t>
            </a:r>
            <a:r>
              <a:rPr lang="ru-RU" sz="1200" dirty="0" smtClean="0">
                <a:latin typeface="Times New Roman" panose="02020603050405020304" pitchFamily="18" charset="0"/>
                <a:cs typeface="Times New Roman" panose="02020603050405020304" pitchFamily="18" charset="0"/>
              </a:rPr>
              <a:t>обороны, утв. </a:t>
            </a:r>
            <a:r>
              <a:rPr lang="ru-RU" sz="1200" dirty="0">
                <a:latin typeface="Times New Roman" panose="02020603050405020304" pitchFamily="18" charset="0"/>
                <a:cs typeface="Times New Roman" panose="02020603050405020304" pitchFamily="18" charset="0"/>
              </a:rPr>
              <a:t>от </a:t>
            </a:r>
            <a:r>
              <a:rPr lang="ru-RU" sz="1200" dirty="0" smtClean="0">
                <a:latin typeface="Times New Roman" panose="02020603050405020304" pitchFamily="18" charset="0"/>
                <a:cs typeface="Times New Roman" panose="02020603050405020304" pitchFamily="18" charset="0"/>
              </a:rPr>
              <a:t>09 октября 2020 г. № 2-4-7-21-11.</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147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Прямоугольник 6"/>
          <p:cNvSpPr/>
          <p:nvPr/>
        </p:nvSpPr>
        <p:spPr>
          <a:xfrm>
            <a:off x="119336" y="408524"/>
            <a:ext cx="11800399" cy="646331"/>
          </a:xfrm>
          <a:prstGeom prst="rect">
            <a:avLst/>
          </a:prstGeom>
          <a:solidFill>
            <a:srgbClr val="FFC000"/>
          </a:solidFill>
        </p:spPr>
        <p:txBody>
          <a:bodyPr wrap="square">
            <a:spAutoFit/>
          </a:bodyPr>
          <a:lstStyle/>
          <a:p>
            <a:pPr algn="just"/>
            <a:r>
              <a:rPr lang="ru-RU" sz="1200" b="1" dirty="0" smtClean="0">
                <a:solidFill>
                  <a:schemeClr val="tx2"/>
                </a:solidFill>
                <a:latin typeface="Times New Roman" panose="02020603050405020304" pitchFamily="18" charset="0"/>
                <a:cs typeface="Times New Roman" panose="02020603050405020304" pitchFamily="18" charset="0"/>
              </a:rPr>
              <a:t>ЗАЩИТНЫЕ СООРУЖЕНИЯ ГРАЖДАНСКОЙ </a:t>
            </a:r>
            <a:r>
              <a:rPr lang="ru-RU" sz="1200" b="1" dirty="0">
                <a:solidFill>
                  <a:schemeClr val="tx2"/>
                </a:solidFill>
                <a:latin typeface="Times New Roman" panose="02020603050405020304" pitchFamily="18" charset="0"/>
                <a:cs typeface="Times New Roman" panose="02020603050405020304" pitchFamily="18" charset="0"/>
              </a:rPr>
              <a:t>ОБОРОНЫ (ЗС ГО</a:t>
            </a:r>
            <a:r>
              <a:rPr lang="ru-RU" sz="1200" b="1" dirty="0" smtClean="0">
                <a:solidFill>
                  <a:schemeClr val="tx2"/>
                </a:solidFill>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это </a:t>
            </a:r>
            <a:r>
              <a:rPr lang="ru-RU" sz="1200" dirty="0">
                <a:latin typeface="Times New Roman" panose="02020603050405020304" pitchFamily="18" charset="0"/>
                <a:cs typeface="Times New Roman" panose="02020603050405020304" pitchFamily="18" charset="0"/>
              </a:rPr>
              <a:t>сооружения, предназначенные для защиты населения, личного состава сил </a:t>
            </a:r>
            <a:r>
              <a:rPr lang="ru-RU" sz="1200" dirty="0" smtClean="0">
                <a:latin typeface="Times New Roman" panose="02020603050405020304" pitchFamily="18" charset="0"/>
                <a:cs typeface="Times New Roman" panose="02020603050405020304" pitchFamily="18" charset="0"/>
              </a:rPr>
              <a:t>гражданской обороны от </a:t>
            </a:r>
            <a:r>
              <a:rPr lang="ru-RU" sz="1200" dirty="0">
                <a:latin typeface="Times New Roman" panose="02020603050405020304" pitchFamily="18" charset="0"/>
                <a:cs typeface="Times New Roman" panose="02020603050405020304" pitchFamily="18" charset="0"/>
              </a:rPr>
              <a:t>поражающих факторов современных средств поражения (оружия массового поражения и обычных средств поражения), а также от вторичных поражающих факторов, возникающих при разрушении (повреждении) потенциально опасных объектов. </a:t>
            </a:r>
            <a:r>
              <a:rPr lang="ru-RU" sz="1200" b="1" dirty="0">
                <a:latin typeface="Times New Roman" panose="02020603050405020304" pitchFamily="18" charset="0"/>
                <a:cs typeface="Times New Roman" panose="02020603050405020304" pitchFamily="18" charset="0"/>
              </a:rPr>
              <a:t> </a:t>
            </a:r>
            <a:endParaRPr lang="ru-RU" sz="1100" dirty="0" smtClean="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065564" y="1195129"/>
            <a:ext cx="1872208"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smtClean="0">
                <a:latin typeface="Times New Roman" panose="02020603050405020304" pitchFamily="18" charset="0"/>
                <a:cs typeface="Times New Roman" panose="02020603050405020304" pitchFamily="18" charset="0"/>
              </a:rPr>
              <a:t>УБЕЖИЩЕ</a:t>
            </a:r>
            <a:endParaRPr lang="ru-RU" sz="1600"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37458" y="1808037"/>
            <a:ext cx="3672408" cy="19257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защитное сооружение ГО, предназначенное для защиты укрываемых в течение нормативного времени от расчетного воздействия поражающих факторов ядерного и химического оружия и обычных средств поражения, бактериальных (биологических) средств и поражающих концентраций АХОВ, возникающих при аварии на потенциально опасных объектах, а также от высоких температур и продуктов горения при пожарах</a:t>
            </a:r>
            <a:endParaRPr lang="ru-RU"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269920" y="1187328"/>
            <a:ext cx="3753898" cy="48642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smtClean="0">
                <a:latin typeface="Times New Roman" panose="02020603050405020304" pitchFamily="18" charset="0"/>
                <a:cs typeface="Times New Roman" panose="02020603050405020304" pitchFamily="18" charset="0"/>
              </a:rPr>
              <a:t>ПРОТИВОРАДИАЦИОННОЕ УКРЫТИЕ </a:t>
            </a:r>
            <a:endParaRPr lang="ru-RU" sz="1600" dirty="0">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4322501" y="1781274"/>
            <a:ext cx="3672408" cy="19257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защитное сооружение ГО, предназначенное для защиты укрываемых от воздействия ионизирующих излучений при радиоактивном заражении (загрязнении) местности и допускающее непрерывное пребывание в нем укрываемых в течение нормативного времени</a:t>
            </a:r>
            <a:endParaRPr lang="ru-RU" sz="20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9022448" y="1195129"/>
            <a:ext cx="1872208"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smtClean="0">
                <a:latin typeface="Times New Roman" panose="02020603050405020304" pitchFamily="18" charset="0"/>
                <a:cs typeface="Times New Roman" panose="02020603050405020304" pitchFamily="18" charset="0"/>
              </a:rPr>
              <a:t>УКРЫТИЕ</a:t>
            </a:r>
            <a:endParaRPr lang="ru-RU" sz="1600"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174929" y="1742874"/>
            <a:ext cx="3672408" cy="19257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защитное сооружение ГО, обеспечивающее защиту укрываемых от фугасного и осколочного действия обычных средств поражения, поражения обломками строительных конструкций, а также от обрушения конструкций вышерасположенных этажей зданий различной этажности</a:t>
            </a:r>
          </a:p>
        </p:txBody>
      </p:sp>
      <p:sp>
        <p:nvSpPr>
          <p:cNvPr id="18" name="Прямоугольник 17"/>
          <p:cNvSpPr/>
          <p:nvPr/>
        </p:nvSpPr>
        <p:spPr>
          <a:xfrm>
            <a:off x="228397" y="3866282"/>
            <a:ext cx="11800399" cy="461665"/>
          </a:xfrm>
          <a:prstGeom prst="rect">
            <a:avLst/>
          </a:prstGeom>
          <a:solidFill>
            <a:schemeClr val="bg1">
              <a:lumMod val="85000"/>
            </a:schemeClr>
          </a:solidFill>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Создание ЗС ГО в мирное время осуществляется на основании планов, разрабатываемых федеральными органами исполнительной власти и органами исполнительной власти субъектов Российской Федерации и согласованных с МЧС </a:t>
            </a:r>
            <a:r>
              <a:rPr lang="ru-RU" sz="1200" dirty="0" smtClean="0">
                <a:solidFill>
                  <a:srgbClr val="000000"/>
                </a:solidFill>
                <a:latin typeface="Times New Roman" panose="02020603050405020304" pitchFamily="18" charset="0"/>
                <a:cs typeface="Times New Roman" panose="02020603050405020304" pitchFamily="18" charset="0"/>
              </a:rPr>
              <a:t>России.</a:t>
            </a:r>
            <a:endParaRPr lang="ru-RU" sz="120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228397" y="4426692"/>
            <a:ext cx="3851379" cy="2363924"/>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100" b="1" dirty="0">
                <a:solidFill>
                  <a:srgbClr val="000000"/>
                </a:solidFill>
                <a:latin typeface="Times New Roman" panose="02020603050405020304" pitchFamily="18" charset="0"/>
                <a:cs typeface="Times New Roman" panose="02020603050405020304" pitchFamily="18" charset="0"/>
              </a:rPr>
              <a:t>Федеральные органы исполнительной власти: </a:t>
            </a:r>
            <a:endParaRPr lang="ru-RU" sz="1100" dirty="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по согласованию с органами исполнительной власти субъектов Российской Федерации определяют общую потребность в ЗС ГО для организаций, находящихся в сфере их ведения;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организуют создание ЗС ГО;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принимают в пределах своей компетенции нормативные акты по созданию ЗС ГО, доводят их требования до сведения указанных организаций и контролируют их выполнение;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осуществляют контроль за созданием ЗС ГО и поддержанием их в состоянии постоянной готовности к использованию;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ведут учет существующих и создаваемых ЗС </a:t>
            </a:r>
            <a:r>
              <a:rPr lang="ru-RU" sz="1100" dirty="0" smtClean="0">
                <a:solidFill>
                  <a:srgbClr val="000000"/>
                </a:solidFill>
                <a:latin typeface="Times New Roman" panose="02020603050405020304" pitchFamily="18" charset="0"/>
                <a:cs typeface="Times New Roman" panose="02020603050405020304" pitchFamily="18" charset="0"/>
              </a:rPr>
              <a:t>ГО.</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4222030" y="4418172"/>
            <a:ext cx="3851379" cy="2372444"/>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t"/>
          <a:lstStyle/>
          <a:p>
            <a:pPr algn="ctr"/>
            <a:r>
              <a:rPr lang="ru-RU" sz="1100" b="1" dirty="0">
                <a:solidFill>
                  <a:srgbClr val="000000"/>
                </a:solidFill>
                <a:latin typeface="Times New Roman" panose="02020603050405020304" pitchFamily="18" charset="0"/>
                <a:cs typeface="Times New Roman" panose="02020603050405020304" pitchFamily="18" charset="0"/>
              </a:rPr>
              <a:t>Органы исполнительной власти субъектов Российской Федерации и органы местного самоуправления на соответствующих территориях: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определяют общую потребность в ЗС ГО;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 мирное время создают, сохраняют существующие ЗС ГО и поддерживают их в состоянии постоянной готовности к использованию;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осуществляют контроль за созданием ЗС ГО и поддержанием их в состоянии постоянной готовности к использованию;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ведут учет существующих и создаваемых ЗС </a:t>
            </a:r>
            <a:r>
              <a:rPr lang="ru-RU" sz="1100" dirty="0" smtClean="0">
                <a:solidFill>
                  <a:srgbClr val="000000"/>
                </a:solidFill>
                <a:latin typeface="Times New Roman" panose="02020603050405020304" pitchFamily="18" charset="0"/>
                <a:cs typeface="Times New Roman" panose="02020603050405020304" pitchFamily="18" charset="0"/>
              </a:rPr>
              <a:t>ГО.</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8174929" y="4418172"/>
            <a:ext cx="3853867" cy="2372444"/>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t"/>
          <a:lstStyle/>
          <a:p>
            <a:pPr algn="ctr"/>
            <a:r>
              <a:rPr lang="ru-RU" sz="1100" b="1" dirty="0">
                <a:solidFill>
                  <a:srgbClr val="000000"/>
                </a:solidFill>
                <a:latin typeface="Times New Roman" panose="02020603050405020304" pitchFamily="18" charset="0"/>
                <a:cs typeface="Times New Roman" panose="02020603050405020304" pitchFamily="18" charset="0"/>
              </a:rPr>
              <a:t>Организации: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создают в мирное время по согласованию с федеральными органами исполнительной власти, органами исполнительной власти субъектов Российской Федерации и органами местного самоуправления, в сфере ведения которых они находятся, ЗС ГО;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обеспечивают сохранность существующих ЗС ГО, принимают меры по поддержанию их в состоянии постоянной готовности к использованию; </a:t>
            </a:r>
          </a:p>
          <a:p>
            <a:pPr marL="171450" indent="-171450" algn="just">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ведут учет существующих и создаваемых ЗС </a:t>
            </a:r>
            <a:r>
              <a:rPr lang="ru-RU" sz="1100" dirty="0" smtClean="0">
                <a:solidFill>
                  <a:srgbClr val="000000"/>
                </a:solidFill>
                <a:latin typeface="Times New Roman" panose="02020603050405020304" pitchFamily="18" charset="0"/>
                <a:cs typeface="Times New Roman" panose="02020603050405020304" pitchFamily="18" charset="0"/>
              </a:rPr>
              <a:t>ГО. </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241517" y="6486380"/>
            <a:ext cx="2844800" cy="365125"/>
          </a:xfrm>
        </p:spPr>
        <p:txBody>
          <a:bodyPr/>
          <a:lstStyle/>
          <a:p>
            <a:pPr>
              <a:defRPr/>
            </a:pPr>
            <a:fld id="{1E49034A-A7B1-445D-B275-FE52B65EA479}" type="slidenum">
              <a:rPr lang="ru-RU" smtClean="0">
                <a:solidFill>
                  <a:schemeClr val="tx1"/>
                </a:solidFill>
              </a:rPr>
              <a:pPr>
                <a:defRPr/>
              </a:pPr>
              <a:t>26</a:t>
            </a:fld>
            <a:endParaRPr lang="ru-RU" dirty="0">
              <a:solidFill>
                <a:schemeClr val="tx1"/>
              </a:solidFill>
            </a:endParaRPr>
          </a:p>
        </p:txBody>
      </p:sp>
    </p:spTree>
    <p:extLst>
      <p:ext uri="{BB962C8B-B14F-4D97-AF65-F5344CB8AC3E}">
        <p14:creationId xmlns:p14="http://schemas.microsoft.com/office/powerpoint/2010/main" val="1196025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480621" y="942159"/>
            <a:ext cx="4911456" cy="51255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b="1" dirty="0" smtClean="0">
                <a:latin typeface="Times New Roman" panose="02020603050405020304" pitchFamily="18" charset="0"/>
                <a:cs typeface="Times New Roman" panose="02020603050405020304" pitchFamily="18" charset="0"/>
              </a:rPr>
              <a:t>Защищенность </a:t>
            </a:r>
            <a:r>
              <a:rPr lang="ru-RU" sz="1200" b="1" dirty="0">
                <a:latin typeface="Times New Roman" panose="02020603050405020304" pitchFamily="18" charset="0"/>
                <a:cs typeface="Times New Roman" panose="02020603050405020304" pitchFamily="18" charset="0"/>
              </a:rPr>
              <a:t>от барического воздействия средств поражения                </a:t>
            </a:r>
            <a:endParaRPr lang="ru-RU" sz="1200" b="1" dirty="0" smtClean="0">
              <a:latin typeface="Times New Roman" panose="02020603050405020304" pitchFamily="18" charset="0"/>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убежища, ПРУ</a:t>
            </a:r>
            <a:r>
              <a:rPr lang="ru-RU" sz="1200"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426616" y="2006765"/>
            <a:ext cx="2097564" cy="131226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Существующие убежища </a:t>
            </a:r>
            <a:endParaRPr lang="ru-RU" sz="1200" b="1" dirty="0" smtClean="0">
              <a:solidFill>
                <a:schemeClr val="tx1"/>
              </a:solidFill>
              <a:latin typeface="Times New Roman" panose="02020603050405020304" pitchFamily="18" charset="0"/>
              <a:cs typeface="Times New Roman" panose="02020603050405020304" pitchFamily="18" charset="0"/>
            </a:endParaRPr>
          </a:p>
          <a:p>
            <a:pPr algn="ctr"/>
            <a:r>
              <a:rPr lang="ru-RU" sz="1200" dirty="0" smtClean="0">
                <a:solidFill>
                  <a:schemeClr val="tx1"/>
                </a:solidFill>
                <a:latin typeface="Times New Roman" panose="02020603050405020304" pitchFamily="18" charset="0"/>
                <a:cs typeface="Times New Roman" panose="02020603050405020304" pitchFamily="18" charset="0"/>
              </a:rPr>
              <a:t>500 </a:t>
            </a:r>
            <a:r>
              <a:rPr lang="ru-RU" sz="1200" dirty="0">
                <a:solidFill>
                  <a:schemeClr val="tx1"/>
                </a:solidFill>
                <a:latin typeface="Times New Roman" panose="02020603050405020304" pitchFamily="18" charset="0"/>
                <a:cs typeface="Times New Roman" panose="02020603050405020304" pitchFamily="18" charset="0"/>
              </a:rPr>
              <a:t>кПа (5 кгс/см</a:t>
            </a:r>
            <a:r>
              <a:rPr lang="ru-RU" sz="1200" baseline="30000" dirty="0">
                <a:solidFill>
                  <a:schemeClr val="tx1"/>
                </a:solidFill>
                <a:latin typeface="Times New Roman" panose="02020603050405020304" pitchFamily="18" charset="0"/>
                <a:cs typeface="Times New Roman" panose="02020603050405020304" pitchFamily="18" charset="0"/>
              </a:rPr>
              <a:t>2</a:t>
            </a:r>
            <a:r>
              <a:rPr lang="en-US" sz="1200" dirty="0">
                <a:solidFill>
                  <a:schemeClr val="tx1"/>
                </a:solidFill>
                <a:latin typeface="Times New Roman" panose="02020603050405020304" pitchFamily="18" charset="0"/>
                <a:cs typeface="Times New Roman" panose="02020603050405020304" pitchFamily="18" charset="0"/>
              </a:rPr>
              <a:t>– AI</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dirty="0" smtClean="0">
                <a:solidFill>
                  <a:schemeClr val="tx1"/>
                </a:solidFill>
                <a:latin typeface="Times New Roman" panose="02020603050405020304" pitchFamily="18" charset="0"/>
                <a:cs typeface="Times New Roman" panose="02020603050405020304" pitchFamily="18" charset="0"/>
              </a:rPr>
              <a:t>300 </a:t>
            </a:r>
            <a:r>
              <a:rPr lang="ru-RU" sz="1200" dirty="0">
                <a:solidFill>
                  <a:schemeClr val="tx1"/>
                </a:solidFill>
                <a:latin typeface="Times New Roman" panose="02020603050405020304" pitchFamily="18" charset="0"/>
                <a:cs typeface="Times New Roman" panose="02020603050405020304" pitchFamily="18" charset="0"/>
              </a:rPr>
              <a:t>кПа (3 кгс/см</a:t>
            </a:r>
            <a:r>
              <a:rPr lang="ru-RU" sz="1200" baseline="30000" dirty="0">
                <a:solidFill>
                  <a:schemeClr val="tx1"/>
                </a:solidFill>
                <a:latin typeface="Times New Roman" panose="02020603050405020304" pitchFamily="18" charset="0"/>
                <a:cs typeface="Times New Roman" panose="02020603050405020304" pitchFamily="18" charset="0"/>
              </a:rPr>
              <a:t>2</a:t>
            </a:r>
            <a:r>
              <a:rPr lang="en-US" sz="1200" dirty="0">
                <a:solidFill>
                  <a:schemeClr val="tx1"/>
                </a:solidFill>
                <a:latin typeface="Times New Roman" panose="02020603050405020304" pitchFamily="18" charset="0"/>
                <a:cs typeface="Times New Roman" panose="02020603050405020304" pitchFamily="18" charset="0"/>
              </a:rPr>
              <a:t> – AII</a:t>
            </a:r>
            <a:r>
              <a:rPr lang="ru-RU" sz="1200" dirty="0" smtClean="0">
                <a:solidFill>
                  <a:schemeClr val="tx1"/>
                </a:solidFill>
                <a:latin typeface="Times New Roman" panose="02020603050405020304" pitchFamily="18" charset="0"/>
                <a:cs typeface="Times New Roman" panose="02020603050405020304" pitchFamily="18" charset="0"/>
              </a:rPr>
              <a:t>);</a:t>
            </a:r>
          </a:p>
          <a:p>
            <a:pPr algn="ctr"/>
            <a:r>
              <a:rPr lang="ru-RU" sz="1200" dirty="0" smtClean="0">
                <a:solidFill>
                  <a:schemeClr val="tx1"/>
                </a:solidFill>
                <a:latin typeface="Times New Roman" panose="02020603050405020304" pitchFamily="18" charset="0"/>
                <a:cs typeface="Times New Roman" panose="02020603050405020304" pitchFamily="18" charset="0"/>
              </a:rPr>
              <a:t>200 </a:t>
            </a:r>
            <a:r>
              <a:rPr lang="ru-RU" sz="1200" dirty="0">
                <a:solidFill>
                  <a:schemeClr val="tx1"/>
                </a:solidFill>
                <a:latin typeface="Times New Roman" panose="02020603050405020304" pitchFamily="18" charset="0"/>
                <a:cs typeface="Times New Roman" panose="02020603050405020304" pitchFamily="18" charset="0"/>
              </a:rPr>
              <a:t>кПа (2 кгс/см</a:t>
            </a:r>
            <a:r>
              <a:rPr lang="ru-RU" sz="1200" baseline="30000" dirty="0">
                <a:solidFill>
                  <a:schemeClr val="tx1"/>
                </a:solidFill>
                <a:latin typeface="Times New Roman" panose="02020603050405020304" pitchFamily="18" charset="0"/>
                <a:cs typeface="Times New Roman" panose="02020603050405020304" pitchFamily="18" charset="0"/>
              </a:rPr>
              <a:t>2 </a:t>
            </a:r>
            <a:r>
              <a:rPr lang="en-US" sz="1200" dirty="0">
                <a:solidFill>
                  <a:schemeClr val="tx1"/>
                </a:solidFill>
                <a:latin typeface="Times New Roman" panose="02020603050405020304" pitchFamily="18" charset="0"/>
                <a:cs typeface="Times New Roman" panose="02020603050405020304" pitchFamily="18" charset="0"/>
              </a:rPr>
              <a:t>– AIII</a:t>
            </a:r>
            <a:r>
              <a:rPr lang="ru-RU" sz="1200" dirty="0" smtClean="0">
                <a:solidFill>
                  <a:schemeClr val="tx1"/>
                </a:solidFill>
                <a:latin typeface="Times New Roman" panose="02020603050405020304" pitchFamily="18" charset="0"/>
                <a:cs typeface="Times New Roman" panose="02020603050405020304" pitchFamily="18" charset="0"/>
              </a:rPr>
              <a:t>);</a:t>
            </a:r>
          </a:p>
          <a:p>
            <a:pPr algn="ctr"/>
            <a:r>
              <a:rPr lang="ru-RU" sz="1200" dirty="0" smtClean="0">
                <a:solidFill>
                  <a:schemeClr val="tx1"/>
                </a:solidFill>
                <a:latin typeface="Times New Roman" panose="02020603050405020304" pitchFamily="18" charset="0"/>
                <a:cs typeface="Times New Roman" panose="02020603050405020304" pitchFamily="18" charset="0"/>
              </a:rPr>
              <a:t>100 </a:t>
            </a:r>
            <a:r>
              <a:rPr lang="ru-RU" sz="1200" dirty="0">
                <a:solidFill>
                  <a:schemeClr val="tx1"/>
                </a:solidFill>
                <a:latin typeface="Times New Roman" panose="02020603050405020304" pitchFamily="18" charset="0"/>
                <a:cs typeface="Times New Roman" panose="02020603050405020304" pitchFamily="18" charset="0"/>
              </a:rPr>
              <a:t>кПа (1 кгс/см</a:t>
            </a:r>
            <a:r>
              <a:rPr lang="ru-RU" sz="1200" baseline="30000" dirty="0">
                <a:solidFill>
                  <a:schemeClr val="tx1"/>
                </a:solidFill>
                <a:latin typeface="Times New Roman" panose="02020603050405020304" pitchFamily="18" charset="0"/>
                <a:cs typeface="Times New Roman" panose="02020603050405020304" pitchFamily="18" charset="0"/>
              </a:rPr>
              <a:t>2</a:t>
            </a:r>
            <a:r>
              <a:rPr lang="ru-RU" sz="1200" dirty="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 AIV</a:t>
            </a:r>
            <a:r>
              <a:rPr lang="ru-RU" sz="1200" dirty="0">
                <a:solidFill>
                  <a:schemeClr val="tx1"/>
                </a:solidFill>
                <a:latin typeface="Times New Roman" panose="02020603050405020304" pitchFamily="18" charset="0"/>
                <a:cs typeface="Times New Roman" panose="02020603050405020304" pitchFamily="18" charset="0"/>
              </a:rPr>
              <a:t>, метрополитен мелкого з</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dirty="0" smtClean="0">
                <a:solidFill>
                  <a:schemeClr val="tx1"/>
                </a:solidFill>
                <a:latin typeface="Times New Roman" panose="02020603050405020304" pitchFamily="18" charset="0"/>
                <a:cs typeface="Times New Roman" panose="02020603050405020304" pitchFamily="18" charset="0"/>
              </a:rPr>
              <a:t>50 </a:t>
            </a:r>
            <a:r>
              <a:rPr lang="ru-RU" sz="1200" dirty="0">
                <a:solidFill>
                  <a:schemeClr val="tx1"/>
                </a:solidFill>
                <a:latin typeface="Times New Roman" panose="02020603050405020304" pitchFamily="18" charset="0"/>
                <a:cs typeface="Times New Roman" panose="02020603050405020304" pitchFamily="18" charset="0"/>
              </a:rPr>
              <a:t>кПа (0,5 кгс/см</a:t>
            </a:r>
            <a:r>
              <a:rPr lang="ru-RU" sz="1200" baseline="30000" dirty="0">
                <a:solidFill>
                  <a:schemeClr val="tx1"/>
                </a:solidFill>
                <a:latin typeface="Times New Roman" panose="02020603050405020304" pitchFamily="18" charset="0"/>
                <a:cs typeface="Times New Roman" panose="02020603050405020304" pitchFamily="18" charset="0"/>
              </a:rPr>
              <a:t>2</a:t>
            </a:r>
            <a:r>
              <a:rPr lang="ru-RU" sz="1200" dirty="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 AV</a:t>
            </a:r>
            <a:r>
              <a:rPr lang="ru-RU" sz="1200" dirty="0" smtClean="0">
                <a:solidFill>
                  <a:schemeClr val="tx1"/>
                </a:solidFill>
                <a:latin typeface="Times New Roman" panose="02020603050405020304" pitchFamily="18" charset="0"/>
                <a:cs typeface="Times New Roman" panose="02020603050405020304" pitchFamily="18" charset="0"/>
              </a:rPr>
              <a:t>).</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Прямоугольник 6"/>
          <p:cNvSpPr/>
          <p:nvPr/>
        </p:nvSpPr>
        <p:spPr>
          <a:xfrm>
            <a:off x="475806" y="474693"/>
            <a:ext cx="11359382" cy="307777"/>
          </a:xfrm>
          <a:prstGeom prst="rect">
            <a:avLst/>
          </a:prstGeom>
          <a:solidFill>
            <a:schemeClr val="bg1"/>
          </a:solid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КЛАССИФИКАЦИЯ ЗАЩИТНЫХ СООРУЖЕНИЯ ГРАЖДАНСКОЙ ОБОРОНЫ</a:t>
            </a:r>
            <a:endParaRPr lang="ru-RU" sz="1200" dirty="0" smtClean="0">
              <a:solidFill>
                <a:schemeClr val="tx2"/>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2613218" y="2044607"/>
            <a:ext cx="2849281" cy="1252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Проектируемые </a:t>
            </a:r>
            <a:r>
              <a:rPr lang="ru-RU" sz="1200" b="1" dirty="0">
                <a:solidFill>
                  <a:schemeClr val="tx1"/>
                </a:solidFill>
                <a:latin typeface="Times New Roman" panose="02020603050405020304" pitchFamily="18" charset="0"/>
                <a:cs typeface="Times New Roman" panose="02020603050405020304" pitchFamily="18" charset="0"/>
              </a:rPr>
              <a:t>убежища </a:t>
            </a:r>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100 кПа (1 кгс/см</a:t>
            </a:r>
            <a:r>
              <a:rPr lang="ru-RU" sz="1200" baseline="30000" dirty="0" smtClean="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I</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b="1" dirty="0" smtClean="0">
                <a:solidFill>
                  <a:schemeClr val="tx1"/>
                </a:solidFill>
                <a:latin typeface="Times New Roman" panose="02020603050405020304" pitchFamily="18" charset="0"/>
                <a:cs typeface="Times New Roman" panose="02020603050405020304" pitchFamily="18" charset="0"/>
              </a:rPr>
              <a:t>ПРУ - </a:t>
            </a:r>
            <a:r>
              <a:rPr lang="ru-RU" sz="1200" dirty="0" smtClean="0">
                <a:solidFill>
                  <a:schemeClr val="tx1"/>
                </a:solidFill>
                <a:latin typeface="Times New Roman" panose="02020603050405020304" pitchFamily="18" charset="0"/>
                <a:cs typeface="Times New Roman" panose="02020603050405020304" pitchFamily="18" charset="0"/>
              </a:rPr>
              <a:t>200 </a:t>
            </a:r>
            <a:r>
              <a:rPr lang="ru-RU" sz="1200" dirty="0">
                <a:solidFill>
                  <a:schemeClr val="tx1"/>
                </a:solidFill>
                <a:latin typeface="Times New Roman" panose="02020603050405020304" pitchFamily="18" charset="0"/>
                <a:cs typeface="Times New Roman" panose="02020603050405020304" pitchFamily="18" charset="0"/>
              </a:rPr>
              <a:t>кПа </a:t>
            </a:r>
            <a:r>
              <a:rPr lang="ru-RU" sz="1200" dirty="0" smtClean="0">
                <a:solidFill>
                  <a:schemeClr val="tx1"/>
                </a:solidFill>
                <a:latin typeface="Times New Roman" panose="02020603050405020304" pitchFamily="18" charset="0"/>
                <a:cs typeface="Times New Roman" panose="02020603050405020304" pitchFamily="18" charset="0"/>
              </a:rPr>
              <a:t>(2 кгс/см</a:t>
            </a:r>
            <a:r>
              <a:rPr lang="ru-RU" sz="1200" baseline="30000" dirty="0" smtClean="0">
                <a:solidFill>
                  <a:schemeClr val="tx1"/>
                </a:solidFill>
                <a:latin typeface="Times New Roman" panose="02020603050405020304" pitchFamily="18" charset="0"/>
                <a:cs typeface="Times New Roman" panose="02020603050405020304" pitchFamily="18" charset="0"/>
              </a:rPr>
              <a:t>2</a:t>
            </a:r>
            <a:r>
              <a:rPr lang="ru-RU" sz="1200" dirty="0" smtClean="0">
                <a:solidFill>
                  <a:schemeClr val="tx1"/>
                </a:solidFill>
                <a:latin typeface="Times New Roman" panose="02020603050405020304" pitchFamily="18" charset="0"/>
                <a:cs typeface="Times New Roman" panose="02020603050405020304" pitchFamily="18" charset="0"/>
              </a:rPr>
              <a:t>) в зонах возможных разрушений, в том числе вокруг АЭС. </a:t>
            </a:r>
          </a:p>
          <a:p>
            <a:pPr algn="ctr"/>
            <a:r>
              <a:rPr lang="ru-RU" sz="1200" dirty="0" smtClean="0">
                <a:solidFill>
                  <a:schemeClr val="tx1"/>
                </a:solidFill>
                <a:latin typeface="Times New Roman" panose="02020603050405020304" pitchFamily="18" charset="0"/>
                <a:cs typeface="Times New Roman" panose="02020603050405020304" pitchFamily="18" charset="0"/>
              </a:rPr>
              <a:t>В остальных случаях не нормируется.</a:t>
            </a:r>
          </a:p>
        </p:txBody>
      </p:sp>
      <p:sp>
        <p:nvSpPr>
          <p:cNvPr id="13" name="Скругленный прямоугольник 12"/>
          <p:cNvSpPr/>
          <p:nvPr/>
        </p:nvSpPr>
        <p:spPr>
          <a:xfrm>
            <a:off x="6095999" y="944217"/>
            <a:ext cx="5744003" cy="5104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b="1" dirty="0" smtClean="0">
                <a:latin typeface="Times New Roman" panose="02020603050405020304" pitchFamily="18" charset="0"/>
                <a:cs typeface="Times New Roman" panose="02020603050405020304" pitchFamily="18" charset="0"/>
              </a:rPr>
              <a:t>Защищенность </a:t>
            </a:r>
            <a:r>
              <a:rPr lang="ru-RU" sz="1200" b="1" dirty="0">
                <a:latin typeface="Times New Roman" panose="02020603050405020304" pitchFamily="18" charset="0"/>
                <a:cs typeface="Times New Roman" panose="02020603050405020304" pitchFamily="18" charset="0"/>
              </a:rPr>
              <a:t>от внешнего радиоактивного излучения </a:t>
            </a:r>
          </a:p>
          <a:p>
            <a:pPr algn="ctr"/>
            <a:r>
              <a:rPr lang="ru-RU" sz="1200" b="1" dirty="0">
                <a:latin typeface="Times New Roman" panose="02020603050405020304" pitchFamily="18" charset="0"/>
                <a:cs typeface="Times New Roman" panose="02020603050405020304" pitchFamily="18" charset="0"/>
              </a:rPr>
              <a:t> (убежища, ПРУ, укрытия) </a:t>
            </a:r>
            <a:endParaRPr lang="ru-RU" dirty="0">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807968" y="2012564"/>
            <a:ext cx="2974597" cy="10058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Существующие убежища </a:t>
            </a:r>
            <a:endParaRPr lang="ru-RU" sz="1200" b="1" dirty="0" smtClean="0">
              <a:solidFill>
                <a:schemeClr val="tx1"/>
              </a:solidFill>
              <a:latin typeface="Times New Roman" panose="02020603050405020304" pitchFamily="18" charset="0"/>
              <a:cs typeface="Times New Roman" panose="02020603050405020304" pitchFamily="18" charset="0"/>
            </a:endParaRPr>
          </a:p>
          <a:p>
            <a:pPr algn="ctr"/>
            <a:r>
              <a:rPr lang="ru-RU" sz="1200" dirty="0">
                <a:solidFill>
                  <a:schemeClr val="tx1"/>
                </a:solidFill>
                <a:latin typeface="Times New Roman" panose="02020603050405020304" pitchFamily="18" charset="0"/>
                <a:cs typeface="Times New Roman" panose="02020603050405020304" pitchFamily="18" charset="0"/>
              </a:rPr>
              <a:t>5000 (AI, граница проектной з-</a:t>
            </a:r>
            <a:r>
              <a:rPr lang="ru-RU" sz="1200" dirty="0" err="1">
                <a:solidFill>
                  <a:schemeClr val="tx1"/>
                </a:solidFill>
                <a:latin typeface="Times New Roman" panose="02020603050405020304" pitchFamily="18" charset="0"/>
                <a:cs typeface="Times New Roman" panose="02020603050405020304" pitchFamily="18" charset="0"/>
              </a:rPr>
              <a:t>ки</a:t>
            </a:r>
            <a:r>
              <a:rPr lang="ru-RU" sz="1200" dirty="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АЭС); </a:t>
            </a:r>
          </a:p>
          <a:p>
            <a:pPr algn="ctr"/>
            <a:r>
              <a:rPr lang="ru-RU" sz="1200" dirty="0" smtClean="0">
                <a:solidFill>
                  <a:schemeClr val="tx1"/>
                </a:solidFill>
                <a:latin typeface="Times New Roman" panose="02020603050405020304" pitchFamily="18" charset="0"/>
                <a:cs typeface="Times New Roman" panose="02020603050405020304" pitchFamily="18" charset="0"/>
              </a:rPr>
              <a:t>3000 </a:t>
            </a:r>
            <a:r>
              <a:rPr lang="ru-RU" sz="1200" dirty="0">
                <a:solidFill>
                  <a:schemeClr val="tx1"/>
                </a:solidFill>
                <a:latin typeface="Times New Roman" panose="02020603050405020304" pitchFamily="18" charset="0"/>
                <a:cs typeface="Times New Roman" panose="02020603050405020304" pitchFamily="18" charset="0"/>
              </a:rPr>
              <a:t>(AII, метрополитен глубокого </a:t>
            </a:r>
            <a:r>
              <a:rPr lang="ru-RU" sz="1200" dirty="0" smtClean="0">
                <a:solidFill>
                  <a:schemeClr val="tx1"/>
                </a:solidFill>
                <a:latin typeface="Times New Roman" panose="02020603050405020304" pitchFamily="18" charset="0"/>
                <a:cs typeface="Times New Roman" panose="02020603050405020304" pitchFamily="18" charset="0"/>
              </a:rPr>
              <a:t>з-я)</a:t>
            </a:r>
          </a:p>
          <a:p>
            <a:pPr algn="ctr"/>
            <a:r>
              <a:rPr lang="ru-RU" sz="1200" dirty="0" smtClean="0">
                <a:solidFill>
                  <a:schemeClr val="tx1"/>
                </a:solidFill>
                <a:latin typeface="Times New Roman" panose="02020603050405020304" pitchFamily="18" charset="0"/>
                <a:cs typeface="Times New Roman" panose="02020603050405020304" pitchFamily="18" charset="0"/>
              </a:rPr>
              <a:t>2000 </a:t>
            </a:r>
            <a:r>
              <a:rPr lang="ru-RU" sz="1200" dirty="0">
                <a:solidFill>
                  <a:schemeClr val="tx1"/>
                </a:solidFill>
                <a:latin typeface="Times New Roman" panose="02020603050405020304" pitchFamily="18" charset="0"/>
                <a:cs typeface="Times New Roman" panose="02020603050405020304" pitchFamily="18" charset="0"/>
              </a:rPr>
              <a:t>(AIII</a:t>
            </a:r>
            <a:r>
              <a:rPr lang="ru-RU" sz="1200" dirty="0" smtClean="0">
                <a:solidFill>
                  <a:schemeClr val="tx1"/>
                </a:solidFill>
                <a:latin typeface="Times New Roman" panose="02020603050405020304" pitchFamily="18" charset="0"/>
                <a:cs typeface="Times New Roman" panose="02020603050405020304" pitchFamily="18" charset="0"/>
              </a:rPr>
              <a:t>);</a:t>
            </a:r>
          </a:p>
          <a:p>
            <a:pPr algn="ctr"/>
            <a:r>
              <a:rPr lang="ru-RU" sz="1200" dirty="0" smtClean="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1000 (AIV, метрополитен мелкого з-я</a:t>
            </a:r>
            <a:r>
              <a:rPr lang="ru-RU" sz="1200" dirty="0" smtClean="0">
                <a:solidFill>
                  <a:schemeClr val="tx1"/>
                </a:solidFill>
                <a:latin typeface="Times New Roman" panose="02020603050405020304" pitchFamily="18" charset="0"/>
                <a:cs typeface="Times New Roman" panose="02020603050405020304" pitchFamily="18" charset="0"/>
              </a:rPr>
              <a:t>). </a:t>
            </a:r>
          </a:p>
        </p:txBody>
      </p:sp>
      <p:sp>
        <p:nvSpPr>
          <p:cNvPr id="17" name="Скругленный прямоугольник 16"/>
          <p:cNvSpPr/>
          <p:nvPr/>
        </p:nvSpPr>
        <p:spPr>
          <a:xfrm>
            <a:off x="8940567" y="2006764"/>
            <a:ext cx="2894621" cy="163457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Проектируемые </a:t>
            </a:r>
            <a:r>
              <a:rPr lang="ru-RU" sz="1200" b="1" dirty="0">
                <a:solidFill>
                  <a:schemeClr val="tx1"/>
                </a:solidFill>
                <a:latin typeface="Times New Roman" panose="02020603050405020304" pitchFamily="18" charset="0"/>
                <a:cs typeface="Times New Roman" panose="02020603050405020304" pitchFamily="18" charset="0"/>
              </a:rPr>
              <a:t>убежища </a:t>
            </a:r>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1000). </a:t>
            </a:r>
          </a:p>
          <a:p>
            <a:pPr algn="ctr"/>
            <a:r>
              <a:rPr lang="ru-RU" sz="1200" b="1" dirty="0" smtClean="0">
                <a:solidFill>
                  <a:schemeClr val="tx1"/>
                </a:solidFill>
                <a:latin typeface="Times New Roman" panose="02020603050405020304" pitchFamily="18" charset="0"/>
                <a:cs typeface="Times New Roman" panose="02020603050405020304" pitchFamily="18" charset="0"/>
              </a:rPr>
              <a:t>ПРУ: </a:t>
            </a:r>
            <a:r>
              <a:rPr lang="ru-RU" sz="1200" dirty="0" smtClean="0">
                <a:solidFill>
                  <a:schemeClr val="tx1"/>
                </a:solidFill>
                <a:latin typeface="Times New Roman" panose="02020603050405020304" pitchFamily="18" charset="0"/>
                <a:cs typeface="Times New Roman" panose="02020603050405020304" pitchFamily="18" charset="0"/>
              </a:rPr>
              <a:t>3000 </a:t>
            </a:r>
            <a:r>
              <a:rPr lang="ru-RU" sz="1200" dirty="0">
                <a:solidFill>
                  <a:schemeClr val="tx1"/>
                </a:solidFill>
                <a:latin typeface="Times New Roman" panose="02020603050405020304" pitchFamily="18" charset="0"/>
                <a:cs typeface="Times New Roman" panose="02020603050405020304" pitchFamily="18" charset="0"/>
              </a:rPr>
              <a:t>(3 км зона вокруг АЭС</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dirty="0" smtClean="0">
                <a:solidFill>
                  <a:schemeClr val="tx1"/>
                </a:solidFill>
                <a:latin typeface="Times New Roman" panose="02020603050405020304" pitchFamily="18" charset="0"/>
                <a:cs typeface="Times New Roman" panose="02020603050405020304" pitchFamily="18" charset="0"/>
              </a:rPr>
              <a:t>1000 </a:t>
            </a:r>
            <a:r>
              <a:rPr lang="ru-RU" sz="1200" dirty="0">
                <a:solidFill>
                  <a:schemeClr val="tx1"/>
                </a:solidFill>
                <a:latin typeface="Times New Roman" panose="02020603050405020304" pitchFamily="18" charset="0"/>
                <a:cs typeface="Times New Roman" panose="02020603050405020304" pitchFamily="18" charset="0"/>
              </a:rPr>
              <a:t>(10 км зона вокруг </a:t>
            </a:r>
            <a:r>
              <a:rPr lang="ru-RU" sz="1200" dirty="0" smtClean="0">
                <a:solidFill>
                  <a:schemeClr val="tx1"/>
                </a:solidFill>
                <a:latin typeface="Times New Roman" panose="02020603050405020304" pitchFamily="18" charset="0"/>
                <a:cs typeface="Times New Roman" panose="02020603050405020304" pitchFamily="18" charset="0"/>
              </a:rPr>
              <a:t>АЭС); </a:t>
            </a:r>
          </a:p>
          <a:p>
            <a:pPr algn="ctr"/>
            <a:r>
              <a:rPr lang="ru-RU" sz="1200" dirty="0" smtClean="0">
                <a:solidFill>
                  <a:schemeClr val="tx1"/>
                </a:solidFill>
                <a:latin typeface="Times New Roman" panose="02020603050405020304" pitchFamily="18" charset="0"/>
                <a:cs typeface="Times New Roman" panose="02020603050405020304" pitchFamily="18" charset="0"/>
              </a:rPr>
              <a:t>200 </a:t>
            </a:r>
            <a:r>
              <a:rPr lang="ru-RU" sz="1200" dirty="0">
                <a:solidFill>
                  <a:schemeClr val="tx1"/>
                </a:solidFill>
                <a:latin typeface="Times New Roman" panose="02020603050405020304" pitchFamily="18" charset="0"/>
                <a:cs typeface="Times New Roman" panose="02020603050405020304" pitchFamily="18" charset="0"/>
              </a:rPr>
              <a:t>(40 км зона вокруг АЭС</a:t>
            </a:r>
            <a:r>
              <a:rPr lang="ru-RU" sz="1200" dirty="0" smtClean="0">
                <a:solidFill>
                  <a:schemeClr val="tx1"/>
                </a:solidFill>
                <a:latin typeface="Times New Roman" panose="02020603050405020304" pitchFamily="18" charset="0"/>
                <a:cs typeface="Times New Roman" panose="02020603050405020304" pitchFamily="18" charset="0"/>
              </a:rPr>
              <a:t>);</a:t>
            </a:r>
          </a:p>
          <a:p>
            <a:pPr algn="ctr"/>
            <a:r>
              <a:rPr lang="ru-RU" sz="1200" dirty="0" smtClean="0">
                <a:solidFill>
                  <a:schemeClr val="tx1"/>
                </a:solidFill>
                <a:latin typeface="Times New Roman" panose="02020603050405020304" pitchFamily="18" charset="0"/>
                <a:cs typeface="Times New Roman" panose="02020603050405020304" pitchFamily="18" charset="0"/>
              </a:rPr>
              <a:t>100 </a:t>
            </a:r>
            <a:r>
              <a:rPr lang="ru-RU" sz="1200" dirty="0">
                <a:solidFill>
                  <a:schemeClr val="tx1"/>
                </a:solidFill>
                <a:latin typeface="Times New Roman" panose="02020603050405020304" pitchFamily="18" charset="0"/>
                <a:cs typeface="Times New Roman" panose="02020603050405020304" pitchFamily="18" charset="0"/>
              </a:rPr>
              <a:t>(50 км зона вокруг АЭС</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dirty="0" smtClean="0">
                <a:solidFill>
                  <a:schemeClr val="tx1"/>
                </a:solidFill>
                <a:latin typeface="Times New Roman" panose="02020603050405020304" pitchFamily="18" charset="0"/>
                <a:cs typeface="Times New Roman" panose="02020603050405020304" pitchFamily="18" charset="0"/>
              </a:rPr>
              <a:t>200 </a:t>
            </a:r>
            <a:r>
              <a:rPr lang="ru-RU" sz="1200" dirty="0">
                <a:solidFill>
                  <a:schemeClr val="tx1"/>
                </a:solidFill>
                <a:latin typeface="Times New Roman" panose="02020603050405020304" pitchFamily="18" charset="0"/>
                <a:cs typeface="Times New Roman" panose="02020603050405020304" pitchFamily="18" charset="0"/>
              </a:rPr>
              <a:t>(в ЗВР кат. объектов и в городах, отнесенных к группам по ГО</a:t>
            </a:r>
            <a:r>
              <a:rPr lang="ru-RU" sz="1200" dirty="0" smtClean="0">
                <a:solidFill>
                  <a:schemeClr val="tx1"/>
                </a:solidFill>
                <a:latin typeface="Times New Roman" panose="02020603050405020304" pitchFamily="18" charset="0"/>
                <a:cs typeface="Times New Roman" panose="02020603050405020304" pitchFamily="18" charset="0"/>
              </a:rPr>
              <a:t>); </a:t>
            </a:r>
          </a:p>
          <a:p>
            <a:pPr algn="ctr"/>
            <a:r>
              <a:rPr lang="ru-RU" sz="1200" dirty="0" smtClean="0">
                <a:solidFill>
                  <a:schemeClr val="tx1"/>
                </a:solidFill>
                <a:latin typeface="Times New Roman" panose="02020603050405020304" pitchFamily="18" charset="0"/>
                <a:cs typeface="Times New Roman" panose="02020603050405020304" pitchFamily="18" charset="0"/>
              </a:rPr>
              <a:t>500 </a:t>
            </a:r>
            <a:r>
              <a:rPr lang="ru-RU" sz="1200" dirty="0">
                <a:solidFill>
                  <a:schemeClr val="tx1"/>
                </a:solidFill>
                <a:latin typeface="Times New Roman" panose="02020603050405020304" pitchFamily="18" charset="0"/>
                <a:cs typeface="Times New Roman" panose="02020603050405020304" pitchFamily="18" charset="0"/>
              </a:rPr>
              <a:t>(вновь проектируемые</a:t>
            </a:r>
            <a:r>
              <a:rPr lang="ru-RU" sz="1200" dirty="0" smtClean="0">
                <a:solidFill>
                  <a:schemeClr val="tx1"/>
                </a:solidFill>
                <a:latin typeface="Times New Roman" panose="02020603050405020304" pitchFamily="18" charset="0"/>
                <a:cs typeface="Times New Roman" panose="02020603050405020304" pitchFamily="18" charset="0"/>
              </a:rPr>
              <a:t>).</a:t>
            </a:r>
          </a:p>
          <a:p>
            <a:pPr algn="ctr"/>
            <a:r>
              <a:rPr lang="ru-RU" sz="1200" b="1" dirty="0">
                <a:solidFill>
                  <a:schemeClr val="tx1"/>
                </a:solidFill>
                <a:latin typeface="Times New Roman" panose="02020603050405020304" pitchFamily="18" charset="0"/>
                <a:cs typeface="Times New Roman" panose="02020603050405020304" pitchFamily="18" charset="0"/>
              </a:rPr>
              <a:t>Укрытия - </a:t>
            </a:r>
            <a:r>
              <a:rPr lang="ru-RU" sz="1200" dirty="0">
                <a:solidFill>
                  <a:schemeClr val="tx1"/>
                </a:solidFill>
                <a:latin typeface="Times New Roman" panose="02020603050405020304" pitchFamily="18" charset="0"/>
                <a:cs typeface="Times New Roman" panose="02020603050405020304" pitchFamily="18" charset="0"/>
              </a:rPr>
              <a:t>500 (в </a:t>
            </a:r>
            <a:r>
              <a:rPr lang="ru-RU" sz="1200" dirty="0" smtClean="0">
                <a:solidFill>
                  <a:schemeClr val="tx1"/>
                </a:solidFill>
                <a:latin typeface="Times New Roman" panose="02020603050405020304" pitchFamily="18" charset="0"/>
                <a:cs typeface="Times New Roman" panose="02020603050405020304" pitchFamily="18" charset="0"/>
              </a:rPr>
              <a:t>ЗВРЗ).</a:t>
            </a:r>
          </a:p>
        </p:txBody>
      </p:sp>
      <p:sp>
        <p:nvSpPr>
          <p:cNvPr id="19" name="Прямоугольник 18"/>
          <p:cNvSpPr/>
          <p:nvPr/>
        </p:nvSpPr>
        <p:spPr>
          <a:xfrm>
            <a:off x="441938" y="3736821"/>
            <a:ext cx="4824535"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Продолжительность функционирования:</a:t>
            </a:r>
          </a:p>
          <a:p>
            <a:pPr indent="179388" algn="just">
              <a:buFont typeface="Arial" panose="020B0604020202020204" pitchFamily="34" charset="0"/>
              <a:buChar char="•"/>
            </a:pPr>
            <a:r>
              <a:rPr lang="ru-RU" sz="1200" b="1" dirty="0">
                <a:latin typeface="Times New Roman" panose="02020603050405020304" pitchFamily="18" charset="0"/>
                <a:cs typeface="Times New Roman" panose="02020603050405020304" pitchFamily="18" charset="0"/>
              </a:rPr>
              <a:t>5 суток </a:t>
            </a:r>
            <a:r>
              <a:rPr lang="ru-RU" sz="1200" dirty="0">
                <a:latin typeface="Times New Roman" panose="02020603050405020304" pitchFamily="18" charset="0"/>
                <a:cs typeface="Times New Roman" panose="02020603050405020304" pitchFamily="18" charset="0"/>
              </a:rPr>
              <a:t>– в границах проектной застройки </a:t>
            </a:r>
            <a:r>
              <a:rPr lang="ru-RU" sz="1200" dirty="0" smtClean="0">
                <a:latin typeface="Times New Roman" panose="02020603050405020304" pitchFamily="18" charset="0"/>
                <a:cs typeface="Times New Roman" panose="02020603050405020304" pitchFamily="18" charset="0"/>
              </a:rPr>
              <a:t>АЭС;</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2 </a:t>
            </a:r>
            <a:r>
              <a:rPr lang="ru-RU" sz="1200" b="1" dirty="0">
                <a:latin typeface="Times New Roman" panose="02020603050405020304" pitchFamily="18" charset="0"/>
                <a:cs typeface="Times New Roman" panose="02020603050405020304" pitchFamily="18" charset="0"/>
              </a:rPr>
              <a:t>суток </a:t>
            </a:r>
            <a:r>
              <a:rPr lang="ru-RU" sz="1200" dirty="0">
                <a:latin typeface="Times New Roman" panose="02020603050405020304" pitchFamily="18" charset="0"/>
                <a:cs typeface="Times New Roman" panose="02020603050405020304" pitchFamily="18" charset="0"/>
              </a:rPr>
              <a:t>– остальные убежища и </a:t>
            </a:r>
            <a:r>
              <a:rPr lang="ru-RU" sz="1200" dirty="0" smtClean="0">
                <a:latin typeface="Times New Roman" panose="02020603050405020304" pitchFamily="18" charset="0"/>
                <a:cs typeface="Times New Roman" panose="02020603050405020304" pitchFamily="18" charset="0"/>
              </a:rPr>
              <a:t>ПРУ;</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1 </a:t>
            </a:r>
            <a:r>
              <a:rPr lang="ru-RU" sz="1200" b="1" dirty="0">
                <a:latin typeface="Times New Roman" panose="02020603050405020304" pitchFamily="18" charset="0"/>
                <a:cs typeface="Times New Roman" panose="02020603050405020304" pitchFamily="18" charset="0"/>
              </a:rPr>
              <a:t>сутки </a:t>
            </a:r>
            <a:r>
              <a:rPr lang="ru-RU" sz="1200" b="1"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период действия обычных средств </a:t>
            </a:r>
            <a:r>
              <a:rPr lang="ru-RU" sz="1200" dirty="0" smtClean="0">
                <a:latin typeface="Times New Roman" panose="02020603050405020304" pitchFamily="18" charset="0"/>
                <a:cs typeface="Times New Roman" panose="02020603050405020304" pitchFamily="18" charset="0"/>
              </a:rPr>
              <a:t>поражения</a:t>
            </a:r>
            <a:r>
              <a:rPr lang="ru-RU" sz="1200" b="1" dirty="0" smtClean="0">
                <a:latin typeface="Times New Roman" panose="02020603050405020304" pitchFamily="18" charset="0"/>
                <a:cs typeface="Times New Roman" panose="02020603050405020304" pitchFamily="18" charset="0"/>
              </a:rPr>
              <a:t> – </a:t>
            </a:r>
            <a:r>
              <a:rPr lang="ru-RU" sz="1200" dirty="0" smtClean="0">
                <a:latin typeface="Times New Roman" panose="02020603050405020304" pitchFamily="18" charset="0"/>
                <a:cs typeface="Times New Roman" panose="02020603050405020304" pitchFamily="18" charset="0"/>
              </a:rPr>
              <a:t>укрытия.</a:t>
            </a:r>
          </a:p>
        </p:txBody>
      </p:sp>
      <p:sp>
        <p:nvSpPr>
          <p:cNvPr id="21" name="Прямоугольник 20"/>
          <p:cNvSpPr/>
          <p:nvPr/>
        </p:nvSpPr>
        <p:spPr>
          <a:xfrm>
            <a:off x="5902245" y="3707202"/>
            <a:ext cx="2880320"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200" b="1" dirty="0">
                <a:latin typeface="Times New Roman" panose="02020603050405020304" pitchFamily="18" charset="0"/>
                <a:cs typeface="Times New Roman" panose="02020603050405020304" pitchFamily="18" charset="0"/>
              </a:rPr>
              <a:t>Вместимость </a:t>
            </a:r>
            <a:endParaRPr lang="ru-RU" sz="1200" b="1" dirty="0" smtClean="0">
              <a:latin typeface="Times New Roman" panose="02020603050405020304" pitchFamily="18" charset="0"/>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убежища, ПРУ, укрытия): </a:t>
            </a:r>
            <a:endParaRPr lang="ru-RU" sz="1200" b="1" dirty="0" smtClean="0">
              <a:latin typeface="Times New Roman" panose="02020603050405020304" pitchFamily="18" charset="0"/>
              <a:cs typeface="Times New Roman" panose="02020603050405020304" pitchFamily="18" charset="0"/>
            </a:endParaRP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до </a:t>
            </a:r>
            <a:r>
              <a:rPr lang="ru-RU" sz="1200" b="1" dirty="0">
                <a:latin typeface="Times New Roman" panose="02020603050405020304" pitchFamily="18" charset="0"/>
                <a:cs typeface="Times New Roman" panose="02020603050405020304" pitchFamily="18" charset="0"/>
              </a:rPr>
              <a:t>150 чел. </a:t>
            </a:r>
            <a:r>
              <a:rPr lang="ru-RU" sz="1200" dirty="0">
                <a:latin typeface="Times New Roman" panose="02020603050405020304" pitchFamily="18" charset="0"/>
                <a:cs typeface="Times New Roman" panose="02020603050405020304" pitchFamily="18" charset="0"/>
              </a:rPr>
              <a:t>– малой </a:t>
            </a:r>
            <a:r>
              <a:rPr lang="ru-RU" sz="1200" dirty="0" smtClean="0">
                <a:latin typeface="Times New Roman" panose="02020603050405020304" pitchFamily="18" charset="0"/>
                <a:cs typeface="Times New Roman" panose="02020603050405020304" pitchFamily="18" charset="0"/>
              </a:rPr>
              <a:t>вместимости; </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150-600 </a:t>
            </a:r>
            <a:r>
              <a:rPr lang="ru-RU" sz="1200" b="1" dirty="0">
                <a:latin typeface="Times New Roman" panose="02020603050405020304" pitchFamily="18" charset="0"/>
                <a:cs typeface="Times New Roman" panose="02020603050405020304" pitchFamily="18" charset="0"/>
              </a:rPr>
              <a:t>чел</a:t>
            </a:r>
            <a:r>
              <a:rPr lang="ru-RU" sz="1200" dirty="0">
                <a:latin typeface="Times New Roman" panose="02020603050405020304" pitchFamily="18" charset="0"/>
                <a:cs typeface="Times New Roman" panose="02020603050405020304" pitchFamily="18" charset="0"/>
              </a:rPr>
              <a:t>. – средней </a:t>
            </a:r>
            <a:r>
              <a:rPr lang="ru-RU" sz="1200" dirty="0" smtClean="0">
                <a:latin typeface="Times New Roman" panose="02020603050405020304" pitchFamily="18" charset="0"/>
                <a:cs typeface="Times New Roman" panose="02020603050405020304" pitchFamily="18" charset="0"/>
              </a:rPr>
              <a:t>вместимости; </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более </a:t>
            </a:r>
            <a:r>
              <a:rPr lang="ru-RU" sz="1200" b="1" dirty="0">
                <a:latin typeface="Times New Roman" panose="02020603050405020304" pitchFamily="18" charset="0"/>
                <a:cs typeface="Times New Roman" panose="02020603050405020304" pitchFamily="18" charset="0"/>
              </a:rPr>
              <a:t>600 чел</a:t>
            </a:r>
            <a:r>
              <a:rPr lang="ru-RU" sz="1200" dirty="0">
                <a:latin typeface="Times New Roman" panose="02020603050405020304" pitchFamily="18" charset="0"/>
                <a:cs typeface="Times New Roman" panose="02020603050405020304" pitchFamily="18" charset="0"/>
              </a:rPr>
              <a:t>. – большой </a:t>
            </a:r>
            <a:r>
              <a:rPr lang="ru-RU" sz="1200" dirty="0" smtClean="0">
                <a:latin typeface="Times New Roman" panose="02020603050405020304" pitchFamily="18" charset="0"/>
                <a:cs typeface="Times New Roman" panose="02020603050405020304" pitchFamily="18" charset="0"/>
              </a:rPr>
              <a:t>вместимости.</a:t>
            </a:r>
            <a:endParaRPr lang="ru-RU" dirty="0" smtClean="0">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41938" y="4907531"/>
            <a:ext cx="4813412"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ru-RU" sz="1200" b="1" dirty="0">
                <a:solidFill>
                  <a:prstClr val="black"/>
                </a:solidFill>
                <a:latin typeface="Times New Roman" panose="02020603050405020304" pitchFamily="18" charset="0"/>
                <a:cs typeface="Times New Roman" panose="02020603050405020304" pitchFamily="18" charset="0"/>
              </a:rPr>
              <a:t>Место расположения (убежища, ПРУ, укрытия): </a:t>
            </a:r>
            <a:endParaRPr lang="ru-RU" sz="1200" b="1" dirty="0" smtClean="0">
              <a:solidFill>
                <a:prstClr val="black"/>
              </a:solidFill>
              <a:latin typeface="Times New Roman" panose="02020603050405020304" pitchFamily="18" charset="0"/>
              <a:cs typeface="Times New Roman" panose="02020603050405020304" pitchFamily="18" charset="0"/>
            </a:endParaRPr>
          </a:p>
          <a:p>
            <a:pPr lvl="0" indent="179388"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отдельно </a:t>
            </a:r>
            <a:r>
              <a:rPr lang="ru-RU" sz="1200" dirty="0">
                <a:solidFill>
                  <a:prstClr val="black"/>
                </a:solidFill>
                <a:latin typeface="Times New Roman" panose="02020603050405020304" pitchFamily="18" charset="0"/>
                <a:cs typeface="Times New Roman" panose="02020603050405020304" pitchFamily="18" charset="0"/>
              </a:rPr>
              <a:t>стоящие и встроенные; </a:t>
            </a:r>
            <a:endParaRPr lang="ru-RU" sz="1200" dirty="0" smtClean="0">
              <a:solidFill>
                <a:prstClr val="black"/>
              </a:solidFill>
              <a:latin typeface="Times New Roman" panose="02020603050405020304" pitchFamily="18" charset="0"/>
              <a:cs typeface="Times New Roman" panose="02020603050405020304" pitchFamily="18" charset="0"/>
            </a:endParaRPr>
          </a:p>
          <a:p>
            <a:pPr lvl="0" indent="179388"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расположенные </a:t>
            </a:r>
            <a:r>
              <a:rPr lang="ru-RU" sz="1200" dirty="0">
                <a:solidFill>
                  <a:prstClr val="black"/>
                </a:solidFill>
                <a:latin typeface="Times New Roman" panose="02020603050405020304" pitchFamily="18" charset="0"/>
                <a:cs typeface="Times New Roman" panose="02020603050405020304" pitchFamily="18" charset="0"/>
              </a:rPr>
              <a:t>в подвальных, полуподвальных (цокольных) этажах зданий; </a:t>
            </a:r>
            <a:endParaRPr lang="ru-RU" sz="1200" dirty="0" smtClean="0">
              <a:solidFill>
                <a:prstClr val="black"/>
              </a:solidFill>
              <a:latin typeface="Times New Roman" panose="02020603050405020304" pitchFamily="18" charset="0"/>
              <a:cs typeface="Times New Roman" panose="02020603050405020304" pitchFamily="18" charset="0"/>
            </a:endParaRPr>
          </a:p>
          <a:p>
            <a:pPr lvl="0" indent="179388"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расположенные </a:t>
            </a:r>
            <a:r>
              <a:rPr lang="ru-RU" sz="1200" dirty="0">
                <a:solidFill>
                  <a:prstClr val="black"/>
                </a:solidFill>
                <a:latin typeface="Times New Roman" panose="02020603050405020304" pitchFamily="18" charset="0"/>
                <a:cs typeface="Times New Roman" panose="02020603050405020304" pitchFamily="18" charset="0"/>
              </a:rPr>
              <a:t>на первых и вышерасположенных этажах зданий; </a:t>
            </a:r>
            <a:endParaRPr lang="ru-RU" sz="1200" dirty="0" smtClean="0">
              <a:solidFill>
                <a:prstClr val="black"/>
              </a:solidFill>
              <a:latin typeface="Times New Roman" panose="02020603050405020304" pitchFamily="18" charset="0"/>
              <a:cs typeface="Times New Roman" panose="02020603050405020304" pitchFamily="18" charset="0"/>
            </a:endParaRPr>
          </a:p>
          <a:p>
            <a:pPr lvl="0" indent="179388"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в </a:t>
            </a:r>
            <a:r>
              <a:rPr lang="ru-RU" sz="1200" dirty="0">
                <a:solidFill>
                  <a:prstClr val="black"/>
                </a:solidFill>
                <a:latin typeface="Times New Roman" panose="02020603050405020304" pitchFamily="18" charset="0"/>
                <a:cs typeface="Times New Roman" panose="02020603050405020304" pitchFamily="18" charset="0"/>
              </a:rPr>
              <a:t>приспособленных для этой цели подвальных, цокольных и первых этажах существующих зданий и сооружений различного назначения, подземных пространств городов, в </a:t>
            </a:r>
            <a:r>
              <a:rPr lang="ru-RU" sz="1200" dirty="0" smtClean="0">
                <a:solidFill>
                  <a:prstClr val="black"/>
                </a:solidFill>
                <a:latin typeface="Times New Roman" panose="02020603050405020304" pitchFamily="18" charset="0"/>
                <a:cs typeface="Times New Roman" panose="02020603050405020304" pitchFamily="18" charset="0"/>
              </a:rPr>
              <a:t>том числе метрополитенов.</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6" name="Стрелка вниз 5"/>
          <p:cNvSpPr/>
          <p:nvPr/>
        </p:nvSpPr>
        <p:spPr>
          <a:xfrm>
            <a:off x="1397475" y="1487840"/>
            <a:ext cx="162021" cy="44188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4" name="Стрелка вниз 23"/>
          <p:cNvSpPr/>
          <p:nvPr/>
        </p:nvSpPr>
        <p:spPr>
          <a:xfrm>
            <a:off x="3948563" y="1482812"/>
            <a:ext cx="178593" cy="47162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5" name="Стрелка вниз 24"/>
          <p:cNvSpPr/>
          <p:nvPr/>
        </p:nvSpPr>
        <p:spPr>
          <a:xfrm>
            <a:off x="7295447" y="1486292"/>
            <a:ext cx="178593" cy="47162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6" name="Стрелка вниз 25"/>
          <p:cNvSpPr/>
          <p:nvPr/>
        </p:nvSpPr>
        <p:spPr>
          <a:xfrm>
            <a:off x="10310669" y="1476524"/>
            <a:ext cx="178593" cy="47162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31" name="Прямоугольник 30"/>
          <p:cNvSpPr/>
          <p:nvPr/>
        </p:nvSpPr>
        <p:spPr>
          <a:xfrm>
            <a:off x="8940567" y="3736821"/>
            <a:ext cx="2894621"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Время возведения </a:t>
            </a:r>
            <a:br>
              <a:rPr lang="ru-RU" sz="1200" b="1" dirty="0" smtClean="0">
                <a:latin typeface="Times New Roman" panose="02020603050405020304" pitchFamily="18" charset="0"/>
                <a:cs typeface="Times New Roman" panose="02020603050405020304" pitchFamily="18" charset="0"/>
              </a:rPr>
            </a:br>
            <a:r>
              <a:rPr lang="ru-RU" sz="1200" b="1" dirty="0" smtClean="0">
                <a:latin typeface="Times New Roman" panose="02020603050405020304" pitchFamily="18" charset="0"/>
                <a:cs typeface="Times New Roman" panose="02020603050405020304" pitchFamily="18" charset="0"/>
              </a:rPr>
              <a:t>(убежища, ПРУ, укрытия) </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Убежища</a:t>
            </a:r>
            <a:r>
              <a:rPr lang="ru-RU" sz="1200" b="1"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возводимые заблаговременно, </a:t>
            </a:r>
            <a:r>
              <a:rPr lang="ru-RU" sz="1200" dirty="0" err="1" smtClean="0">
                <a:latin typeface="Times New Roman" panose="02020603050405020304" pitchFamily="18" charset="0"/>
                <a:cs typeface="Times New Roman" panose="02020603050405020304" pitchFamily="18" charset="0"/>
              </a:rPr>
              <a:t>быстровызводимые</a:t>
            </a:r>
            <a:r>
              <a:rPr lang="ru-RU" sz="1200" dirty="0" smtClean="0">
                <a:latin typeface="Times New Roman" panose="02020603050405020304" pitchFamily="18" charset="0"/>
                <a:cs typeface="Times New Roman" panose="02020603050405020304" pitchFamily="18" charset="0"/>
              </a:rPr>
              <a:t>. </a:t>
            </a:r>
          </a:p>
          <a:p>
            <a:pPr indent="179388" algn="just">
              <a:buFont typeface="Arial" panose="020B0604020202020204" pitchFamily="34" charset="0"/>
              <a:buChar char="•"/>
            </a:pPr>
            <a:r>
              <a:rPr lang="ru-RU" sz="1200" b="1" dirty="0" smtClean="0">
                <a:latin typeface="Times New Roman" panose="02020603050405020304" pitchFamily="18" charset="0"/>
                <a:cs typeface="Times New Roman" panose="02020603050405020304" pitchFamily="18" charset="0"/>
              </a:rPr>
              <a:t>ПРУ </a:t>
            </a:r>
            <a:r>
              <a:rPr lang="ru-RU" sz="1200" b="1" dirty="0">
                <a:latin typeface="Times New Roman" panose="02020603050405020304" pitchFamily="18" charset="0"/>
                <a:cs typeface="Times New Roman" panose="02020603050405020304" pitchFamily="18" charset="0"/>
              </a:rPr>
              <a:t>и укрытия</a:t>
            </a:r>
            <a:r>
              <a:rPr lang="ru-RU" sz="1200" dirty="0">
                <a:latin typeface="Times New Roman" panose="02020603050405020304" pitchFamily="18" charset="0"/>
                <a:cs typeface="Times New Roman" panose="02020603050405020304" pitchFamily="18" charset="0"/>
              </a:rPr>
              <a:t>: возводимые заблаговременно; </a:t>
            </a:r>
            <a:r>
              <a:rPr lang="ru-RU" sz="1200" dirty="0" smtClean="0">
                <a:latin typeface="Times New Roman" panose="02020603050405020304" pitchFamily="18" charset="0"/>
                <a:cs typeface="Times New Roman" panose="02020603050405020304" pitchFamily="18" charset="0"/>
              </a:rPr>
              <a:t>приспосабливаемые </a:t>
            </a:r>
            <a:r>
              <a:rPr lang="ru-RU" sz="1200" dirty="0">
                <a:latin typeface="Times New Roman" panose="02020603050405020304" pitchFamily="18" charset="0"/>
                <a:cs typeface="Times New Roman" panose="02020603050405020304" pitchFamily="18" charset="0"/>
              </a:rPr>
              <a:t>и возводимые в период нарастания угрозы до объявления </a:t>
            </a:r>
            <a:r>
              <a:rPr lang="ru-RU" sz="1200" dirty="0" smtClean="0">
                <a:latin typeface="Times New Roman" panose="02020603050405020304" pitchFamily="18" charset="0"/>
                <a:cs typeface="Times New Roman" panose="02020603050405020304" pitchFamily="18" charset="0"/>
              </a:rPr>
              <a:t>мобилизации </a:t>
            </a:r>
            <a:r>
              <a:rPr lang="ru-RU" sz="1200" dirty="0">
                <a:latin typeface="Times New Roman" panose="02020603050405020304" pitchFamily="18" charset="0"/>
                <a:cs typeface="Times New Roman" panose="02020603050405020304" pitchFamily="18" charset="0"/>
              </a:rPr>
              <a:t>и в период </a:t>
            </a:r>
            <a:r>
              <a:rPr lang="ru-RU" sz="1200" dirty="0" smtClean="0">
                <a:latin typeface="Times New Roman" panose="02020603050405020304" pitchFamily="18" charset="0"/>
                <a:cs typeface="Times New Roman" panose="02020603050405020304" pitchFamily="18" charset="0"/>
              </a:rPr>
              <a:t>мобилизации.</a:t>
            </a:r>
            <a:endParaRPr lang="ru-RU" sz="1200" dirty="0">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5902245" y="5180008"/>
            <a:ext cx="2880320"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Вертикальная посадка (убежища):</a:t>
            </a:r>
          </a:p>
          <a:p>
            <a:pPr indent="179388"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a:t>
            </a:r>
            <a:r>
              <a:rPr lang="ru-RU" sz="1200" dirty="0" smtClean="0">
                <a:latin typeface="Times New Roman" panose="02020603050405020304" pitchFamily="18" charset="0"/>
                <a:cs typeface="Times New Roman" panose="02020603050405020304" pitchFamily="18" charset="0"/>
              </a:rPr>
              <a:t>одземные для сооружений метрополитена глубокого заложения;</a:t>
            </a:r>
          </a:p>
          <a:p>
            <a:pPr indent="179388"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заглубленные;</a:t>
            </a:r>
          </a:p>
          <a:p>
            <a:pPr indent="179388"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 полузаглубленные;</a:t>
            </a:r>
          </a:p>
          <a:p>
            <a:pPr indent="179388"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 возвышающиеся.</a:t>
            </a:r>
          </a:p>
        </p:txBody>
      </p:sp>
      <p:sp>
        <p:nvSpPr>
          <p:cNvPr id="35" name="Прямоугольник 34"/>
          <p:cNvSpPr/>
          <p:nvPr/>
        </p:nvSpPr>
        <p:spPr>
          <a:xfrm>
            <a:off x="9322180" y="5734006"/>
            <a:ext cx="2155570"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Этажность (убежища):</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одноэтажные;</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многоэтажные.</a:t>
            </a:r>
          </a:p>
        </p:txBody>
      </p:sp>
      <p:sp>
        <p:nvSpPr>
          <p:cNvPr id="3" name="Номер слайда 2"/>
          <p:cNvSpPr>
            <a:spLocks noGrp="1"/>
          </p:cNvSpPr>
          <p:nvPr>
            <p:ph type="sldNum" sz="quarter" idx="12"/>
          </p:nvPr>
        </p:nvSpPr>
        <p:spPr>
          <a:xfrm>
            <a:off x="9322180" y="6477191"/>
            <a:ext cx="2844800" cy="365125"/>
          </a:xfrm>
        </p:spPr>
        <p:txBody>
          <a:bodyPr/>
          <a:lstStyle/>
          <a:p>
            <a:pPr>
              <a:defRPr/>
            </a:pPr>
            <a:fld id="{1E49034A-A7B1-445D-B275-FE52B65EA479}" type="slidenum">
              <a:rPr lang="ru-RU" smtClean="0"/>
              <a:pPr>
                <a:defRPr/>
              </a:pPr>
              <a:t>27</a:t>
            </a:fld>
            <a:endParaRPr lang="ru-RU" dirty="0"/>
          </a:p>
        </p:txBody>
      </p:sp>
    </p:spTree>
    <p:extLst>
      <p:ext uri="{BB962C8B-B14F-4D97-AF65-F5344CB8AC3E}">
        <p14:creationId xmlns:p14="http://schemas.microsoft.com/office/powerpoint/2010/main" val="935387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Прямоугольник 6"/>
          <p:cNvSpPr/>
          <p:nvPr/>
        </p:nvSpPr>
        <p:spPr>
          <a:xfrm>
            <a:off x="263352" y="404664"/>
            <a:ext cx="11665296" cy="954107"/>
          </a:xfrm>
          <a:prstGeom prst="rect">
            <a:avLst/>
          </a:prstGeom>
          <a:solidFill>
            <a:srgbClr val="FFC000"/>
          </a:solid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УБЕЖИЩ</a:t>
            </a:r>
            <a:r>
              <a:rPr lang="ru-RU" sz="1400" b="1" dirty="0">
                <a:solidFill>
                  <a:schemeClr val="tx2"/>
                </a:solidFill>
                <a:latin typeface="Times New Roman" panose="02020603050405020304" pitchFamily="18" charset="0"/>
                <a:cs typeface="Times New Roman" panose="02020603050405020304" pitchFamily="18" charset="0"/>
              </a:rPr>
              <a:t>Е </a:t>
            </a:r>
            <a:r>
              <a:rPr lang="ru-RU" sz="1400" b="1" dirty="0" smtClean="0">
                <a:solidFill>
                  <a:schemeClr val="tx2"/>
                </a:solidFill>
                <a:latin typeface="Times New Roman" panose="02020603050405020304" pitchFamily="18" charset="0"/>
                <a:cs typeface="Times New Roman" panose="02020603050405020304" pitchFamily="18" charset="0"/>
              </a:rPr>
              <a:t> </a:t>
            </a:r>
            <a:r>
              <a:rPr lang="ru-RU" sz="1400" b="1" dirty="0">
                <a:solidFill>
                  <a:schemeClr val="tx2"/>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защитное сооружение гражданской обороны, предназначенное для защиты укрываемых в течение нормативного времени </a:t>
            </a: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от </a:t>
            </a:r>
            <a:r>
              <a:rPr lang="ru-RU" sz="1400" dirty="0">
                <a:latin typeface="Times New Roman" panose="02020603050405020304" pitchFamily="18" charset="0"/>
                <a:cs typeface="Times New Roman" panose="02020603050405020304" pitchFamily="18" charset="0"/>
              </a:rPr>
              <a:t>расчетного воздействия поражающих факторов ядерного и химического </a:t>
            </a:r>
            <a:r>
              <a:rPr lang="ru-RU" sz="1400" dirty="0" smtClean="0">
                <a:latin typeface="Times New Roman" panose="02020603050405020304" pitchFamily="18" charset="0"/>
                <a:cs typeface="Times New Roman" panose="02020603050405020304" pitchFamily="18" charset="0"/>
              </a:rPr>
              <a:t>оружия </a:t>
            </a:r>
            <a:r>
              <a:rPr lang="ru-RU" sz="1400" dirty="0">
                <a:latin typeface="Times New Roman" panose="02020603050405020304" pitchFamily="18" charset="0"/>
                <a:cs typeface="Times New Roman" panose="02020603050405020304" pitchFamily="18" charset="0"/>
              </a:rPr>
              <a:t>и обычных средств </a:t>
            </a:r>
            <a:r>
              <a:rPr lang="ru-RU" sz="1400" dirty="0" smtClean="0">
                <a:latin typeface="Times New Roman" panose="02020603050405020304" pitchFamily="18" charset="0"/>
                <a:cs typeface="Times New Roman" panose="02020603050405020304" pitchFamily="18" charset="0"/>
              </a:rPr>
              <a:t>поражения</a:t>
            </a:r>
            <a:r>
              <a:rPr lang="ru-RU" sz="1400" dirty="0">
                <a:latin typeface="Times New Roman" panose="02020603050405020304" pitchFamily="18" charset="0"/>
                <a:cs typeface="Times New Roman" panose="02020603050405020304" pitchFamily="18" charset="0"/>
              </a:rPr>
              <a:t>, бактериальных (биологических) средств и поражающих концентраций аварийно химически опасных веществ, возникающих при аварии на потенциально опасных объектах, а также от высоких температур и продуктов горения при </a:t>
            </a:r>
            <a:r>
              <a:rPr lang="ru-RU" sz="1400" dirty="0" smtClean="0">
                <a:latin typeface="Times New Roman" panose="02020603050405020304" pitchFamily="18" charset="0"/>
                <a:cs typeface="Times New Roman" panose="02020603050405020304" pitchFamily="18" charset="0"/>
              </a:rPr>
              <a:t>пожарах.</a:t>
            </a:r>
            <a:endParaRPr lang="ru-RU" sz="14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63352" y="4628595"/>
            <a:ext cx="6389469" cy="209288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300" b="1" dirty="0">
                <a:latin typeface="Times New Roman" panose="02020603050405020304" pitchFamily="18" charset="0"/>
                <a:cs typeface="Times New Roman" panose="02020603050405020304" pitchFamily="18" charset="0"/>
              </a:rPr>
              <a:t>Требования к </a:t>
            </a:r>
            <a:r>
              <a:rPr lang="ru-RU" sz="1300" b="1" dirty="0" smtClean="0">
                <a:latin typeface="Times New Roman" panose="02020603050405020304" pitchFamily="18" charset="0"/>
                <a:cs typeface="Times New Roman" panose="02020603050405020304" pitchFamily="18" charset="0"/>
              </a:rPr>
              <a:t>готовности: </a:t>
            </a:r>
            <a:endParaRPr lang="ru-RU" sz="1300" dirty="0">
              <a:latin typeface="Times New Roman" panose="02020603050405020304" pitchFamily="18" charset="0"/>
              <a:cs typeface="Times New Roman" panose="02020603050405020304" pitchFamily="18" charset="0"/>
            </a:endParaRP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сохранность ограждающих конструкций и защитных устройств, воспринимающих избыточное давление ударной волны и нагрузки от обрушившихся наземных элементов здания;</a:t>
            </a: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надежная герметизация и гидроизоляция всего ЗС;</a:t>
            </a: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исправность и налаженность всех систем внутреннего оборудования ЗС, возможность в любое время к переводу их на эксплуатацию в режиме военного времени;</a:t>
            </a: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надлежащее санитарное состояние помещений;</a:t>
            </a: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подготовленность обслуживающего персонала и укрываемого </a:t>
            </a:r>
            <a:r>
              <a:rPr lang="ru-RU" sz="1300" dirty="0" smtClean="0">
                <a:latin typeface="Times New Roman" panose="02020603050405020304" pitchFamily="18" charset="0"/>
                <a:cs typeface="Times New Roman" panose="02020603050405020304" pitchFamily="18" charset="0"/>
              </a:rPr>
              <a:t>населения.</a:t>
            </a:r>
            <a:endParaRPr lang="ru-RU" sz="130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280119" y="1486799"/>
            <a:ext cx="6400863"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300" b="1" dirty="0">
                <a:solidFill>
                  <a:srgbClr val="231F20"/>
                </a:solidFill>
                <a:latin typeface="Times New Roman" panose="02020603050405020304" pitchFamily="18" charset="0"/>
                <a:cs typeface="Times New Roman" panose="02020603050405020304" pitchFamily="18" charset="0"/>
              </a:rPr>
              <a:t>Убежища создаются: </a:t>
            </a:r>
          </a:p>
          <a:p>
            <a:pPr indent="179388" algn="just">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для максимальной по численности работающей в военное время смены работников организации, имеющей мобилизационное задание (заказ) (далее – наибольшая работающая смена организации), отнесенной к категории особой важности по гражданской обороне, независимо от места ее расположения, а также для наибольшей работающей смены организации, отнесенной к первой или второй категории по гражданской обороне и расположенной на территории, отнесенной к группе по гражданской обороне, за исключением наибольшей работающей смены метрополитена, обеспечивающего прием и укрытие населения в сооружениях метрополитена, используемых в качестве защитных сооружений </a:t>
            </a:r>
            <a:r>
              <a:rPr lang="ru-RU" sz="1300" dirty="0">
                <a:solidFill>
                  <a:schemeClr val="tx1"/>
                </a:solidFill>
                <a:latin typeface="Times New Roman" panose="02020603050405020304" pitchFamily="18" charset="0"/>
                <a:cs typeface="Times New Roman" panose="02020603050405020304" pitchFamily="18" charset="0"/>
              </a:rPr>
              <a:t>гражданской </a:t>
            </a:r>
            <a:r>
              <a:rPr lang="ru-RU" sz="1300" dirty="0" smtClean="0">
                <a:solidFill>
                  <a:schemeClr val="tx1"/>
                </a:solidFill>
                <a:latin typeface="Times New Roman" panose="02020603050405020304" pitchFamily="18" charset="0"/>
                <a:cs typeface="Times New Roman" panose="02020603050405020304" pitchFamily="18" charset="0"/>
              </a:rPr>
              <a:t>обороны, </a:t>
            </a:r>
            <a:r>
              <a:rPr lang="ru-RU" sz="1300" dirty="0">
                <a:solidFill>
                  <a:schemeClr val="tx1"/>
                </a:solidFill>
                <a:latin typeface="Times New Roman" panose="02020603050405020304" pitchFamily="18" charset="0"/>
                <a:cs typeface="Times New Roman" panose="02020603050405020304" pitchFamily="18" charset="0"/>
              </a:rPr>
              <a:t>и </a:t>
            </a:r>
            <a:r>
              <a:rPr lang="ru-RU" sz="1300" dirty="0">
                <a:latin typeface="Times New Roman" panose="02020603050405020304" pitchFamily="18" charset="0"/>
                <a:cs typeface="Times New Roman" panose="02020603050405020304" pitchFamily="18" charset="0"/>
              </a:rPr>
              <a:t>медицинского персонала, обслуживающего нетранспортабельных больных;</a:t>
            </a:r>
          </a:p>
          <a:p>
            <a:pPr indent="179388" algn="just">
              <a:buFont typeface="Arial" panose="020B0604020202020204" pitchFamily="34" charset="0"/>
              <a:buChar char="•"/>
            </a:pPr>
            <a:r>
              <a:rPr lang="ru-RU" sz="1300" dirty="0" smtClean="0">
                <a:latin typeface="Times New Roman" panose="02020603050405020304" pitchFamily="18" charset="0"/>
                <a:cs typeface="Times New Roman" panose="02020603050405020304" pitchFamily="18" charset="0"/>
              </a:rPr>
              <a:t>для </a:t>
            </a:r>
            <a:r>
              <a:rPr lang="ru-RU" sz="1300" dirty="0">
                <a:latin typeface="Times New Roman" panose="02020603050405020304" pitchFamily="18" charset="0"/>
                <a:cs typeface="Times New Roman" panose="02020603050405020304" pitchFamily="18" charset="0"/>
              </a:rPr>
              <a:t>работников максимальной по численности работающей в мирное время смены организации, эксплуатирующей ядерные установки (атомные станции), включая работников организации, обеспечивающей ее функционирование и жизнедеятельность и находящейся на ее территории в пределах периметра защищенной </a:t>
            </a:r>
            <a:r>
              <a:rPr lang="ru-RU" sz="1300" dirty="0" smtClean="0">
                <a:latin typeface="Times New Roman" panose="02020603050405020304" pitchFamily="18" charset="0"/>
                <a:cs typeface="Times New Roman" panose="02020603050405020304" pitchFamily="18" charset="0"/>
              </a:rPr>
              <a:t>зоны.</a:t>
            </a:r>
            <a:endParaRPr lang="ru-RU" sz="13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7130077" y="1571226"/>
            <a:ext cx="4680522" cy="2115624"/>
          </a:xfrm>
          <a:prstGeom prst="rect">
            <a:avLst/>
          </a:prstGeom>
          <a:ln>
            <a:noFill/>
          </a:ln>
          <a:effectLst>
            <a:outerShdw blurRad="292100" dist="139700" dir="2700000" algn="tl" rotWithShape="0">
              <a:srgbClr val="333333">
                <a:alpha val="65000"/>
              </a:srgbClr>
            </a:outerShdw>
          </a:effectLst>
        </p:spPr>
      </p:pic>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4110" y="3857013"/>
            <a:ext cx="4680522" cy="2657700"/>
          </a:xfrm>
          <a:prstGeom prst="rect">
            <a:avLst/>
          </a:prstGeom>
          <a:ln>
            <a:noFill/>
          </a:ln>
          <a:effectLst>
            <a:outerShdw blurRad="292100" dist="139700" dir="2700000" algn="tl" rotWithShape="0">
              <a:srgbClr val="333333">
                <a:alpha val="65000"/>
              </a:srgbClr>
            </a:outerShdw>
          </a:effectLst>
        </p:spPr>
      </p:pic>
      <p:sp>
        <p:nvSpPr>
          <p:cNvPr id="3" name="Номер слайда 2"/>
          <p:cNvSpPr>
            <a:spLocks noGrp="1"/>
          </p:cNvSpPr>
          <p:nvPr>
            <p:ph type="sldNum" sz="quarter" idx="12"/>
          </p:nvPr>
        </p:nvSpPr>
        <p:spPr>
          <a:xfrm>
            <a:off x="9345244" y="6502313"/>
            <a:ext cx="2844800" cy="365125"/>
          </a:xfrm>
        </p:spPr>
        <p:txBody>
          <a:bodyPr/>
          <a:lstStyle/>
          <a:p>
            <a:pPr>
              <a:defRPr/>
            </a:pPr>
            <a:fld id="{1E49034A-A7B1-445D-B275-FE52B65EA479}" type="slidenum">
              <a:rPr lang="ru-RU" smtClean="0"/>
              <a:pPr>
                <a:defRPr/>
              </a:pPr>
              <a:t>28</a:t>
            </a:fld>
            <a:endParaRPr lang="ru-RU" dirty="0"/>
          </a:p>
        </p:txBody>
      </p:sp>
    </p:spTree>
    <p:extLst>
      <p:ext uri="{BB962C8B-B14F-4D97-AF65-F5344CB8AC3E}">
        <p14:creationId xmlns:p14="http://schemas.microsoft.com/office/powerpoint/2010/main" val="2455662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Прямоугольник 6"/>
          <p:cNvSpPr/>
          <p:nvPr/>
        </p:nvSpPr>
        <p:spPr>
          <a:xfrm>
            <a:off x="335360" y="490358"/>
            <a:ext cx="11592778" cy="769441"/>
          </a:xfrm>
          <a:prstGeom prst="rect">
            <a:avLst/>
          </a:prstGeom>
          <a:solidFill>
            <a:srgbClr val="FFC000"/>
          </a:solidFill>
        </p:spPr>
        <p:txBody>
          <a:bodyPr wrap="square">
            <a:spAutoFit/>
          </a:bodyPr>
          <a:lstStyle/>
          <a:p>
            <a:pPr algn="just"/>
            <a:r>
              <a:rPr lang="ru-RU" sz="1600" b="1" dirty="0" smtClean="0">
                <a:latin typeface="Times New Roman" panose="02020603050405020304" pitchFamily="18" charset="0"/>
                <a:cs typeface="Times New Roman" panose="02020603050405020304" pitchFamily="18" charset="0"/>
              </a:rPr>
              <a:t>ПРОТИВОРАДИЦИОННОЕ УКРЫТИЕ </a:t>
            </a:r>
            <a:r>
              <a:rPr lang="ru-RU" sz="1600" b="1" dirty="0" smtClean="0">
                <a:solidFill>
                  <a:schemeClr val="tx2"/>
                </a:solidFill>
                <a:latin typeface="Times New Roman" panose="02020603050405020304" pitchFamily="18" charset="0"/>
                <a:cs typeface="Times New Roman" panose="02020603050405020304" pitchFamily="18" charset="0"/>
              </a:rPr>
              <a:t>(ПРУ) </a:t>
            </a:r>
            <a:r>
              <a:rPr lang="ru" sz="1400" b="1" dirty="0" smtClean="0">
                <a:solidFill>
                  <a:srgbClr val="231F20"/>
                </a:solidFill>
                <a:latin typeface="Times New Roman" panose="02020603050405020304" pitchFamily="18" charset="0"/>
                <a:cs typeface="Times New Roman" panose="02020603050405020304" pitchFamily="18" charset="0"/>
              </a:rPr>
              <a:t> </a:t>
            </a:r>
            <a:r>
              <a:rPr lang="ru" sz="1400" dirty="0" smtClean="0">
                <a:solidFill>
                  <a:srgbClr val="231F20"/>
                </a:solidFill>
                <a:latin typeface="Times New Roman" panose="02020603050405020304" pitchFamily="18" charset="0"/>
                <a:cs typeface="Times New Roman" panose="02020603050405020304" pitchFamily="18" charset="0"/>
              </a:rPr>
              <a:t>– </a:t>
            </a:r>
            <a:r>
              <a:rPr lang="ru" sz="1400" dirty="0">
                <a:solidFill>
                  <a:srgbClr val="231F20"/>
                </a:solidFill>
                <a:latin typeface="Times New Roman" panose="02020603050405020304" pitchFamily="18" charset="0"/>
                <a:cs typeface="Times New Roman" panose="02020603050405020304" pitchFamily="18" charset="0"/>
              </a:rPr>
              <a:t>защитное сооружение гражданской обороны, предназначенное для защиты укрываемых от воздействия ионизирующих излучений при радиоактивном заражении (загрязнении) местности и допускающее непрерывное пребывание в нем укрываемых в течение нормативного </a:t>
            </a:r>
            <a:r>
              <a:rPr lang="ru" sz="1400" dirty="0" smtClean="0">
                <a:solidFill>
                  <a:srgbClr val="231F20"/>
                </a:solidFill>
                <a:latin typeface="Times New Roman" panose="02020603050405020304" pitchFamily="18" charset="0"/>
                <a:cs typeface="Times New Roman" panose="02020603050405020304" pitchFamily="18" charset="0"/>
              </a:rPr>
              <a:t>времени.</a:t>
            </a:r>
          </a:p>
        </p:txBody>
      </p:sp>
      <p:sp>
        <p:nvSpPr>
          <p:cNvPr id="14" name="Прямоугольник 13"/>
          <p:cNvSpPr/>
          <p:nvPr/>
        </p:nvSpPr>
        <p:spPr>
          <a:xfrm>
            <a:off x="6974111" y="1862833"/>
            <a:ext cx="4810521" cy="4806527"/>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lIns="0" tIns="0" rIns="0" bIns="0">
            <a:noAutofit/>
          </a:bodyPr>
          <a:lstStyle/>
          <a:p>
            <a:pPr marL="139700" indent="-139700" algn="ctr">
              <a:lnSpc>
                <a:spcPts val="1200"/>
              </a:lnSpc>
            </a:pPr>
            <a:endParaRPr lang="ru" sz="1300" b="1" dirty="0" smtClean="0">
              <a:solidFill>
                <a:srgbClr val="FFFFFF"/>
              </a:solidFill>
              <a:latin typeface="Times New Roman" panose="02020603050405020304" pitchFamily="18" charset="0"/>
              <a:cs typeface="Times New Roman" panose="02020603050405020304" pitchFamily="18" charset="0"/>
            </a:endParaRPr>
          </a:p>
          <a:p>
            <a:pPr marL="139700" indent="-139700" algn="ctr">
              <a:lnSpc>
                <a:spcPts val="1200"/>
              </a:lnSpc>
            </a:pPr>
            <a:r>
              <a:rPr lang="ru" sz="1300" b="1" dirty="0" smtClean="0">
                <a:solidFill>
                  <a:schemeClr val="tx1"/>
                </a:solidFill>
                <a:latin typeface="Times New Roman" panose="02020603050405020304" pitchFamily="18" charset="0"/>
                <a:cs typeface="Times New Roman" panose="02020603050405020304" pitchFamily="18" charset="0"/>
              </a:rPr>
              <a:t>ПРАВИЛА </a:t>
            </a:r>
            <a:r>
              <a:rPr lang="ru" sz="1300" b="1" dirty="0">
                <a:solidFill>
                  <a:schemeClr val="tx1"/>
                </a:solidFill>
                <a:latin typeface="Times New Roman" panose="02020603050405020304" pitchFamily="18" charset="0"/>
                <a:cs typeface="Times New Roman" panose="02020603050405020304" pitchFamily="18" charset="0"/>
              </a:rPr>
              <a:t>ПОВЕДЕНИЯ УКРЫВАЕМЫХ В ПРУ</a:t>
            </a:r>
          </a:p>
          <a:p>
            <a:pPr marL="84138" indent="179388" algn="ctr">
              <a:lnSpc>
                <a:spcPts val="1200"/>
              </a:lnSpc>
            </a:pPr>
            <a:endParaRPr lang="ru" sz="1300" dirty="0" smtClean="0">
              <a:solidFill>
                <a:srgbClr val="231F20"/>
              </a:solidFill>
              <a:latin typeface="Times New Roman" panose="02020603050405020304" pitchFamily="18" charset="0"/>
              <a:cs typeface="Times New Roman" panose="02020603050405020304" pitchFamily="18" charset="0"/>
            </a:endParaRP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 соблюдать </a:t>
            </a:r>
            <a:r>
              <a:rPr lang="ru" sz="1300" dirty="0">
                <a:solidFill>
                  <a:srgbClr val="231F20"/>
                </a:solidFill>
                <a:latin typeface="Times New Roman" panose="02020603050405020304" pitchFamily="18" charset="0"/>
                <a:cs typeface="Times New Roman" panose="02020603050405020304" pitchFamily="18" charset="0"/>
              </a:rPr>
              <a:t>режим поведения, установленный командиром звена по обслуживанию ПРУ;</a:t>
            </a:r>
          </a:p>
          <a:p>
            <a:pPr marL="84138" indent="179388" algn="just">
              <a:spcAft>
                <a:spcPts val="420"/>
              </a:spcAf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не </a:t>
            </a:r>
            <a:r>
              <a:rPr lang="ru" sz="1300" dirty="0">
                <a:solidFill>
                  <a:srgbClr val="231F20"/>
                </a:solidFill>
                <a:latin typeface="Times New Roman" panose="02020603050405020304" pitchFamily="18" charset="0"/>
                <a:cs typeface="Times New Roman" panose="02020603050405020304" pitchFamily="18" charset="0"/>
              </a:rPr>
              <a:t>выходить из ПРУ самостоятельно;</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дверь </a:t>
            </a:r>
            <a:r>
              <a:rPr lang="ru" sz="1300" dirty="0">
                <a:solidFill>
                  <a:srgbClr val="231F20"/>
                </a:solidFill>
                <a:latin typeface="Times New Roman" panose="02020603050405020304" pitchFamily="18" charset="0"/>
                <a:cs typeface="Times New Roman" panose="02020603050405020304" pitchFamily="18" charset="0"/>
              </a:rPr>
              <a:t>и занавес на входе, а также вентиляционные отверстия в первые 3 часа с начала заражения держать закрытыми. </a:t>
            </a:r>
            <a:br>
              <a:rPr lang="ru" sz="1300" dirty="0">
                <a:solidFill>
                  <a:srgbClr val="231F20"/>
                </a:solidFill>
                <a:latin typeface="Times New Roman" panose="02020603050405020304" pitchFamily="18" charset="0"/>
                <a:cs typeface="Times New Roman" panose="02020603050405020304" pitchFamily="18" charset="0"/>
              </a:rPr>
            </a:br>
            <a:r>
              <a:rPr lang="ru" sz="1300" dirty="0" smtClean="0">
                <a:solidFill>
                  <a:srgbClr val="231F20"/>
                </a:solidFill>
                <a:latin typeface="Times New Roman" panose="02020603050405020304" pitchFamily="18" charset="0"/>
                <a:cs typeface="Times New Roman" panose="02020603050405020304" pitchFamily="18" charset="0"/>
              </a:rPr>
              <a:t>В </a:t>
            </a:r>
            <a:r>
              <a:rPr lang="ru" sz="1300" dirty="0">
                <a:solidFill>
                  <a:srgbClr val="231F20"/>
                </a:solidFill>
                <a:latin typeface="Times New Roman" panose="02020603050405020304" pitchFamily="18" charset="0"/>
                <a:cs typeface="Times New Roman" panose="02020603050405020304" pitchFamily="18" charset="0"/>
              </a:rPr>
              <a:t>последующем для проветривания помещения открывать заслонку вентиляционных коробов на 15 - 20 мин.;</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при </a:t>
            </a:r>
            <a:r>
              <a:rPr lang="ru" sz="1300" dirty="0">
                <a:solidFill>
                  <a:srgbClr val="231F20"/>
                </a:solidFill>
                <a:latin typeface="Times New Roman" panose="02020603050405020304" pitchFamily="18" charset="0"/>
                <a:cs typeface="Times New Roman" panose="02020603050405020304" pitchFamily="18" charset="0"/>
              </a:rPr>
              <a:t>наличии в простейших средств воздухоподачи периодически включать их в работу;</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при </a:t>
            </a:r>
            <a:r>
              <a:rPr lang="ru" sz="1300" dirty="0">
                <a:solidFill>
                  <a:srgbClr val="231F20"/>
                </a:solidFill>
                <a:latin typeface="Times New Roman" panose="02020603050405020304" pitchFamily="18" charset="0"/>
                <a:cs typeface="Times New Roman" panose="02020603050405020304" pitchFamily="18" charset="0"/>
              </a:rPr>
              <a:t>сильном ветре со стороны входа не открывать дверь и вентиляционные короба;</a:t>
            </a:r>
          </a:p>
          <a:p>
            <a:pPr marL="84138" indent="179388" algn="just">
              <a:spcAft>
                <a:spcPts val="420"/>
              </a:spcAf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периодически </a:t>
            </a:r>
            <a:r>
              <a:rPr lang="ru" sz="1300" dirty="0">
                <a:solidFill>
                  <a:srgbClr val="231F20"/>
                </a:solidFill>
                <a:latin typeface="Times New Roman" panose="02020603050405020304" pitchFamily="18" charset="0"/>
                <a:cs typeface="Times New Roman" panose="02020603050405020304" pitchFamily="18" charset="0"/>
              </a:rPr>
              <a:t>смачивать пол водой;</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при </a:t>
            </a:r>
            <a:r>
              <a:rPr lang="ru" sz="1300" dirty="0">
                <a:solidFill>
                  <a:srgbClr val="231F20"/>
                </a:solidFill>
                <a:latin typeface="Times New Roman" panose="02020603050405020304" pitchFamily="18" charset="0"/>
                <a:cs typeface="Times New Roman" panose="02020603050405020304" pitchFamily="18" charset="0"/>
              </a:rPr>
              <a:t>вынужденном выходе на зараженную местность надевать средства индивидуальной защиты, при возвращении в ПРУ стряхивать пыль с верхней одежды, головного убора и обуви вне укрытия, осторожно снимать их и оставлять в тамбуре;</a:t>
            </a:r>
          </a:p>
          <a:p>
            <a:pPr marL="84138" indent="179388" algn="just">
              <a:spcAft>
                <a:spcPts val="420"/>
              </a:spcAf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не </a:t>
            </a:r>
            <a:r>
              <a:rPr lang="ru" sz="1300" dirty="0">
                <a:solidFill>
                  <a:srgbClr val="231F20"/>
                </a:solidFill>
                <a:latin typeface="Times New Roman" panose="02020603050405020304" pitchFamily="18" charset="0"/>
                <a:cs typeface="Times New Roman" panose="02020603050405020304" pitchFamily="18" charset="0"/>
              </a:rPr>
              <a:t>открывать входную дверь при открытом вытяжном коробе;</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открывать </a:t>
            </a:r>
            <a:r>
              <a:rPr lang="ru" sz="1300" dirty="0">
                <a:solidFill>
                  <a:srgbClr val="231F20"/>
                </a:solidFill>
                <a:latin typeface="Times New Roman" panose="02020603050405020304" pitchFamily="18" charset="0"/>
                <a:cs typeface="Times New Roman" panose="02020603050405020304" pitchFamily="18" charset="0"/>
              </a:rPr>
              <a:t>вытяжку только через 10 - 15 минут после закрытия входной двери, когда осядет пыль;</a:t>
            </a:r>
          </a:p>
          <a:p>
            <a:pPr marL="84138" indent="179388" algn="just">
              <a:buFont typeface="Arial" panose="020B0604020202020204" pitchFamily="34" charset="0"/>
              <a:buChar char="•"/>
              <a:tabLst>
                <a:tab pos="358775" algn="l"/>
              </a:tabLst>
            </a:pPr>
            <a:r>
              <a:rPr lang="ru" sz="1300" dirty="0" smtClean="0">
                <a:solidFill>
                  <a:srgbClr val="231F20"/>
                </a:solidFill>
                <a:latin typeface="Times New Roman" panose="02020603050405020304" pitchFamily="18" charset="0"/>
                <a:cs typeface="Times New Roman" panose="02020603050405020304" pitchFamily="18" charset="0"/>
              </a:rPr>
              <a:t>через </a:t>
            </a:r>
            <a:r>
              <a:rPr lang="ru" sz="1300" dirty="0">
                <a:solidFill>
                  <a:srgbClr val="231F20"/>
                </a:solidFill>
                <a:latin typeface="Times New Roman" panose="02020603050405020304" pitchFamily="18" charset="0"/>
                <a:cs typeface="Times New Roman" panose="02020603050405020304" pitchFamily="18" charset="0"/>
              </a:rPr>
              <a:t>2 - 3 суток пребывания в ПРУ все предметы, находящиеся в нем, а также все поверхности протереть мокрой </a:t>
            </a:r>
            <a:r>
              <a:rPr lang="ru" sz="1300" dirty="0" smtClean="0">
                <a:solidFill>
                  <a:srgbClr val="231F20"/>
                </a:solidFill>
                <a:latin typeface="Times New Roman" panose="02020603050405020304" pitchFamily="18" charset="0"/>
                <a:cs typeface="Times New Roman" panose="02020603050405020304" pitchFamily="18" charset="0"/>
              </a:rPr>
              <a:t>тряпкой.</a:t>
            </a:r>
            <a:endParaRPr lang="ru" sz="1300" dirty="0">
              <a:solidFill>
                <a:srgbClr val="231F20"/>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335360" y="1361261"/>
            <a:ext cx="11591721" cy="400110"/>
          </a:xfrm>
          <a:prstGeom prst="rect">
            <a:avLst/>
          </a:prstGeom>
          <a:solidFill>
            <a:schemeClr val="bg1">
              <a:lumMod val="85000"/>
            </a:schemeClr>
          </a:solidFill>
        </p:spPr>
        <p:txBody>
          <a:bodyPr wrap="square">
            <a:spAutoFit/>
          </a:bodyPr>
          <a:lstStyle/>
          <a:p>
            <a:pPr algn="just">
              <a:lnSpc>
                <a:spcPts val="1200"/>
              </a:lnSpc>
            </a:pPr>
            <a:r>
              <a:rPr lang="ru" sz="1400" b="1" dirty="0">
                <a:solidFill>
                  <a:srgbClr val="231F20"/>
                </a:solidFill>
                <a:latin typeface="Times New Roman" panose="02020603050405020304" pitchFamily="18" charset="0"/>
                <a:cs typeface="Times New Roman" panose="02020603050405020304" pitchFamily="18" charset="0"/>
              </a:rPr>
              <a:t>ПРУ создаются для защиты </a:t>
            </a:r>
            <a:r>
              <a:rPr lang="ru" sz="1200" dirty="0">
                <a:solidFill>
                  <a:srgbClr val="231F20"/>
                </a:solidFill>
                <a:latin typeface="Times New Roman" panose="02020603050405020304" pitchFamily="18" charset="0"/>
                <a:cs typeface="Times New Roman" panose="02020603050405020304" pitchFamily="18" charset="0"/>
              </a:rPr>
              <a:t>всех категорий населения, находящихся в зоне возможного радиоактивного загрязнения за пределами зон возможных разрушений и возможных сильных разрушений</a:t>
            </a:r>
            <a:r>
              <a:rPr lang="ru" sz="1200" dirty="0" smtClean="0">
                <a:solidFill>
                  <a:srgbClr val="231F20"/>
                </a:solidFill>
                <a:latin typeface="Times New Roman" panose="02020603050405020304" pitchFamily="18" charset="0"/>
                <a:cs typeface="Times New Roman" panose="02020603050405020304" pitchFamily="18" charset="0"/>
              </a:rPr>
              <a:t>.</a:t>
            </a:r>
            <a:endParaRPr lang="ru" sz="1200" dirty="0">
              <a:solidFill>
                <a:srgbClr val="231F20"/>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757179" y="3326523"/>
            <a:ext cx="3061774" cy="116955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 sz="1100" b="1" dirty="0">
                <a:solidFill>
                  <a:srgbClr val="231F20"/>
                </a:solidFill>
                <a:latin typeface="Times New Roman" panose="02020603050405020304" pitchFamily="18" charset="0"/>
                <a:cs typeface="Times New Roman" panose="02020603050405020304" pitchFamily="18" charset="0"/>
              </a:rPr>
              <a:t>ПРУ должны обеспечивать </a:t>
            </a:r>
            <a:r>
              <a:rPr lang="ru" sz="1100" b="1" dirty="0" smtClean="0">
                <a:solidFill>
                  <a:srgbClr val="231F20"/>
                </a:solidFill>
                <a:latin typeface="Times New Roman" panose="02020603050405020304" pitchFamily="18" charset="0"/>
                <a:cs typeface="Times New Roman" panose="02020603050405020304" pitchFamily="18" charset="0"/>
              </a:rPr>
              <a:t>защиту </a:t>
            </a:r>
            <a:r>
              <a:rPr lang="ru" sz="1100" b="1" dirty="0">
                <a:solidFill>
                  <a:srgbClr val="231F20"/>
                </a:solidFill>
                <a:latin typeface="Times New Roman" panose="02020603050405020304" pitchFamily="18" charset="0"/>
                <a:cs typeface="Times New Roman" panose="02020603050405020304" pitchFamily="18" charset="0"/>
              </a:rPr>
              <a:t>укрываемых:</a:t>
            </a:r>
          </a:p>
          <a:p>
            <a:pPr indent="179388" algn="just">
              <a:lnSpc>
                <a:spcPts val="1200"/>
              </a:lnSpc>
              <a:buFont typeface="Arial" panose="020B0604020202020204" pitchFamily="34" charset="0"/>
              <a:buChar char="•"/>
              <a:tabLst>
                <a:tab pos="84138" algn="l"/>
              </a:tabLst>
            </a:pPr>
            <a:r>
              <a:rPr lang="ru" sz="1100" dirty="0" smtClean="0">
                <a:solidFill>
                  <a:srgbClr val="231F20"/>
                </a:solidFill>
                <a:latin typeface="Times New Roman" panose="02020603050405020304" pitchFamily="18" charset="0"/>
                <a:cs typeface="Times New Roman" panose="02020603050405020304" pitchFamily="18" charset="0"/>
              </a:rPr>
              <a:t>от </a:t>
            </a:r>
            <a:r>
              <a:rPr lang="ru" sz="1100" dirty="0">
                <a:solidFill>
                  <a:srgbClr val="231F20"/>
                </a:solidFill>
                <a:latin typeface="Times New Roman" panose="02020603050405020304" pitchFamily="18" charset="0"/>
                <a:cs typeface="Times New Roman" panose="02020603050405020304" pitchFamily="18" charset="0"/>
              </a:rPr>
              <a:t>действия воздушной ударной волны (в т.ч. при косвенном действии ядерных средств поражения) с избыточным давлением до 20 кПа (0,2 кгс/см</a:t>
            </a:r>
            <a:r>
              <a:rPr lang="ru" sz="1100" baseline="30000" dirty="0">
                <a:solidFill>
                  <a:srgbClr val="231F20"/>
                </a:solidFill>
                <a:latin typeface="Times New Roman" panose="02020603050405020304" pitchFamily="18" charset="0"/>
                <a:cs typeface="Times New Roman" panose="02020603050405020304" pitchFamily="18" charset="0"/>
              </a:rPr>
              <a:t>2</a:t>
            </a:r>
            <a:r>
              <a:rPr lang="ru" sz="1100" dirty="0">
                <a:solidFill>
                  <a:srgbClr val="231F20"/>
                </a:solidFill>
                <a:latin typeface="Times New Roman" panose="02020603050405020304" pitchFamily="18" charset="0"/>
                <a:cs typeface="Times New Roman" panose="02020603050405020304" pitchFamily="18" charset="0"/>
              </a:rPr>
              <a:t>);</a:t>
            </a:r>
          </a:p>
          <a:p>
            <a:pPr indent="179388" algn="just">
              <a:lnSpc>
                <a:spcPts val="1200"/>
              </a:lnSpc>
              <a:spcAft>
                <a:spcPts val="210"/>
              </a:spcAft>
              <a:buFont typeface="Arial" panose="020B0604020202020204" pitchFamily="34" charset="0"/>
              <a:buChar char="•"/>
              <a:tabLst>
                <a:tab pos="84138" algn="l"/>
              </a:tabLst>
            </a:pPr>
            <a:r>
              <a:rPr lang="ru" sz="1100" dirty="0" smtClean="0">
                <a:solidFill>
                  <a:srgbClr val="231F20"/>
                </a:solidFill>
                <a:latin typeface="Times New Roman" panose="02020603050405020304" pitchFamily="18" charset="0"/>
                <a:cs typeface="Times New Roman" panose="02020603050405020304" pitchFamily="18" charset="0"/>
              </a:rPr>
              <a:t>от </a:t>
            </a:r>
            <a:r>
              <a:rPr lang="ru" sz="1100" dirty="0">
                <a:solidFill>
                  <a:srgbClr val="231F20"/>
                </a:solidFill>
                <a:latin typeface="Times New Roman" panose="02020603050405020304" pitchFamily="18" charset="0"/>
                <a:cs typeface="Times New Roman" panose="02020603050405020304" pitchFamily="18" charset="0"/>
              </a:rPr>
              <a:t>действия проникающей </a:t>
            </a:r>
            <a:r>
              <a:rPr lang="ru" sz="1100" dirty="0" smtClean="0">
                <a:solidFill>
                  <a:srgbClr val="231F20"/>
                </a:solidFill>
                <a:latin typeface="Times New Roman" panose="02020603050405020304" pitchFamily="18" charset="0"/>
                <a:cs typeface="Times New Roman" panose="02020603050405020304" pitchFamily="18" charset="0"/>
              </a:rPr>
              <a:t>радиации.</a:t>
            </a:r>
            <a:endParaRPr lang="ru" sz="1100" dirty="0">
              <a:solidFill>
                <a:srgbClr val="231F20"/>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3757179" y="4725144"/>
            <a:ext cx="3061774"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100" b="1" dirty="0">
                <a:solidFill>
                  <a:srgbClr val="231F20"/>
                </a:solidFill>
                <a:latin typeface="Times New Roman" panose="02020603050405020304" pitchFamily="18" charset="0"/>
                <a:cs typeface="Times New Roman" panose="02020603050405020304" pitchFamily="18" charset="0"/>
              </a:rPr>
              <a:t>Для размещения ПРУ применяются помещения:</a:t>
            </a:r>
          </a:p>
          <a:p>
            <a:pPr indent="179388" algn="just">
              <a:lnSpc>
                <a:spcPts val="1200"/>
              </a:lnSpc>
              <a:buFont typeface="Arial" panose="020B0604020202020204" pitchFamily="34" charset="0"/>
              <a:buChar char="•"/>
              <a:tabLst>
                <a:tab pos="263525" algn="l"/>
              </a:tabLst>
            </a:pPr>
            <a:r>
              <a:rPr lang="ru-RU" sz="1100" dirty="0">
                <a:solidFill>
                  <a:srgbClr val="231F20"/>
                </a:solidFill>
                <a:latin typeface="Times New Roman" panose="02020603050405020304" pitchFamily="18" charset="0"/>
                <a:cs typeface="Times New Roman" panose="02020603050405020304" pitchFamily="18" charset="0"/>
              </a:rPr>
              <a:t>п</a:t>
            </a:r>
            <a:r>
              <a:rPr lang="ru-RU" sz="1100" dirty="0" smtClean="0">
                <a:solidFill>
                  <a:srgbClr val="231F20"/>
                </a:solidFill>
                <a:latin typeface="Times New Roman" panose="02020603050405020304" pitchFamily="18" charset="0"/>
                <a:cs typeface="Times New Roman" panose="02020603050405020304" pitchFamily="18" charset="0"/>
              </a:rPr>
              <a:t>роизводственных </a:t>
            </a:r>
            <a:r>
              <a:rPr lang="ru-RU" sz="1100" dirty="0">
                <a:solidFill>
                  <a:srgbClr val="231F20"/>
                </a:solidFill>
                <a:latin typeface="Times New Roman" panose="02020603050405020304" pitchFamily="18" charset="0"/>
                <a:cs typeface="Times New Roman" panose="02020603050405020304" pitchFamily="18" charset="0"/>
              </a:rPr>
              <a:t>и вспомогательных зданий предприятий, учреждений здравоохранения и жилых зданий;</a:t>
            </a:r>
          </a:p>
          <a:p>
            <a:pPr indent="179388" algn="just">
              <a:lnSpc>
                <a:spcPts val="1200"/>
              </a:lnSpc>
              <a:buFont typeface="Arial" panose="020B0604020202020204" pitchFamily="34" charset="0"/>
              <a:buChar char="•"/>
              <a:tabLst>
                <a:tab pos="263525" algn="l"/>
              </a:tabLst>
            </a:pPr>
            <a:r>
              <a:rPr lang="ru-RU" sz="1100" dirty="0" smtClean="0">
                <a:solidFill>
                  <a:srgbClr val="231F20"/>
                </a:solidFill>
                <a:latin typeface="Times New Roman" panose="02020603050405020304" pitchFamily="18" charset="0"/>
                <a:cs typeface="Times New Roman" panose="02020603050405020304" pitchFamily="18" charset="0"/>
              </a:rPr>
              <a:t>школ</a:t>
            </a:r>
            <a:r>
              <a:rPr lang="ru-RU" sz="1100" dirty="0">
                <a:solidFill>
                  <a:srgbClr val="231F20"/>
                </a:solidFill>
                <a:latin typeface="Times New Roman" panose="02020603050405020304" pitchFamily="18" charset="0"/>
                <a:cs typeface="Times New Roman" panose="02020603050405020304" pitchFamily="18" charset="0"/>
              </a:rPr>
              <a:t>, библиотек и зданий общественного назначения;</a:t>
            </a:r>
          </a:p>
          <a:p>
            <a:pPr indent="179388" algn="just">
              <a:lnSpc>
                <a:spcPts val="1200"/>
              </a:lnSpc>
              <a:buFont typeface="Arial" panose="020B0604020202020204" pitchFamily="34" charset="0"/>
              <a:buChar char="•"/>
              <a:tabLst>
                <a:tab pos="263525" algn="l"/>
              </a:tabLst>
            </a:pPr>
            <a:r>
              <a:rPr lang="ru-RU" sz="1100" dirty="0" smtClean="0">
                <a:solidFill>
                  <a:srgbClr val="231F20"/>
                </a:solidFill>
                <a:latin typeface="Times New Roman" panose="02020603050405020304" pitchFamily="18" charset="0"/>
                <a:cs typeface="Times New Roman" panose="02020603050405020304" pitchFamily="18" charset="0"/>
              </a:rPr>
              <a:t>складов </a:t>
            </a:r>
            <a:r>
              <a:rPr lang="ru-RU" sz="1100" dirty="0">
                <a:solidFill>
                  <a:srgbClr val="231F20"/>
                </a:solidFill>
                <a:latin typeface="Times New Roman" panose="02020603050405020304" pitchFamily="18" charset="0"/>
                <a:cs typeface="Times New Roman" panose="02020603050405020304" pitchFamily="18" charset="0"/>
              </a:rPr>
              <a:t>сезонного хранения овощей, продуктов и хозяйственного </a:t>
            </a:r>
            <a:r>
              <a:rPr lang="ru-RU" sz="1100" dirty="0" smtClean="0">
                <a:solidFill>
                  <a:srgbClr val="231F20"/>
                </a:solidFill>
                <a:latin typeface="Times New Roman" panose="02020603050405020304" pitchFamily="18" charset="0"/>
                <a:cs typeface="Times New Roman" panose="02020603050405020304" pitchFamily="18" charset="0"/>
              </a:rPr>
              <a:t>инвентаря.</a:t>
            </a:r>
            <a:endParaRPr lang="ru-RU" sz="1100" dirty="0">
              <a:solidFill>
                <a:srgbClr val="231F20"/>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3757179" y="2042437"/>
            <a:ext cx="3061774" cy="116955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 sz="1200" b="1" dirty="0">
                <a:solidFill>
                  <a:srgbClr val="231F20"/>
                </a:solidFill>
                <a:latin typeface="Times New Roman" panose="02020603050405020304" pitchFamily="18" charset="0"/>
                <a:cs typeface="Times New Roman" panose="02020603050405020304" pitchFamily="18" charset="0"/>
              </a:rPr>
              <a:t>Требования к </a:t>
            </a:r>
            <a:r>
              <a:rPr lang="ru" sz="1200" b="1" dirty="0" smtClean="0">
                <a:solidFill>
                  <a:srgbClr val="231F20"/>
                </a:solidFill>
                <a:latin typeface="Times New Roman" panose="02020603050405020304" pitchFamily="18" charset="0"/>
                <a:cs typeface="Times New Roman" panose="02020603050405020304" pitchFamily="18" charset="0"/>
              </a:rPr>
              <a:t>ПРУ:</a:t>
            </a:r>
          </a:p>
          <a:p>
            <a:pPr indent="179388" algn="just">
              <a:lnSpc>
                <a:spcPts val="1200"/>
              </a:lnSpc>
              <a:buFont typeface="Arial" panose="020B0604020202020204" pitchFamily="34" charset="0"/>
              <a:buChar char="•"/>
            </a:pPr>
            <a:r>
              <a:rPr lang="ru" sz="1100" dirty="0" smtClean="0">
                <a:solidFill>
                  <a:srgbClr val="231F20"/>
                </a:solidFill>
                <a:latin typeface="Times New Roman" panose="02020603050405020304" pitchFamily="18" charset="0"/>
                <a:cs typeface="Times New Roman" panose="02020603050405020304" pitchFamily="18" charset="0"/>
              </a:rPr>
              <a:t>степень </a:t>
            </a:r>
            <a:r>
              <a:rPr lang="ru" sz="1100" dirty="0">
                <a:solidFill>
                  <a:srgbClr val="231F20"/>
                </a:solidFill>
                <a:latin typeface="Times New Roman" panose="02020603050405020304" pitchFamily="18" charset="0"/>
                <a:cs typeface="Times New Roman" panose="02020603050405020304" pitchFamily="18" charset="0"/>
              </a:rPr>
              <a:t>ослабления радиации внешнего облучения принимается равной 500 для ПРУ, строящихся за границей проектной застройки объектов использования атомной энергии, но в пределах зоны возможного радиоактивного загрязнения от указанных </a:t>
            </a:r>
            <a:r>
              <a:rPr lang="ru" sz="1100" dirty="0" smtClean="0">
                <a:solidFill>
                  <a:srgbClr val="231F20"/>
                </a:solidFill>
                <a:latin typeface="Times New Roman" panose="02020603050405020304" pitchFamily="18" charset="0"/>
                <a:cs typeface="Times New Roman" panose="02020603050405020304" pitchFamily="18" charset="0"/>
              </a:rPr>
              <a:t>объектов.</a:t>
            </a:r>
            <a:endParaRPr lang="ru" sz="1100" dirty="0">
              <a:solidFill>
                <a:srgbClr val="231F20"/>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374099" y="5461749"/>
            <a:ext cx="3061774" cy="55399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200" b="1" dirty="0">
                <a:solidFill>
                  <a:srgbClr val="231F20"/>
                </a:solidFill>
                <a:latin typeface="Times New Roman" panose="02020603050405020304" pitchFamily="18" charset="0"/>
                <a:cs typeface="Times New Roman" panose="02020603050405020304" pitchFamily="18" charset="0"/>
              </a:rPr>
              <a:t>Режимы </a:t>
            </a:r>
            <a:r>
              <a:rPr lang="ru-RU" sz="1200" b="1" dirty="0" err="1">
                <a:solidFill>
                  <a:srgbClr val="231F20"/>
                </a:solidFill>
                <a:latin typeface="Times New Roman" panose="02020603050405020304" pitchFamily="18" charset="0"/>
                <a:cs typeface="Times New Roman" panose="02020603050405020304" pitchFamily="18" charset="0"/>
              </a:rPr>
              <a:t>воздухоснабжения</a:t>
            </a:r>
            <a:r>
              <a:rPr lang="ru-RU" sz="1200" b="1" dirty="0">
                <a:solidFill>
                  <a:srgbClr val="231F20"/>
                </a:solidFill>
                <a:latin typeface="Times New Roman" panose="02020603050405020304" pitchFamily="18" charset="0"/>
                <a:cs typeface="Times New Roman" panose="02020603050405020304" pitchFamily="18" charset="0"/>
              </a:rPr>
              <a:t> </a:t>
            </a:r>
            <a:r>
              <a:rPr lang="ru-RU" sz="1200" b="1" dirty="0" smtClean="0">
                <a:solidFill>
                  <a:srgbClr val="231F20"/>
                </a:solidFill>
                <a:latin typeface="Times New Roman" panose="02020603050405020304" pitchFamily="18" charset="0"/>
                <a:cs typeface="Times New Roman" panose="02020603050405020304" pitchFamily="18" charset="0"/>
              </a:rPr>
              <a:t>ПРУ:</a:t>
            </a:r>
          </a:p>
          <a:p>
            <a:pPr indent="179388" algn="just">
              <a:lnSpc>
                <a:spcPts val="1200"/>
              </a:lnSpc>
              <a:buFont typeface="Arial" panose="020B0604020202020204" pitchFamily="34" charset="0"/>
              <a:buChar char="•"/>
            </a:pPr>
            <a:r>
              <a:rPr lang="ru-RU" sz="1200" dirty="0" smtClean="0">
                <a:solidFill>
                  <a:srgbClr val="231F20"/>
                </a:solidFill>
                <a:latin typeface="Times New Roman" panose="02020603050405020304" pitchFamily="18" charset="0"/>
                <a:cs typeface="Times New Roman" panose="02020603050405020304" pitchFamily="18" charset="0"/>
              </a:rPr>
              <a:t>чистая </a:t>
            </a:r>
            <a:r>
              <a:rPr lang="ru-RU" sz="1200" dirty="0">
                <a:solidFill>
                  <a:srgbClr val="231F20"/>
                </a:solidFill>
                <a:latin typeface="Times New Roman" panose="02020603050405020304" pitchFamily="18" charset="0"/>
                <a:cs typeface="Times New Roman" panose="02020603050405020304" pitchFamily="18" charset="0"/>
              </a:rPr>
              <a:t>вентиляция (1-й режим);</a:t>
            </a:r>
          </a:p>
          <a:p>
            <a:pPr indent="179388" algn="just">
              <a:lnSpc>
                <a:spcPts val="1200"/>
              </a:lnSpc>
              <a:buFont typeface="Arial" panose="020B0604020202020204" pitchFamily="34" charset="0"/>
              <a:buChar char="•"/>
            </a:pPr>
            <a:r>
              <a:rPr lang="ru-RU" sz="1200" dirty="0" err="1" smtClean="0">
                <a:solidFill>
                  <a:srgbClr val="231F20"/>
                </a:solidFill>
                <a:latin typeface="Times New Roman" panose="02020603050405020304" pitchFamily="18" charset="0"/>
                <a:cs typeface="Times New Roman" panose="02020603050405020304" pitchFamily="18" charset="0"/>
              </a:rPr>
              <a:t>фильтровентиляция</a:t>
            </a:r>
            <a:r>
              <a:rPr lang="ru-RU" sz="1200" dirty="0" smtClean="0">
                <a:solidFill>
                  <a:srgbClr val="231F20"/>
                </a:solidFill>
                <a:latin typeface="Times New Roman" panose="02020603050405020304" pitchFamily="18" charset="0"/>
                <a:cs typeface="Times New Roman" panose="02020603050405020304" pitchFamily="18" charset="0"/>
              </a:rPr>
              <a:t> </a:t>
            </a:r>
            <a:r>
              <a:rPr lang="ru-RU" sz="1200" dirty="0">
                <a:solidFill>
                  <a:srgbClr val="231F20"/>
                </a:solidFill>
                <a:latin typeface="Times New Roman" panose="02020603050405020304" pitchFamily="18" charset="0"/>
                <a:cs typeface="Times New Roman" panose="02020603050405020304" pitchFamily="18" charset="0"/>
              </a:rPr>
              <a:t>(2-й режим</a:t>
            </a:r>
            <a:r>
              <a:rPr lang="ru-RU" sz="1200" dirty="0" smtClean="0">
                <a:solidFill>
                  <a:srgbClr val="231F20"/>
                </a:solidFill>
                <a:latin typeface="Times New Roman" panose="02020603050405020304" pitchFamily="18" charset="0"/>
                <a:cs typeface="Times New Roman" panose="02020603050405020304" pitchFamily="18" charset="0"/>
              </a:rPr>
              <a:t>).</a:t>
            </a:r>
            <a:endParaRPr lang="ru-RU" sz="1200" dirty="0">
              <a:solidFill>
                <a:srgbClr val="231F20"/>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362275" y="2026015"/>
            <a:ext cx="3061774" cy="317009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200" b="1" dirty="0">
                <a:solidFill>
                  <a:srgbClr val="231F20"/>
                </a:solidFill>
                <a:latin typeface="Times New Roman" panose="02020603050405020304" pitchFamily="18" charset="0"/>
                <a:cs typeface="Times New Roman" panose="02020603050405020304" pitchFamily="18" charset="0"/>
              </a:rPr>
              <a:t>Общие требования к ПРУ:</a:t>
            </a:r>
          </a:p>
          <a:p>
            <a:pPr indent="179388" algn="just">
              <a:lnSpc>
                <a:spcPts val="1200"/>
              </a:lnSpc>
              <a:buFont typeface="Arial" panose="020B0604020202020204" pitchFamily="34" charset="0"/>
              <a:buChar char="•"/>
            </a:pPr>
            <a:r>
              <a:rPr lang="ru-RU" sz="1200" dirty="0" smtClean="0">
                <a:solidFill>
                  <a:srgbClr val="231F20"/>
                </a:solidFill>
                <a:latin typeface="Times New Roman" panose="02020603050405020304" pitchFamily="18" charset="0"/>
                <a:cs typeface="Times New Roman" panose="02020603050405020304" pitchFamily="18" charset="0"/>
              </a:rPr>
              <a:t>нормы </a:t>
            </a:r>
            <a:r>
              <a:rPr lang="ru-RU" sz="1200" dirty="0">
                <a:solidFill>
                  <a:srgbClr val="231F20"/>
                </a:solidFill>
                <a:latin typeface="Times New Roman" panose="02020603050405020304" pitchFamily="18" charset="0"/>
                <a:cs typeface="Times New Roman" panose="02020603050405020304" pitchFamily="18" charset="0"/>
              </a:rPr>
              <a:t>площади пола на одного укрываемого: 0,5 м</a:t>
            </a:r>
            <a:r>
              <a:rPr lang="ru-RU" sz="1200" baseline="30000" dirty="0">
                <a:solidFill>
                  <a:srgbClr val="231F20"/>
                </a:solidFill>
                <a:latin typeface="Times New Roman" panose="02020603050405020304" pitchFamily="18" charset="0"/>
                <a:cs typeface="Times New Roman" panose="02020603050405020304" pitchFamily="18" charset="0"/>
              </a:rPr>
              <a:t>2</a:t>
            </a:r>
            <a:r>
              <a:rPr lang="ru-RU" sz="1200" dirty="0">
                <a:solidFill>
                  <a:srgbClr val="231F20"/>
                </a:solidFill>
                <a:latin typeface="Times New Roman" panose="02020603050405020304" pitchFamily="18" charset="0"/>
                <a:cs typeface="Times New Roman" panose="02020603050405020304" pitchFamily="18" charset="0"/>
              </a:rPr>
              <a:t> - при двухъярусном и 0,4 м</a:t>
            </a:r>
            <a:r>
              <a:rPr lang="ru-RU" sz="1200" baseline="30000" dirty="0">
                <a:solidFill>
                  <a:srgbClr val="231F20"/>
                </a:solidFill>
                <a:latin typeface="Times New Roman" panose="02020603050405020304" pitchFamily="18" charset="0"/>
                <a:cs typeface="Times New Roman" panose="02020603050405020304" pitchFamily="18" charset="0"/>
              </a:rPr>
              <a:t>2</a:t>
            </a:r>
            <a:r>
              <a:rPr lang="ru-RU" sz="1200" dirty="0">
                <a:solidFill>
                  <a:srgbClr val="231F20"/>
                </a:solidFill>
                <a:latin typeface="Times New Roman" panose="02020603050405020304" pitchFamily="18" charset="0"/>
                <a:cs typeface="Times New Roman" panose="02020603050405020304" pitchFamily="18" charset="0"/>
              </a:rPr>
              <a:t> - при трехъярусном расположении нар, 0,6 м</a:t>
            </a:r>
            <a:r>
              <a:rPr lang="ru-RU" sz="1200" baseline="30000" dirty="0">
                <a:solidFill>
                  <a:srgbClr val="231F20"/>
                </a:solidFill>
                <a:latin typeface="Times New Roman" panose="02020603050405020304" pitchFamily="18" charset="0"/>
                <a:cs typeface="Times New Roman" panose="02020603050405020304" pitchFamily="18" charset="0"/>
              </a:rPr>
              <a:t>2</a:t>
            </a:r>
            <a:r>
              <a:rPr lang="ru-RU" sz="1200" dirty="0">
                <a:solidFill>
                  <a:srgbClr val="231F20"/>
                </a:solidFill>
                <a:latin typeface="Times New Roman" panose="02020603050405020304" pitchFamily="18" charset="0"/>
                <a:cs typeface="Times New Roman" panose="02020603050405020304" pitchFamily="18" charset="0"/>
              </a:rPr>
              <a:t> - при размещении ПРУ в подвалах, подпольях, погребах и других заглубленных помещениях высотой 1,7 - 1,9 м</a:t>
            </a:r>
            <a:r>
              <a:rPr lang="ru-RU" sz="1200" dirty="0" smtClean="0">
                <a:solidFill>
                  <a:srgbClr val="231F20"/>
                </a:solidFill>
                <a:latin typeface="Times New Roman" panose="02020603050405020304" pitchFamily="18" charset="0"/>
                <a:cs typeface="Times New Roman" panose="02020603050405020304" pitchFamily="18" charset="0"/>
              </a:rPr>
              <a:t>;</a:t>
            </a:r>
          </a:p>
          <a:p>
            <a:pPr indent="179388" algn="just">
              <a:lnSpc>
                <a:spcPts val="1200"/>
              </a:lnSpc>
              <a:buFont typeface="Arial" panose="020B0604020202020204" pitchFamily="34" charset="0"/>
              <a:buChar char="•"/>
            </a:pPr>
            <a:r>
              <a:rPr lang="ru" sz="1200" dirty="0">
                <a:solidFill>
                  <a:srgbClr val="231F20"/>
                </a:solidFill>
                <a:latin typeface="Times New Roman" panose="02020603050405020304" pitchFamily="18" charset="0"/>
                <a:cs typeface="Times New Roman" panose="02020603050405020304" pitchFamily="18" charset="0"/>
              </a:rPr>
              <a:t>оборудование мест для лежания: не менее 15 % - при одноярусном, 20 % - при двухъярусном и 30 % - при трехъярусном расположении нар от общего числа мест в укрытии. Размер места для лежания - 0,55х1,8 м;</a:t>
            </a:r>
          </a:p>
          <a:p>
            <a:pPr indent="179388" algn="just">
              <a:lnSpc>
                <a:spcPts val="1200"/>
              </a:lnSpc>
              <a:buFont typeface="Arial" panose="020B0604020202020204" pitchFamily="34" charset="0"/>
              <a:buChar char="•"/>
            </a:pPr>
            <a:r>
              <a:rPr lang="ru" sz="1200" dirty="0" smtClean="0">
                <a:solidFill>
                  <a:srgbClr val="231F20"/>
                </a:solidFill>
                <a:latin typeface="Times New Roman" panose="02020603050405020304" pitchFamily="18" charset="0"/>
                <a:cs typeface="Times New Roman" panose="02020603050405020304" pitchFamily="18" charset="0"/>
              </a:rPr>
              <a:t>радиус </a:t>
            </a:r>
            <a:r>
              <a:rPr lang="ru" sz="1200" dirty="0">
                <a:solidFill>
                  <a:srgbClr val="231F20"/>
                </a:solidFill>
                <a:latin typeface="Times New Roman" panose="02020603050405020304" pitchFamily="18" charset="0"/>
                <a:cs typeface="Times New Roman" panose="02020603050405020304" pitchFamily="18" charset="0"/>
              </a:rPr>
              <a:t>сбора: до 3 км - при сборе пешим порядком; до 25 км </a:t>
            </a:r>
            <a:r>
              <a:rPr lang="ru" sz="1200" dirty="0" smtClean="0">
                <a:solidFill>
                  <a:srgbClr val="231F20"/>
                </a:solidFill>
                <a:latin typeface="Times New Roman" panose="02020603050405020304" pitchFamily="18" charset="0"/>
                <a:cs typeface="Times New Roman" panose="02020603050405020304" pitchFamily="18" charset="0"/>
              </a:rPr>
              <a:t>- при </a:t>
            </a:r>
            <a:r>
              <a:rPr lang="ru" sz="1200" dirty="0">
                <a:solidFill>
                  <a:srgbClr val="231F20"/>
                </a:solidFill>
                <a:latin typeface="Times New Roman" panose="02020603050405020304" pitchFamily="18" charset="0"/>
                <a:cs typeface="Times New Roman" panose="02020603050405020304" pitchFamily="18" charset="0"/>
              </a:rPr>
              <a:t>подвозе укрываемых автотранспортом (он может быть увеличен до 60 км - для объектов расположенных в северной климатической зоне</a:t>
            </a:r>
            <a:r>
              <a:rPr lang="ru" sz="1200" dirty="0" smtClean="0">
                <a:solidFill>
                  <a:srgbClr val="231F20"/>
                </a:solidFill>
                <a:latin typeface="Times New Roman" panose="02020603050405020304" pitchFamily="18" charset="0"/>
                <a:cs typeface="Times New Roman" panose="02020603050405020304" pitchFamily="18" charset="0"/>
              </a:rPr>
              <a:t>).</a:t>
            </a:r>
            <a:endParaRPr lang="ru-RU" sz="1200" b="1" dirty="0">
              <a:solidFill>
                <a:srgbClr val="231F2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35380" y="6492875"/>
            <a:ext cx="2844800" cy="365125"/>
          </a:xfrm>
        </p:spPr>
        <p:txBody>
          <a:bodyPr/>
          <a:lstStyle/>
          <a:p>
            <a:pPr>
              <a:defRPr/>
            </a:pPr>
            <a:fld id="{1E49034A-A7B1-445D-B275-FE52B65EA479}" type="slidenum">
              <a:rPr lang="ru-RU" smtClean="0"/>
              <a:pPr>
                <a:defRPr/>
              </a:pPr>
              <a:t>29</a:t>
            </a:fld>
            <a:endParaRPr lang="ru-RU" dirty="0"/>
          </a:p>
        </p:txBody>
      </p:sp>
    </p:spTree>
    <p:extLst>
      <p:ext uri="{BB962C8B-B14F-4D97-AF65-F5344CB8AC3E}">
        <p14:creationId xmlns:p14="http://schemas.microsoft.com/office/powerpoint/2010/main" val="2809122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alpha val="4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12192000" cy="950284"/>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221730" y="60649"/>
            <a:ext cx="8712968" cy="1107996"/>
          </a:xfrm>
          <a:prstGeom prst="rect">
            <a:avLst/>
          </a:prstGeom>
          <a:noFill/>
        </p:spPr>
        <p:txBody>
          <a:bodyPr wrap="squar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ГРАЖДАНСКАЯ ОБОРОНА РОССИЙСКОЙ ФЕДЕРАЦИИ. СТРУКТУРА И ЗАДАЧИ</a:t>
            </a:r>
          </a:p>
          <a:p>
            <a:endParaRPr lang="ru-RU" dirty="0"/>
          </a:p>
        </p:txBody>
      </p:sp>
      <p:sp>
        <p:nvSpPr>
          <p:cNvPr id="15" name="Прямоугольник 14"/>
          <p:cNvSpPr/>
          <p:nvPr/>
        </p:nvSpPr>
        <p:spPr>
          <a:xfrm>
            <a:off x="133704" y="1010933"/>
            <a:ext cx="11866951" cy="1692771"/>
          </a:xfrm>
          <a:prstGeom prst="rect">
            <a:avLst/>
          </a:prstGeom>
          <a:solidFill>
            <a:srgbClr val="FFC000"/>
          </a:solidFill>
        </p:spPr>
        <p:txBody>
          <a:bodyPr wrap="square">
            <a:spAutoFit/>
          </a:bodyPr>
          <a:lstStyle/>
          <a:p>
            <a:pPr indent="182563" algn="just"/>
            <a:r>
              <a:rPr lang="ru-RU" sz="1300" b="1" dirty="0" smtClean="0">
                <a:solidFill>
                  <a:schemeClr val="tx2"/>
                </a:solidFill>
                <a:latin typeface="Times New Roman" panose="02020603050405020304" pitchFamily="18" charset="0"/>
                <a:cs typeface="Times New Roman" panose="02020603050405020304" pitchFamily="18" charset="0"/>
              </a:rPr>
              <a:t>ГРАЖДАНСКАЯ ОБОРОНА </a:t>
            </a:r>
            <a:r>
              <a:rPr lang="ru-RU" sz="1300" dirty="0" smtClean="0">
                <a:latin typeface="Times New Roman" panose="02020603050405020304" pitchFamily="18" charset="0"/>
                <a:cs typeface="Times New Roman" panose="02020603050405020304" pitchFamily="18" charset="0"/>
              </a:rPr>
              <a:t>– система </a:t>
            </a:r>
            <a:r>
              <a:rPr lang="ru-RU" sz="1300" dirty="0">
                <a:latin typeface="Times New Roman" panose="02020603050405020304" pitchFamily="18" charset="0"/>
                <a:cs typeface="Times New Roman" panose="02020603050405020304" pitchFamily="18" charset="0"/>
              </a:rPr>
              <a:t>мероприятий по подготовке к защите и по защите населения, материальных и культурных ценностей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на </a:t>
            </a:r>
            <a:r>
              <a:rPr lang="ru-RU" sz="1300" dirty="0">
                <a:latin typeface="Times New Roman" panose="02020603050405020304" pitchFamily="18" charset="0"/>
                <a:cs typeface="Times New Roman" panose="02020603050405020304" pitchFamily="18" charset="0"/>
              </a:rPr>
              <a:t>территории Российской Федерации от опасностей, возникающих при военных конфликтах или вследствие этих конфликтов, а также </a:t>
            </a:r>
            <a:r>
              <a:rPr lang="ru-RU" sz="1300" dirty="0" smtClean="0">
                <a:latin typeface="Times New Roman" panose="02020603050405020304" pitchFamily="18" charset="0"/>
                <a:cs typeface="Times New Roman" panose="02020603050405020304" pitchFamily="18" charset="0"/>
              </a:rPr>
              <a:t>при </a:t>
            </a:r>
            <a:r>
              <a:rPr lang="ru-RU" sz="1300" dirty="0">
                <a:latin typeface="Times New Roman" panose="02020603050405020304" pitchFamily="18" charset="0"/>
                <a:cs typeface="Times New Roman" panose="02020603050405020304" pitchFamily="18" charset="0"/>
              </a:rPr>
              <a:t>чрезвычайных ситуациях природного и техногенного </a:t>
            </a:r>
            <a:r>
              <a:rPr lang="ru-RU" sz="1300" dirty="0" smtClean="0">
                <a:latin typeface="Times New Roman" panose="02020603050405020304" pitchFamily="18" charset="0"/>
                <a:cs typeface="Times New Roman" panose="02020603050405020304" pitchFamily="18" charset="0"/>
              </a:rPr>
              <a:t>характера.</a:t>
            </a:r>
          </a:p>
          <a:p>
            <a:pPr indent="182563" algn="just"/>
            <a:r>
              <a:rPr lang="ru-RU" sz="1300" dirty="0" smtClean="0">
                <a:latin typeface="Times New Roman" panose="02020603050405020304" pitchFamily="18" charset="0"/>
                <a:cs typeface="Times New Roman" panose="02020603050405020304" pitchFamily="18" charset="0"/>
              </a:rPr>
              <a:t>Подготовка </a:t>
            </a:r>
            <a:r>
              <a:rPr lang="ru-RU" sz="1300" dirty="0">
                <a:latin typeface="Times New Roman" panose="02020603050405020304" pitchFamily="18" charset="0"/>
                <a:cs typeface="Times New Roman" panose="02020603050405020304" pitchFamily="18" charset="0"/>
              </a:rPr>
              <a:t>государства к ведению гражданской обороны </a:t>
            </a:r>
            <a:r>
              <a:rPr lang="ru-RU" sz="1300" dirty="0" smtClean="0">
                <a:latin typeface="Times New Roman" panose="02020603050405020304" pitchFamily="18" charset="0"/>
                <a:cs typeface="Times New Roman" panose="02020603050405020304" pitchFamily="18" charset="0"/>
              </a:rPr>
              <a:t>заключается в </a:t>
            </a:r>
            <a:r>
              <a:rPr lang="ru-RU" sz="1300" dirty="0" smtClean="0">
                <a:latin typeface="Times New Roman" panose="02020603050405020304" pitchFamily="18" charset="0"/>
                <a:cs typeface="Times New Roman" panose="02020603050405020304" pitchFamily="18" charset="0"/>
              </a:rPr>
              <a:t>заблаговременном выполнении мероприятий, а ведение гражданской обороны </a:t>
            </a:r>
            <a:r>
              <a:rPr lang="ru-RU" sz="1300" dirty="0">
                <a:latin typeface="Times New Roman" panose="02020603050405020304" pitchFamily="18" charset="0"/>
                <a:cs typeface="Times New Roman" panose="02020603050405020304" pitchFamily="18" charset="0"/>
              </a:rPr>
              <a:t>– в выполнении </a:t>
            </a:r>
            <a:r>
              <a:rPr lang="ru-RU" sz="1300" dirty="0" smtClean="0">
                <a:latin typeface="Times New Roman" panose="02020603050405020304" pitchFamily="18" charset="0"/>
                <a:cs typeface="Times New Roman" panose="02020603050405020304" pitchFamily="18" charset="0"/>
              </a:rPr>
              <a:t>мероприятий </a:t>
            </a:r>
            <a:r>
              <a:rPr lang="ru-RU" sz="1300" dirty="0">
                <a:latin typeface="Times New Roman" panose="02020603050405020304" pitchFamily="18" charset="0"/>
                <a:cs typeface="Times New Roman" panose="02020603050405020304" pitchFamily="18" charset="0"/>
              </a:rPr>
              <a:t>по защите населения, материальных и культурных ценностей на территории Российской Федерации </a:t>
            </a:r>
            <a:r>
              <a:rPr lang="ru-RU" sz="1300" dirty="0" smtClean="0">
                <a:latin typeface="Times New Roman" panose="02020603050405020304" pitchFamily="18" charset="0"/>
                <a:cs typeface="Times New Roman" panose="02020603050405020304" pitchFamily="18" charset="0"/>
              </a:rPr>
              <a:t>от </a:t>
            </a:r>
            <a:r>
              <a:rPr lang="ru-RU" sz="1300" dirty="0">
                <a:latin typeface="Times New Roman" panose="02020603050405020304" pitchFamily="18" charset="0"/>
                <a:cs typeface="Times New Roman" panose="02020603050405020304" pitchFamily="18" charset="0"/>
              </a:rPr>
              <a:t>опасностей, возникающих </a:t>
            </a:r>
            <a:r>
              <a:rPr lang="ru-RU" sz="1300" dirty="0" smtClean="0">
                <a:latin typeface="Times New Roman" panose="02020603050405020304" pitchFamily="18" charset="0"/>
                <a:cs typeface="Times New Roman" panose="02020603050405020304" pitchFamily="18" charset="0"/>
              </a:rPr>
              <a:t>при военных </a:t>
            </a:r>
            <a:r>
              <a:rPr lang="ru-RU" sz="1300" dirty="0">
                <a:latin typeface="Times New Roman" panose="02020603050405020304" pitchFamily="18" charset="0"/>
                <a:cs typeface="Times New Roman" panose="02020603050405020304" pitchFamily="18" charset="0"/>
              </a:rPr>
              <a:t>конфликтах или вследствие этих конфликтов, а также при чрезвычайных ситуациях природного </a:t>
            </a:r>
            <a:r>
              <a:rPr lang="ru-RU" sz="1300" dirty="0" smtClean="0">
                <a:latin typeface="Times New Roman" panose="02020603050405020304" pitchFamily="18" charset="0"/>
                <a:cs typeface="Times New Roman" panose="02020603050405020304" pitchFamily="18" charset="0"/>
              </a:rPr>
              <a:t>и </a:t>
            </a:r>
            <a:r>
              <a:rPr lang="ru-RU" sz="1300" dirty="0">
                <a:latin typeface="Times New Roman" panose="02020603050405020304" pitchFamily="18" charset="0"/>
                <a:cs typeface="Times New Roman" panose="02020603050405020304" pitchFamily="18" charset="0"/>
              </a:rPr>
              <a:t>техногенного характера</a:t>
            </a:r>
            <a:r>
              <a:rPr lang="ru-RU" sz="1300" dirty="0" smtClean="0">
                <a:latin typeface="Times New Roman" panose="02020603050405020304" pitchFamily="18" charset="0"/>
                <a:cs typeface="Times New Roman" panose="02020603050405020304" pitchFamily="18" charset="0"/>
              </a:rPr>
              <a:t>.</a:t>
            </a:r>
          </a:p>
          <a:p>
            <a:pPr indent="182563" algn="just"/>
            <a:r>
              <a:rPr lang="ru-RU" sz="1300" dirty="0" smtClean="0">
                <a:latin typeface="Times New Roman" panose="02020603050405020304" pitchFamily="18" charset="0"/>
                <a:cs typeface="Times New Roman" panose="02020603050405020304" pitchFamily="18" charset="0"/>
              </a:rPr>
              <a:t>Мероприятия </a:t>
            </a:r>
            <a:r>
              <a:rPr lang="ru-RU" sz="1300" dirty="0">
                <a:latin typeface="Times New Roman" panose="02020603050405020304" pitchFamily="18" charset="0"/>
                <a:cs typeface="Times New Roman" panose="02020603050405020304" pitchFamily="18" charset="0"/>
              </a:rPr>
              <a:t>по </a:t>
            </a:r>
            <a:r>
              <a:rPr lang="ru-RU" sz="1300" dirty="0" smtClean="0">
                <a:latin typeface="Times New Roman" panose="02020603050405020304" pitchFamily="18" charset="0"/>
                <a:cs typeface="Times New Roman" panose="02020603050405020304" pitchFamily="18" charset="0"/>
              </a:rPr>
              <a:t>гражданской обороне </a:t>
            </a:r>
            <a:r>
              <a:rPr lang="ru-RU" sz="1300" dirty="0">
                <a:latin typeface="Times New Roman" panose="02020603050405020304" pitchFamily="18" charset="0"/>
                <a:cs typeface="Times New Roman" panose="02020603050405020304" pitchFamily="18" charset="0"/>
              </a:rPr>
              <a:t>в Российской Федерации организуются и проводятся на всей территории страны на федеральном, региональном, </a:t>
            </a:r>
            <a:r>
              <a:rPr lang="ru-RU" sz="1300" dirty="0" smtClean="0">
                <a:latin typeface="Times New Roman" panose="02020603050405020304" pitchFamily="18" charset="0"/>
                <a:cs typeface="Times New Roman" panose="02020603050405020304" pitchFamily="18" charset="0"/>
              </a:rPr>
              <a:t>муниципальном </a:t>
            </a:r>
            <a:r>
              <a:rPr lang="ru-RU" sz="1300" dirty="0">
                <a:latin typeface="Times New Roman" panose="02020603050405020304" pitchFamily="18" charset="0"/>
                <a:cs typeface="Times New Roman" panose="02020603050405020304" pitchFamily="18" charset="0"/>
              </a:rPr>
              <a:t>уровнях и в организациях.</a:t>
            </a:r>
          </a:p>
        </p:txBody>
      </p:sp>
      <p:sp>
        <p:nvSpPr>
          <p:cNvPr id="19" name="TextBox 18"/>
          <p:cNvSpPr txBox="1"/>
          <p:nvPr/>
        </p:nvSpPr>
        <p:spPr>
          <a:xfrm>
            <a:off x="138352" y="2733501"/>
            <a:ext cx="11862303" cy="307777"/>
          </a:xfrm>
          <a:prstGeom prst="rect">
            <a:avLst/>
          </a:prstGeom>
          <a:solidFill>
            <a:schemeClr val="bg1">
              <a:lumMod val="75000"/>
            </a:schemeClr>
          </a:solidFill>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rPr>
              <a:t>ЗАДАЧИ В ОБЛАСТИ ГРАЖДАНСКОЙ ОБОРОНЫ</a:t>
            </a:r>
            <a:endParaRPr lang="ru-RU" sz="1400" b="1" dirty="0">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133704" y="3041278"/>
            <a:ext cx="11866951" cy="3785652"/>
          </a:xfrm>
          <a:prstGeom prst="rect">
            <a:avLst/>
          </a:prstGeom>
        </p:spPr>
        <p:txBody>
          <a:bodyPr wrap="square">
            <a:spAutoFit/>
          </a:bodyPr>
          <a:lstStyle/>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подготовка населения в области гражданской обороны;</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оповещение населения об опасностях, возникающих при военных конфликтах или вследствие этих конфликтов, а также при чрезвычайных ситуациях природного и техногенного характера;</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эвакуация населения, материальных и культурных ценностей в безопасные районы;</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предоставление населению средств индивидуальной и коллективной защиты;</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проведение мероприятий по световой маскировке и другим видам маскировки;</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для населения при военных конфликтах или вследствие этих конфликтов, а также при чрезвычайных ситуациях природного и техногенного характера;</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а также при чрезвычайных ситуациях природного и техногенного характера;</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борьба с пожарами, возникшими при военных конфликтах или вследствие этих конфликтов;</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территорий;</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восстановление и поддержание порядка в районах, пострадавших при военных конфликтах или вследствие этих конфликтов, а также при чрезвычайных ситуациях природного и техногенного характера;</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срочное восстановление функционирования необходимых коммунальных служб в военное время;</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срочное захоронение трупов в военное время;</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обеспечение устойчивости функционирования организаций, необходимых для выживания населения при военных конфликтах или вследствие этих конфликтов, </a:t>
            </a: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а </a:t>
            </a:r>
            <a:r>
              <a:rPr lang="ru-RU" sz="1200" dirty="0">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a:p>
            <a:pPr marL="285750" indent="-2857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a:t>
            </a:r>
            <a:r>
              <a:rPr lang="ru-RU" sz="1200" dirty="0" smtClean="0">
                <a:latin typeface="Times New Roman" panose="02020603050405020304" pitchFamily="18" charset="0"/>
                <a:cs typeface="Times New Roman" panose="02020603050405020304" pitchFamily="18" charset="0"/>
              </a:rPr>
              <a:t>обороны</a:t>
            </a:r>
            <a:endParaRPr lang="ru-RU" sz="1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70367" y="6501978"/>
            <a:ext cx="2844800" cy="365125"/>
          </a:xfrm>
        </p:spPr>
        <p:txBody>
          <a:bodyPr/>
          <a:lstStyle/>
          <a:p>
            <a:pPr>
              <a:defRPr/>
            </a:pPr>
            <a:fld id="{1E49034A-A7B1-445D-B275-FE52B65EA479}" type="slidenum">
              <a:rPr lang="ru-RU" smtClean="0"/>
              <a:pPr>
                <a:defRPr/>
              </a:pPr>
              <a:t>3</a:t>
            </a:fld>
            <a:endParaRPr lang="ru-RU" dirty="0"/>
          </a:p>
        </p:txBody>
      </p:sp>
    </p:spTree>
    <p:extLst>
      <p:ext uri="{BB962C8B-B14F-4D97-AF65-F5344CB8AC3E}">
        <p14:creationId xmlns:p14="http://schemas.microsoft.com/office/powerpoint/2010/main" val="3239280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Прямоугольник 6"/>
          <p:cNvSpPr/>
          <p:nvPr/>
        </p:nvSpPr>
        <p:spPr>
          <a:xfrm>
            <a:off x="270187" y="476672"/>
            <a:ext cx="11658461" cy="738664"/>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УКРЫТИЕ </a:t>
            </a:r>
            <a:r>
              <a:rPr lang="ru-RU" sz="1400" b="1" dirty="0" smtClean="0">
                <a:solidFill>
                  <a:schemeClr val="tx2"/>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защитное сооружение гражданской обороны, предназначенное для защиты укрываемых от фугасного и осколочного действия обычных средств поражения, поражения обломками строительных конструкций, а также от обрушения конструкций вышерасположенных этажей зданий различной </a:t>
            </a:r>
            <a:r>
              <a:rPr lang="ru-RU" sz="1400" dirty="0" smtClean="0">
                <a:latin typeface="Times New Roman" panose="02020603050405020304" pitchFamily="18" charset="0"/>
                <a:cs typeface="Times New Roman" panose="02020603050405020304" pitchFamily="18" charset="0"/>
              </a:rPr>
              <a:t>этажности.</a:t>
            </a:r>
            <a:endParaRPr lang="ru-RU" sz="1200" dirty="0" smtClean="0">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a:stretch>
            <a:fillRect/>
          </a:stretch>
        </p:blipFill>
        <p:spPr>
          <a:xfrm>
            <a:off x="768207" y="4516656"/>
            <a:ext cx="2487243" cy="1803832"/>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5"/>
          <a:stretch>
            <a:fillRect/>
          </a:stretch>
        </p:blipFill>
        <p:spPr>
          <a:xfrm>
            <a:off x="4259081" y="4516656"/>
            <a:ext cx="1908927" cy="1968210"/>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751807" y="4084462"/>
            <a:ext cx="2503643" cy="363047"/>
          </a:xfrm>
          <a:prstGeom prst="rect">
            <a:avLst/>
          </a:prstGeom>
          <a:solidFill>
            <a:srgbClr val="62A3D9"/>
          </a:solidFill>
        </p:spPr>
        <p:txBody>
          <a:bodyPr lIns="0" tIns="0" rIns="0" bIns="0">
            <a:noAutofit/>
          </a:bodyPr>
          <a:lstStyle/>
          <a:p>
            <a:pPr indent="0" algn="ctr">
              <a:lnSpc>
                <a:spcPts val="1200"/>
              </a:lnSpc>
            </a:pPr>
            <a:r>
              <a:rPr lang="ru" sz="1100" b="1" dirty="0">
                <a:latin typeface="Times New Roman" panose="02020603050405020304" pitchFamily="18" charset="0"/>
                <a:cs typeface="Times New Roman" panose="02020603050405020304" pitchFamily="18" charset="0"/>
              </a:rPr>
              <a:t>ПРИСПОСОБЛЕНИЕ ОБЩЕГО </a:t>
            </a:r>
            <a:r>
              <a:rPr lang="ru" sz="1100" b="1" dirty="0" smtClean="0">
                <a:latin typeface="Times New Roman" panose="02020603050405020304" pitchFamily="18" charset="0"/>
                <a:cs typeface="Times New Roman" panose="02020603050405020304" pitchFamily="18" charset="0"/>
              </a:rPr>
              <a:t>КОЛЛЕКТОРА ПОД </a:t>
            </a:r>
            <a:r>
              <a:rPr lang="ru" sz="1100" b="1" dirty="0">
                <a:latin typeface="Times New Roman" panose="02020603050405020304" pitchFamily="18" charset="0"/>
                <a:cs typeface="Times New Roman" panose="02020603050405020304" pitchFamily="18" charset="0"/>
              </a:rPr>
              <a:t>УКРЫТИЕ</a:t>
            </a:r>
          </a:p>
        </p:txBody>
      </p:sp>
      <p:sp>
        <p:nvSpPr>
          <p:cNvPr id="16" name="Прямоугольник 15"/>
          <p:cNvSpPr/>
          <p:nvPr/>
        </p:nvSpPr>
        <p:spPr>
          <a:xfrm>
            <a:off x="3978123" y="4031488"/>
            <a:ext cx="2487243" cy="360041"/>
          </a:xfrm>
          <a:prstGeom prst="rect">
            <a:avLst/>
          </a:prstGeom>
          <a:solidFill>
            <a:srgbClr val="62A3D9"/>
          </a:solidFill>
        </p:spPr>
        <p:txBody>
          <a:bodyPr wrap="none" lIns="0" tIns="0" rIns="0" bIns="0">
            <a:noAutofit/>
          </a:bodyPr>
          <a:lstStyle/>
          <a:p>
            <a:pPr indent="0" algn="ctr"/>
            <a:r>
              <a:rPr lang="ru" sz="1100" b="1" dirty="0">
                <a:latin typeface="Times New Roman" panose="02020603050405020304" pitchFamily="18" charset="0"/>
                <a:cs typeface="Times New Roman" panose="02020603050405020304" pitchFamily="18" charset="0"/>
              </a:rPr>
              <a:t>ПРИСПОСОБЛЕНИЕ ПОДВАЛА </a:t>
            </a:r>
            <a:endParaRPr lang="ru" sz="1100" b="1" dirty="0" smtClean="0">
              <a:latin typeface="Times New Roman" panose="02020603050405020304" pitchFamily="18" charset="0"/>
              <a:cs typeface="Times New Roman" panose="02020603050405020304" pitchFamily="18" charset="0"/>
            </a:endParaRPr>
          </a:p>
          <a:p>
            <a:pPr indent="0" algn="ctr"/>
            <a:r>
              <a:rPr lang="ru" sz="1100" b="1" dirty="0" smtClean="0">
                <a:latin typeface="Times New Roman" panose="02020603050405020304" pitchFamily="18" charset="0"/>
                <a:cs typeface="Times New Roman" panose="02020603050405020304" pitchFamily="18" charset="0"/>
              </a:rPr>
              <a:t>ПОД </a:t>
            </a:r>
            <a:r>
              <a:rPr lang="ru" sz="1100" b="1" dirty="0">
                <a:latin typeface="Times New Roman" panose="02020603050405020304" pitchFamily="18" charset="0"/>
                <a:cs typeface="Times New Roman" panose="02020603050405020304" pitchFamily="18" charset="0"/>
              </a:rPr>
              <a:t>УКРЫТИЕ</a:t>
            </a:r>
          </a:p>
        </p:txBody>
      </p:sp>
      <p:sp>
        <p:nvSpPr>
          <p:cNvPr id="17" name="Прямоугольник 16"/>
          <p:cNvSpPr/>
          <p:nvPr/>
        </p:nvSpPr>
        <p:spPr>
          <a:xfrm>
            <a:off x="6156175" y="2832620"/>
            <a:ext cx="5671995"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a:latin typeface="Times New Roman" panose="02020603050405020304" pitchFamily="18" charset="0"/>
                <a:cs typeface="Times New Roman" panose="02020603050405020304" pitchFamily="18" charset="0"/>
              </a:rPr>
              <a:t>Режим </a:t>
            </a:r>
            <a:r>
              <a:rPr lang="ru-RU" sz="1400" b="1" dirty="0" err="1">
                <a:latin typeface="Times New Roman" panose="02020603050405020304" pitchFamily="18" charset="0"/>
                <a:cs typeface="Times New Roman" panose="02020603050405020304" pitchFamily="18" charset="0"/>
              </a:rPr>
              <a:t>воздухоснабжения</a:t>
            </a:r>
            <a:r>
              <a:rPr lang="ru-RU" sz="1400" b="1" dirty="0">
                <a:latin typeface="Times New Roman" panose="02020603050405020304" pitchFamily="18" charset="0"/>
                <a:cs typeface="Times New Roman" panose="02020603050405020304" pitchFamily="18" charset="0"/>
              </a:rPr>
              <a:t> укрытий:</a:t>
            </a: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чистая вентиляция (1-й режим</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6145329" y="1506659"/>
            <a:ext cx="5671995" cy="86177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400" b="1" dirty="0">
                <a:solidFill>
                  <a:srgbClr val="231F20"/>
                </a:solidFill>
                <a:latin typeface="Times New Roman" panose="02020603050405020304" pitchFamily="18" charset="0"/>
                <a:cs typeface="Times New Roman" panose="02020603050405020304" pitchFamily="18" charset="0"/>
              </a:rPr>
              <a:t>Укрытия должны обеспечивать защиту укрываемых:</a:t>
            </a:r>
          </a:p>
          <a:p>
            <a:pPr indent="179388" algn="just">
              <a:lnSpc>
                <a:spcPts val="1200"/>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при </a:t>
            </a:r>
            <a:r>
              <a:rPr lang="ru-RU" sz="1400" dirty="0">
                <a:solidFill>
                  <a:srgbClr val="231F20"/>
                </a:solidFill>
                <a:latin typeface="Times New Roman" panose="02020603050405020304" pitchFamily="18" charset="0"/>
                <a:cs typeface="Times New Roman" panose="02020603050405020304" pitchFamily="18" charset="0"/>
              </a:rPr>
              <a:t>их расположении одновременно в зоне возможных разрушений и зоне возможного радиоактивного загрязнения - защиту от проникающей радиации со степенью ослабления радиации внешнего воздействия, равной </a:t>
            </a:r>
            <a:r>
              <a:rPr lang="ru-RU" sz="1400" dirty="0" smtClean="0">
                <a:solidFill>
                  <a:srgbClr val="231F20"/>
                </a:solidFill>
                <a:latin typeface="Times New Roman" panose="02020603050405020304" pitchFamily="18" charset="0"/>
                <a:cs typeface="Times New Roman" panose="02020603050405020304" pitchFamily="18" charset="0"/>
              </a:rPr>
              <a:t>500.</a:t>
            </a:r>
            <a:endParaRPr lang="ru-RU" sz="1400" dirty="0">
              <a:solidFill>
                <a:srgbClr val="231F20"/>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86909" y="1358440"/>
            <a:ext cx="5537083" cy="240065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200"/>
              </a:lnSpc>
            </a:pPr>
            <a:r>
              <a:rPr lang="ru-RU" sz="1400" b="1" dirty="0">
                <a:solidFill>
                  <a:srgbClr val="231F20"/>
                </a:solidFill>
                <a:latin typeface="Times New Roman" panose="02020603050405020304" pitchFamily="18" charset="0"/>
                <a:cs typeface="Times New Roman" panose="02020603050405020304" pitchFamily="18" charset="0"/>
              </a:rPr>
              <a:t>Укрытия создаются:</a:t>
            </a:r>
          </a:p>
          <a:p>
            <a:pPr indent="174625" algn="just">
              <a:lnSpc>
                <a:spcPts val="1200"/>
              </a:lnSpc>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для работников организаций, не отнесенных к категориям по гражданской обороне, и населения, проживающего на территориях, отнесенных к группам по гражданской обороне, находящихся за пределами зон возможного радиоактивного заражения (загрязнения) и возможных сильных разрушений;</a:t>
            </a:r>
          </a:p>
          <a:p>
            <a:pPr indent="174625" algn="just">
              <a:lnSpc>
                <a:spcPts val="1200"/>
              </a:lnSpc>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для работников дежурной смены и линейного персонала организаций, расположенных за пределами зон возможного радиоактивного заражения (загрязнения) и возможных сильных разрушений, осуществляющих жизнеобеспечение населения и деятельность организаций, отнесенных к категориям по гражданской обороне;</a:t>
            </a:r>
          </a:p>
          <a:p>
            <a:pPr indent="174625" algn="just">
              <a:lnSpc>
                <a:spcPts val="1200"/>
              </a:lnSpc>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для нетранспортабельных больных, находящихся в учреждениях здравоохранения, расположенных в зонах возможных разрушений, а также для обслуживающего их медицинского </a:t>
            </a:r>
            <a:r>
              <a:rPr lang="ru-RU" sz="1400" dirty="0" smtClean="0">
                <a:solidFill>
                  <a:srgbClr val="231F20"/>
                </a:solidFill>
                <a:latin typeface="Times New Roman" panose="02020603050405020304" pitchFamily="18" charset="0"/>
                <a:cs typeface="Times New Roman" panose="02020603050405020304" pitchFamily="18" charset="0"/>
              </a:rPr>
              <a:t>персонала.</a:t>
            </a:r>
            <a:endParaRPr lang="ru-RU" sz="1400" dirty="0">
              <a:solidFill>
                <a:srgbClr val="231F20"/>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7032104" y="4299418"/>
            <a:ext cx="4392488" cy="1426031"/>
          </a:xfrm>
          <a:prstGeom prst="rect">
            <a:avLst/>
          </a:prstGeom>
          <a:solidFill>
            <a:schemeClr val="bg1">
              <a:lumMod val="85000"/>
            </a:schemeClr>
          </a:solidFill>
        </p:spPr>
        <p:txBody>
          <a:bodyPr wrap="square">
            <a:spAutoFit/>
          </a:bodyPr>
          <a:lstStyle/>
          <a:p>
            <a:pPr indent="358775" algn="just">
              <a:lnSpc>
                <a:spcPts val="1253"/>
              </a:lnSpc>
            </a:pPr>
            <a:r>
              <a:rPr lang="ru" sz="1400" dirty="0">
                <a:latin typeface="Times New Roman" panose="02020603050405020304" pitchFamily="18" charset="0"/>
                <a:cs typeface="Times New Roman" panose="02020603050405020304" pitchFamily="18" charset="0"/>
              </a:rPr>
              <a:t>Наращивание фонда укрытий осуществляется за счет планирования в мирное время и строительства в период мобилизации и военное время:</a:t>
            </a:r>
          </a:p>
          <a:p>
            <a:pPr indent="358775" algn="just">
              <a:lnSpc>
                <a:spcPts val="1253"/>
              </a:lnSpc>
              <a:buFont typeface="Arial" panose="020B0604020202020204" pitchFamily="34" charset="0"/>
              <a:buChar char="•"/>
            </a:pPr>
            <a:r>
              <a:rPr lang="ru" sz="1400" dirty="0">
                <a:latin typeface="Times New Roman" panose="02020603050405020304" pitchFamily="18" charset="0"/>
                <a:cs typeface="Times New Roman" panose="02020603050405020304" pitchFamily="18" charset="0"/>
              </a:rPr>
              <a:t>быстровозводимых укрытий;</a:t>
            </a:r>
          </a:p>
          <a:p>
            <a:pPr indent="358775" algn="just">
              <a:lnSpc>
                <a:spcPts val="1253"/>
              </a:lnSpc>
              <a:buFont typeface="Arial" panose="020B0604020202020204" pitchFamily="34" charset="0"/>
              <a:buChar char="•"/>
            </a:pPr>
            <a:r>
              <a:rPr lang="ru" sz="1400" dirty="0">
                <a:latin typeface="Times New Roman" panose="02020603050405020304" pitchFamily="18" charset="0"/>
                <a:cs typeface="Times New Roman" panose="02020603050405020304" pitchFamily="18" charset="0"/>
              </a:rPr>
              <a:t>приспособления для укрытий подвальных, цокольных и первых этажей существующих зданий и сооружений различного назначения;</a:t>
            </a:r>
          </a:p>
          <a:p>
            <a:pPr indent="358775" algn="just">
              <a:lnSpc>
                <a:spcPts val="1253"/>
              </a:lnSpc>
              <a:buFont typeface="Arial" panose="020B0604020202020204" pitchFamily="34" charset="0"/>
              <a:buChar char="•"/>
            </a:pPr>
            <a:r>
              <a:rPr lang="ru" sz="1400" dirty="0">
                <a:latin typeface="Times New Roman" panose="02020603050405020304" pitchFamily="18" charset="0"/>
                <a:cs typeface="Times New Roman" panose="02020603050405020304" pitchFamily="18" charset="0"/>
              </a:rPr>
              <a:t>освоения подземных пространств </a:t>
            </a:r>
            <a:r>
              <a:rPr lang="ru" sz="1400" dirty="0" smtClean="0">
                <a:latin typeface="Times New Roman" panose="02020603050405020304" pitchFamily="18" charset="0"/>
                <a:cs typeface="Times New Roman" panose="02020603050405020304" pitchFamily="18" charset="0"/>
              </a:rPr>
              <a:t>городов.</a:t>
            </a:r>
            <a:endParaRPr lang="ru" sz="14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437963"/>
            <a:ext cx="2844800" cy="365125"/>
          </a:xfrm>
        </p:spPr>
        <p:txBody>
          <a:bodyPr/>
          <a:lstStyle/>
          <a:p>
            <a:pPr>
              <a:defRPr/>
            </a:pPr>
            <a:fld id="{1E49034A-A7B1-445D-B275-FE52B65EA479}" type="slidenum">
              <a:rPr lang="ru-RU" smtClean="0"/>
              <a:pPr>
                <a:defRPr/>
              </a:pPr>
              <a:t>30</a:t>
            </a:fld>
            <a:endParaRPr lang="ru-RU"/>
          </a:p>
        </p:txBody>
      </p:sp>
    </p:spTree>
    <p:extLst>
      <p:ext uri="{BB962C8B-B14F-4D97-AF65-F5344CB8AC3E}">
        <p14:creationId xmlns:p14="http://schemas.microsoft.com/office/powerpoint/2010/main" val="481779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ПРЕДОСТАВЛЕНИЕ НАСЕЛЕНИЮ </a:t>
            </a:r>
            <a:r>
              <a:rPr lang="ru-RU" sz="1200" dirty="0" smtClean="0">
                <a:solidFill>
                  <a:schemeClr val="bg1"/>
                </a:solidFill>
                <a:latin typeface="Times New Roman" panose="02020603050405020304" pitchFamily="18" charset="0"/>
                <a:cs typeface="Times New Roman" panose="02020603050405020304" pitchFamily="18" charset="0"/>
              </a:rPr>
              <a:t>СРЕДСТВ ИНДИВИДУАЛЬНОЙ </a:t>
            </a:r>
            <a:r>
              <a:rPr lang="ru-RU" sz="1200" dirty="0">
                <a:solidFill>
                  <a:schemeClr val="bg1"/>
                </a:solidFill>
                <a:latin typeface="Times New Roman" panose="02020603050405020304" pitchFamily="18" charset="0"/>
                <a:cs typeface="Times New Roman" panose="02020603050405020304" pitchFamily="18" charset="0"/>
              </a:rPr>
              <a:t>И КОЛЛЕКТИВНОЙ ЗАЩИТЫ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202829" y="356744"/>
            <a:ext cx="11593288"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a:solidFill>
                  <a:srgbClr val="002060"/>
                </a:solidFill>
                <a:latin typeface="Times New Roman" panose="02020603050405020304" pitchFamily="18" charset="0"/>
                <a:cs typeface="Times New Roman" panose="02020603050405020304" pitchFamily="18" charset="0"/>
              </a:rPr>
              <a:t>ОСВОЕНИЕ ПОДЗЕМНОГО ПРОСТРАНСТВА ДЛЯ ЗАЩИТЫ НАСЕЛЕНИЯ</a:t>
            </a:r>
          </a:p>
        </p:txBody>
      </p:sp>
      <p:sp>
        <p:nvSpPr>
          <p:cNvPr id="13" name="Прямоугольник 12"/>
          <p:cNvSpPr/>
          <p:nvPr/>
        </p:nvSpPr>
        <p:spPr>
          <a:xfrm>
            <a:off x="343935" y="819236"/>
            <a:ext cx="3375801" cy="1759456"/>
          </a:xfrm>
          <a:prstGeom prst="rect">
            <a:avLst/>
          </a:prstGeom>
          <a:solidFill>
            <a:schemeClr val="bg1">
              <a:lumMod val="85000"/>
            </a:schemeClr>
          </a:solidFill>
        </p:spPr>
        <p:txBody>
          <a:bodyPr wrap="square">
            <a:spAutoFit/>
          </a:bodyPr>
          <a:lstStyle/>
          <a:p>
            <a:pPr indent="358775" algn="just">
              <a:lnSpc>
                <a:spcPts val="1296"/>
              </a:lnSpc>
              <a:spcBef>
                <a:spcPts val="840"/>
              </a:spcBef>
            </a:pPr>
            <a:r>
              <a:rPr lang="ru" sz="1400" dirty="0">
                <a:solidFill>
                  <a:srgbClr val="231F20"/>
                </a:solidFill>
                <a:latin typeface="Times New Roman" panose="02020603050405020304" pitchFamily="18" charset="0"/>
                <a:cs typeface="Times New Roman" panose="02020603050405020304" pitchFamily="18" charset="0"/>
              </a:rPr>
              <a:t>Освоение подземного пространства городов и населенных пунктов для защиты населения представляет собой результат приспособления подземной части зданий под защитные сооружения. Рациональное </a:t>
            </a:r>
            <a:r>
              <a:rPr lang="ru" sz="1400" dirty="0" smtClean="0">
                <a:solidFill>
                  <a:srgbClr val="231F20"/>
                </a:solidFill>
                <a:latin typeface="Times New Roman" panose="02020603050405020304" pitchFamily="18" charset="0"/>
                <a:cs typeface="Times New Roman" panose="02020603050405020304" pitchFamily="18" charset="0"/>
              </a:rPr>
              <a:t>использование </a:t>
            </a:r>
            <a:r>
              <a:rPr lang="ru" sz="1400" dirty="0">
                <a:solidFill>
                  <a:srgbClr val="231F20"/>
                </a:solidFill>
                <a:latin typeface="Times New Roman" panose="02020603050405020304" pitchFamily="18" charset="0"/>
                <a:cs typeface="Times New Roman" panose="02020603050405020304" pitchFamily="18" charset="0"/>
              </a:rPr>
              <a:t>подземного пространства городов является важнейшим резервом для накопления фонда убежищ для защиты населения любого города</a:t>
            </a:r>
            <a:r>
              <a:rPr lang="ru" sz="1400" dirty="0" smtClean="0">
                <a:solidFill>
                  <a:srgbClr val="231F20"/>
                </a:solidFill>
                <a:latin typeface="Times New Roman" panose="02020603050405020304" pitchFamily="18" charset="0"/>
                <a:cs typeface="Times New Roman" panose="02020603050405020304" pitchFamily="18" charset="0"/>
              </a:rPr>
              <a:t>.</a:t>
            </a:r>
          </a:p>
        </p:txBody>
      </p:sp>
      <p:sp>
        <p:nvSpPr>
          <p:cNvPr id="2" name="Прямоугольник 1"/>
          <p:cNvSpPr/>
          <p:nvPr/>
        </p:nvSpPr>
        <p:spPr>
          <a:xfrm>
            <a:off x="327828" y="2602703"/>
            <a:ext cx="11550845" cy="646331"/>
          </a:xfrm>
          <a:prstGeom prst="rect">
            <a:avLst/>
          </a:prstGeom>
        </p:spPr>
        <p:txBody>
          <a:bodyPr wrap="square">
            <a:spAutoFit/>
          </a:bodyPr>
          <a:lstStyle/>
          <a:p>
            <a:r>
              <a:rPr lang="ru-RU" b="1" dirty="0">
                <a:solidFill>
                  <a:srgbClr val="002060"/>
                </a:solidFill>
                <a:latin typeface="Times New Roman" panose="02020603050405020304" pitchFamily="18" charset="0"/>
                <a:cs typeface="Times New Roman" panose="02020603050405020304" pitchFamily="18" charset="0"/>
              </a:rPr>
              <a:t>Номенклатура объектов, рекомендуемых для использования в качестве защитных сооружений в городах, может быть следующей: </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355163" y="3286285"/>
            <a:ext cx="3925870" cy="34265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174625" algn="ctr">
              <a:lnSpc>
                <a:spcPts val="1296"/>
              </a:lnSpc>
            </a:pPr>
            <a:r>
              <a:rPr lang="ru-RU" sz="1400" b="1" dirty="0">
                <a:solidFill>
                  <a:srgbClr val="231F20"/>
                </a:solidFill>
                <a:latin typeface="Times New Roman" panose="02020603050405020304" pitchFamily="18" charset="0"/>
                <a:cs typeface="Times New Roman" panose="02020603050405020304" pitchFamily="18" charset="0"/>
              </a:rPr>
              <a:t>Д</a:t>
            </a:r>
            <a:r>
              <a:rPr lang="ru" sz="1400" b="1" dirty="0" smtClean="0">
                <a:solidFill>
                  <a:srgbClr val="231F20"/>
                </a:solidFill>
                <a:latin typeface="Times New Roman" panose="02020603050405020304" pitchFamily="18" charset="0"/>
                <a:cs typeface="Times New Roman" panose="02020603050405020304" pitchFamily="18" charset="0"/>
              </a:rPr>
              <a:t>ля </a:t>
            </a:r>
            <a:r>
              <a:rPr lang="ru" sz="1400" b="1" dirty="0">
                <a:solidFill>
                  <a:srgbClr val="231F20"/>
                </a:solidFill>
                <a:latin typeface="Times New Roman" panose="02020603050405020304" pitchFamily="18" charset="0"/>
                <a:cs typeface="Times New Roman" panose="02020603050405020304" pitchFamily="18" charset="0"/>
              </a:rPr>
              <a:t>условий существующей и новой застройки:</a:t>
            </a:r>
          </a:p>
          <a:p>
            <a:pPr indent="174625" algn="just">
              <a:lnSpc>
                <a:spcPts val="1296"/>
              </a:lnSpc>
              <a:buFont typeface="Arial" panose="020B0604020202020204" pitchFamily="34" charset="0"/>
              <a:buChar char="•"/>
            </a:pPr>
            <a:r>
              <a:rPr lang="ru" sz="1400" dirty="0" smtClean="0">
                <a:solidFill>
                  <a:schemeClr val="tx1"/>
                </a:solidFill>
                <a:latin typeface="Times New Roman" panose="02020603050405020304" pitchFamily="18" charset="0"/>
                <a:cs typeface="Times New Roman" panose="02020603050405020304" pitchFamily="18" charset="0"/>
              </a:rPr>
              <a:t>подземные г</a:t>
            </a:r>
            <a:r>
              <a:rPr lang="ru" sz="1400" dirty="0">
                <a:solidFill>
                  <a:schemeClr val="tx1"/>
                </a:solidFill>
                <a:latin typeface="Times New Roman" panose="02020603050405020304" pitchFamily="18" charset="0"/>
                <a:cs typeface="Times New Roman" panose="02020603050405020304" pitchFamily="18" charset="0"/>
              </a:rPr>
              <a:t>а</a:t>
            </a:r>
            <a:r>
              <a:rPr lang="ru" sz="1400" dirty="0" smtClean="0">
                <a:solidFill>
                  <a:schemeClr val="tx1"/>
                </a:solidFill>
                <a:latin typeface="Times New Roman" panose="02020603050405020304" pitchFamily="18" charset="0"/>
                <a:cs typeface="Times New Roman" panose="02020603050405020304" pitchFamily="18" charset="0"/>
              </a:rPr>
              <a:t>ражи </a:t>
            </a:r>
            <a:r>
              <a:rPr lang="ru" sz="1400" dirty="0">
                <a:solidFill>
                  <a:schemeClr val="tx1"/>
                </a:solidFill>
                <a:latin typeface="Times New Roman" panose="02020603050405020304" pitchFamily="18" charset="0"/>
                <a:cs typeface="Times New Roman" panose="02020603050405020304" pitchFamily="18" charset="0"/>
              </a:rPr>
              <a:t>вместимостью до 100-200 машиномест, а также транспортные тоннели и тоннели для пешеходов, </a:t>
            </a:r>
            <a:r>
              <a:rPr lang="ru" sz="1400" dirty="0" smtClean="0">
                <a:solidFill>
                  <a:schemeClr val="tx1"/>
                </a:solidFill>
                <a:latin typeface="Times New Roman" panose="02020603050405020304" pitchFamily="18" charset="0"/>
                <a:cs typeface="Times New Roman" panose="02020603050405020304" pitchFamily="18" charset="0"/>
              </a:rPr>
              <a:t>инженерной службы </a:t>
            </a:r>
            <a:r>
              <a:rPr lang="ru" sz="1400" dirty="0">
                <a:solidFill>
                  <a:schemeClr val="tx1"/>
                </a:solidFill>
                <a:latin typeface="Times New Roman" panose="02020603050405020304" pitchFamily="18" charset="0"/>
                <a:cs typeface="Times New Roman" panose="02020603050405020304" pitchFamily="18" charset="0"/>
              </a:rPr>
              <a:t>метрополитена;</a:t>
            </a:r>
          </a:p>
          <a:p>
            <a:pPr indent="174625" algn="just">
              <a:lnSpc>
                <a:spcPts val="1296"/>
              </a:lnSpc>
              <a:buFont typeface="Arial" panose="020B0604020202020204" pitchFamily="34" charset="0"/>
              <a:buChar char="•"/>
            </a:pPr>
            <a:r>
              <a:rPr lang="ru" sz="1400" dirty="0" smtClean="0">
                <a:solidFill>
                  <a:schemeClr val="tx1"/>
                </a:solidFill>
                <a:latin typeface="Times New Roman" panose="02020603050405020304" pitchFamily="18" charset="0"/>
                <a:cs typeface="Times New Roman" panose="02020603050405020304" pitchFamily="18" charset="0"/>
              </a:rPr>
              <a:t>подвальные </a:t>
            </a:r>
            <a:r>
              <a:rPr lang="ru" sz="1400" dirty="0">
                <a:solidFill>
                  <a:schemeClr val="tx1"/>
                </a:solidFill>
                <a:latin typeface="Times New Roman" panose="02020603050405020304" pitchFamily="18" charset="0"/>
                <a:cs typeface="Times New Roman" panose="02020603050405020304" pitchFamily="18" charset="0"/>
              </a:rPr>
              <a:t>помещения жилых и общественных зданий, а </a:t>
            </a:r>
            <a:r>
              <a:rPr lang="ru" sz="1400" dirty="0">
                <a:solidFill>
                  <a:srgbClr val="231F20"/>
                </a:solidFill>
                <a:latin typeface="Times New Roman" panose="02020603050405020304" pitchFamily="18" charset="0"/>
                <a:cs typeface="Times New Roman" panose="02020603050405020304" pitchFamily="18" charset="0"/>
              </a:rPr>
              <a:t>также складские объекты различной вместимости, с учетом их усиления и дооборудования до расчетных требований;</a:t>
            </a:r>
          </a:p>
          <a:p>
            <a:pPr indent="174625" algn="just">
              <a:lnSpc>
                <a:spcPts val="1296"/>
              </a:lnSpc>
              <a:spcAft>
                <a:spcPts val="840"/>
              </a:spcAft>
              <a:buFont typeface="Arial" panose="020B0604020202020204" pitchFamily="34" charset="0"/>
              <a:buChar char="•"/>
            </a:pPr>
            <a:r>
              <a:rPr lang="ru" sz="1400" dirty="0" smtClean="0">
                <a:solidFill>
                  <a:srgbClr val="231F20"/>
                </a:solidFill>
                <a:latin typeface="Times New Roman" panose="02020603050405020304" pitchFamily="18" charset="0"/>
                <a:cs typeface="Times New Roman" panose="02020603050405020304" pitchFamily="18" charset="0"/>
              </a:rPr>
              <a:t>дополнительные </a:t>
            </a:r>
            <a:r>
              <a:rPr lang="ru" sz="1400" dirty="0">
                <a:solidFill>
                  <a:srgbClr val="231F20"/>
                </a:solidFill>
                <a:latin typeface="Times New Roman" panose="02020603050405020304" pitchFamily="18" charset="0"/>
                <a:cs typeface="Times New Roman" panose="02020603050405020304" pitchFamily="18" charset="0"/>
              </a:rPr>
              <a:t>заглубленные объекты, пристраевыемые к существующим зданиям, вне контура их застройки, например, к зданиям торговых центров, универсальных магазинов, домов быта, общеобразовательных школ, </a:t>
            </a:r>
            <a:r>
              <a:rPr lang="ru" sz="1400" dirty="0" smtClean="0">
                <a:solidFill>
                  <a:srgbClr val="231F20"/>
                </a:solidFill>
                <a:latin typeface="Times New Roman" panose="02020603050405020304" pitchFamily="18" charset="0"/>
                <a:cs typeface="Times New Roman" panose="02020603050405020304" pitchFamily="18" charset="0"/>
              </a:rPr>
              <a:t>административных </a:t>
            </a:r>
            <a:r>
              <a:rPr lang="ru" sz="1400" dirty="0">
                <a:solidFill>
                  <a:srgbClr val="231F20"/>
                </a:solidFill>
                <a:latin typeface="Times New Roman" panose="02020603050405020304" pitchFamily="18" charset="0"/>
                <a:cs typeface="Times New Roman" panose="02020603050405020304" pitchFamily="18" charset="0"/>
              </a:rPr>
              <a:t>комплексов (в основном это подсобно-вспомогательные и складские помещения, клубные помещения, столовые, гардеробы, мастерские и пр</a:t>
            </a:r>
            <a:r>
              <a:rPr lang="ru" sz="1400" dirty="0" smtClean="0">
                <a:solidFill>
                  <a:srgbClr val="231F20"/>
                </a:solidFill>
                <a:latin typeface="Times New Roman" panose="02020603050405020304" pitchFamily="18" charset="0"/>
                <a:cs typeface="Times New Roman" panose="02020603050405020304" pitchFamily="18" charset="0"/>
              </a:rPr>
              <a:t>.).</a:t>
            </a:r>
            <a:endParaRPr lang="ru" sz="1400" dirty="0">
              <a:solidFill>
                <a:srgbClr val="231F20"/>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436740" y="3299201"/>
            <a:ext cx="3547111" cy="3259867"/>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indent="174625" algn="ctr">
              <a:lnSpc>
                <a:spcPts val="1296"/>
              </a:lnSpc>
            </a:pPr>
            <a:r>
              <a:rPr lang="ru-RU" sz="1400" b="1" dirty="0" smtClean="0">
                <a:solidFill>
                  <a:srgbClr val="231F20"/>
                </a:solidFill>
                <a:latin typeface="Times New Roman" panose="02020603050405020304" pitchFamily="18" charset="0"/>
                <a:cs typeface="Times New Roman" panose="02020603050405020304" pitchFamily="18" charset="0"/>
              </a:rPr>
              <a:t>Для </a:t>
            </a:r>
            <a:r>
              <a:rPr lang="ru-RU" sz="1400" b="1" dirty="0">
                <a:solidFill>
                  <a:srgbClr val="231F20"/>
                </a:solidFill>
                <a:latin typeface="Times New Roman" panose="02020603050405020304" pitchFamily="18" charset="0"/>
                <a:cs typeface="Times New Roman" panose="02020603050405020304" pitchFamily="18" charset="0"/>
              </a:rPr>
              <a:t>вновь застраиваемых районов, с учетом проектных предложений:</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жилые </a:t>
            </a:r>
            <a:r>
              <a:rPr lang="ru-RU" sz="1400" dirty="0">
                <a:solidFill>
                  <a:srgbClr val="231F20"/>
                </a:solidFill>
                <a:latin typeface="Times New Roman" panose="02020603050405020304" pitchFamily="18" charset="0"/>
                <a:cs typeface="Times New Roman" panose="02020603050405020304" pitchFamily="18" charset="0"/>
              </a:rPr>
              <a:t>здания с подвалами-убежищами от 500 до 1200 мест;</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общеобразовательные </a:t>
            </a:r>
            <a:r>
              <a:rPr lang="ru-RU" sz="1400" dirty="0">
                <a:solidFill>
                  <a:srgbClr val="231F20"/>
                </a:solidFill>
                <a:latin typeface="Times New Roman" panose="02020603050405020304" pitchFamily="18" charset="0"/>
                <a:cs typeface="Times New Roman" panose="02020603050405020304" pitchFamily="18" charset="0"/>
              </a:rPr>
              <a:t>школы на 30-40 и 50 классов с подземными помещениями;</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общественные </a:t>
            </a:r>
            <a:r>
              <a:rPr lang="ru-RU" sz="1400" dirty="0">
                <a:solidFill>
                  <a:srgbClr val="231F20"/>
                </a:solidFill>
                <a:latin typeface="Times New Roman" panose="02020603050405020304" pitchFamily="18" charset="0"/>
                <a:cs typeface="Times New Roman" panose="02020603050405020304" pitchFamily="18" charset="0"/>
              </a:rPr>
              <a:t>центры микрорайона;</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торговые </a:t>
            </a:r>
            <a:r>
              <a:rPr lang="ru-RU" sz="1400" dirty="0">
                <a:solidFill>
                  <a:srgbClr val="231F20"/>
                </a:solidFill>
                <a:latin typeface="Times New Roman" panose="02020603050405020304" pitchFamily="18" charset="0"/>
                <a:cs typeface="Times New Roman" panose="02020603050405020304" pitchFamily="18" charset="0"/>
              </a:rPr>
              <a:t>центры районного и общегородского значения;</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универсальные </a:t>
            </a:r>
            <a:r>
              <a:rPr lang="ru-RU" sz="1400" dirty="0">
                <a:solidFill>
                  <a:srgbClr val="231F20"/>
                </a:solidFill>
                <a:latin typeface="Times New Roman" panose="02020603050405020304" pitchFamily="18" charset="0"/>
                <a:cs typeface="Times New Roman" panose="02020603050405020304" pitchFamily="18" charset="0"/>
              </a:rPr>
              <a:t>магазины, магазины продовольственных и промышленных товаров, универсамы, дома быта, ателье и мастерские бытового обслуживания;</a:t>
            </a:r>
          </a:p>
          <a:p>
            <a:pPr marL="171450" indent="-171450" algn="just">
              <a:lnSpc>
                <a:spcPts val="1296"/>
              </a:lnSpc>
              <a:buFont typeface="Arial" panose="020B0604020202020204" pitchFamily="34" charset="0"/>
              <a:buChar char="•"/>
            </a:pPr>
            <a:r>
              <a:rPr lang="ru-RU" sz="1400" dirty="0" err="1" smtClean="0">
                <a:solidFill>
                  <a:srgbClr val="231F20"/>
                </a:solidFill>
                <a:latin typeface="Times New Roman" panose="02020603050405020304" pitchFamily="18" charset="0"/>
                <a:cs typeface="Times New Roman" panose="02020603050405020304" pitchFamily="18" charset="0"/>
              </a:rPr>
              <a:t>однозальные</a:t>
            </a:r>
            <a:r>
              <a:rPr lang="ru-RU" sz="1400" dirty="0" smtClean="0">
                <a:solidFill>
                  <a:srgbClr val="231F20"/>
                </a:solidFill>
                <a:latin typeface="Times New Roman" panose="02020603050405020304" pitchFamily="18" charset="0"/>
                <a:cs typeface="Times New Roman" panose="02020603050405020304" pitchFamily="18" charset="0"/>
              </a:rPr>
              <a:t> </a:t>
            </a:r>
            <a:r>
              <a:rPr lang="ru-RU" sz="1400" dirty="0">
                <a:solidFill>
                  <a:srgbClr val="231F20"/>
                </a:solidFill>
                <a:latin typeface="Times New Roman" panose="02020603050405020304" pitchFamily="18" charset="0"/>
                <a:cs typeface="Times New Roman" panose="02020603050405020304" pitchFamily="18" charset="0"/>
              </a:rPr>
              <a:t>и двухзальные подземные кинотеатры вместимостью примерно до 300 мест;</a:t>
            </a:r>
          </a:p>
          <a:p>
            <a:pPr marL="171450" indent="-171450" algn="just">
              <a:lnSpc>
                <a:spcPts val="1296"/>
              </a:lnSpc>
              <a:buFont typeface="Arial" panose="020B0604020202020204" pitchFamily="34" charset="0"/>
              <a:buChar char="•"/>
            </a:pPr>
            <a:r>
              <a:rPr lang="ru-RU" sz="1400" dirty="0" smtClean="0">
                <a:solidFill>
                  <a:srgbClr val="231F20"/>
                </a:solidFill>
                <a:latin typeface="Times New Roman" panose="02020603050405020304" pitchFamily="18" charset="0"/>
                <a:cs typeface="Times New Roman" panose="02020603050405020304" pitchFamily="18" charset="0"/>
              </a:rPr>
              <a:t>культурно-зрелищные </a:t>
            </a:r>
            <a:r>
              <a:rPr lang="ru-RU" sz="1400" dirty="0">
                <a:solidFill>
                  <a:srgbClr val="231F20"/>
                </a:solidFill>
                <a:latin typeface="Times New Roman" panose="02020603050405020304" pitchFamily="18" charset="0"/>
                <a:cs typeface="Times New Roman" panose="02020603050405020304" pitchFamily="18" charset="0"/>
              </a:rPr>
              <a:t>центры и </a:t>
            </a:r>
            <a:r>
              <a:rPr lang="ru-RU" sz="1400" dirty="0" smtClean="0">
                <a:solidFill>
                  <a:srgbClr val="231F20"/>
                </a:solidFill>
                <a:latin typeface="Times New Roman" panose="02020603050405020304" pitchFamily="18" charset="0"/>
                <a:cs typeface="Times New Roman" panose="02020603050405020304" pitchFamily="18" charset="0"/>
              </a:rPr>
              <a:t>клубы.</a:t>
            </a:r>
          </a:p>
          <a:p>
            <a:pPr marL="171450" indent="-171450" algn="just">
              <a:lnSpc>
                <a:spcPts val="1296"/>
              </a:lnSpc>
              <a:buFont typeface="Arial" panose="020B0604020202020204" pitchFamily="34" charset="0"/>
              <a:buChar char="•"/>
            </a:pPr>
            <a:endParaRPr lang="ru-RU" sz="1400" dirty="0" smtClean="0">
              <a:solidFill>
                <a:srgbClr val="231F20"/>
              </a:solidFill>
              <a:latin typeface="Times New Roman" panose="02020603050405020304" pitchFamily="18" charset="0"/>
              <a:cs typeface="Times New Roman" panose="02020603050405020304" pitchFamily="18" charset="0"/>
            </a:endParaRPr>
          </a:p>
          <a:p>
            <a:pPr marL="171450" indent="-171450" algn="just">
              <a:lnSpc>
                <a:spcPts val="1296"/>
              </a:lnSpc>
              <a:buFont typeface="Arial" panose="020B0604020202020204" pitchFamily="34" charset="0"/>
              <a:buChar char="•"/>
            </a:pPr>
            <a:endParaRPr lang="ru-RU" sz="1400" dirty="0">
              <a:solidFill>
                <a:srgbClr val="231F20"/>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8139558" y="3299201"/>
            <a:ext cx="3739115" cy="3259867"/>
          </a:xfrm>
          <a:prstGeom prst="rect">
            <a:avLst/>
          </a:prstGeom>
        </p:spPr>
        <p:style>
          <a:lnRef idx="2">
            <a:schemeClr val="accent6"/>
          </a:lnRef>
          <a:fillRef idx="1">
            <a:schemeClr val="lt1"/>
          </a:fillRef>
          <a:effectRef idx="0">
            <a:schemeClr val="accent6"/>
          </a:effectRef>
          <a:fontRef idx="minor">
            <a:schemeClr val="dk1"/>
          </a:fontRef>
        </p:style>
        <p:txBody>
          <a:bodyPr wrap="square" anchor="ctr">
            <a:spAutoFit/>
          </a:bodyPr>
          <a:lstStyle/>
          <a:p>
            <a:pPr indent="174625" algn="ctr">
              <a:lnSpc>
                <a:spcPts val="1296"/>
              </a:lnSpc>
            </a:pPr>
            <a:r>
              <a:rPr lang="ru-RU" sz="1400" b="1" dirty="0" smtClean="0">
                <a:solidFill>
                  <a:srgbClr val="231F20"/>
                </a:solidFill>
                <a:latin typeface="Times New Roman" panose="02020603050405020304" pitchFamily="18" charset="0"/>
                <a:cs typeface="Times New Roman" panose="02020603050405020304" pitchFamily="18" charset="0"/>
              </a:rPr>
              <a:t>Для </a:t>
            </a:r>
            <a:r>
              <a:rPr lang="ru-RU" sz="1400" b="1" dirty="0">
                <a:solidFill>
                  <a:srgbClr val="231F20"/>
                </a:solidFill>
                <a:latin typeface="Times New Roman" panose="02020603050405020304" pitchFamily="18" charset="0"/>
                <a:cs typeface="Times New Roman" panose="02020603050405020304" pitchFamily="18" charset="0"/>
              </a:rPr>
              <a:t>перспективного строительства в крупных городах:</a:t>
            </a:r>
          </a:p>
          <a:p>
            <a:pPr algn="just">
              <a:lnSpc>
                <a:spcPts val="1296"/>
              </a:lnSpc>
              <a:tabLst>
                <a:tab pos="177800" algn="l"/>
              </a:tabLst>
            </a:pPr>
            <a:r>
              <a:rPr lang="ru-RU" sz="1400" dirty="0" smtClean="0">
                <a:solidFill>
                  <a:srgbClr val="231F20"/>
                </a:solidFill>
                <a:latin typeface="Times New Roman" panose="02020603050405020304" pitchFamily="18" charset="0"/>
                <a:cs typeface="Times New Roman" panose="02020603050405020304" pitchFamily="18" charset="0"/>
              </a:rPr>
              <a:t>•транспортные </a:t>
            </a:r>
            <a:r>
              <a:rPr lang="ru-RU" sz="1400" dirty="0">
                <a:solidFill>
                  <a:srgbClr val="231F20"/>
                </a:solidFill>
                <a:latin typeface="Times New Roman" panose="02020603050405020304" pitchFamily="18" charset="0"/>
                <a:cs typeface="Times New Roman" panose="02020603050405020304" pitchFamily="18" charset="0"/>
              </a:rPr>
              <a:t>тоннели большой протяженности и глубокого заложения, </a:t>
            </a:r>
            <a:r>
              <a:rPr lang="ru-RU" sz="1400" dirty="0">
                <a:solidFill>
                  <a:schemeClr val="tx1"/>
                </a:solidFill>
                <a:latin typeface="Times New Roman" panose="02020603050405020304" pitchFamily="18" charset="0"/>
                <a:cs typeface="Times New Roman" panose="02020603050405020304" pitchFamily="18" charset="0"/>
              </a:rPr>
              <a:t>тоннели перспективных видов транспорта, многоярусные подземные гаражи</a:t>
            </a:r>
            <a:r>
              <a:rPr lang="ru-RU" sz="1400" dirty="0" smtClean="0">
                <a:solidFill>
                  <a:schemeClr val="tx1"/>
                </a:solidFill>
                <a:latin typeface="Times New Roman" panose="02020603050405020304" pitchFamily="18" charset="0"/>
                <a:cs typeface="Times New Roman" panose="02020603050405020304" pitchFamily="18" charset="0"/>
              </a:rPr>
              <a:t>;</a:t>
            </a:r>
          </a:p>
          <a:p>
            <a:pPr algn="just">
              <a:lnSpc>
                <a:spcPts val="1296"/>
              </a:lnSpc>
              <a:buFont typeface="Arial" panose="020B0604020202020204" pitchFamily="34" charset="0"/>
              <a:buChar char="•"/>
              <a:tabLst>
                <a:tab pos="177800" algn="l"/>
              </a:tabLst>
            </a:pPr>
            <a:r>
              <a:rPr lang="ru-RU" sz="1400" dirty="0" smtClean="0">
                <a:solidFill>
                  <a:schemeClr val="tx1"/>
                </a:solidFill>
                <a:latin typeface="Times New Roman" panose="02020603050405020304" pitchFamily="18" charset="0"/>
                <a:cs typeface="Times New Roman" panose="02020603050405020304" pitchFamily="18" charset="0"/>
              </a:rPr>
              <a:t>многофункциональные </a:t>
            </a:r>
            <a:r>
              <a:rPr lang="ru-RU" sz="1400" dirty="0">
                <a:solidFill>
                  <a:schemeClr val="tx1"/>
                </a:solidFill>
                <a:latin typeface="Times New Roman" panose="02020603050405020304" pitchFamily="18" charset="0"/>
                <a:cs typeface="Times New Roman" panose="02020603050405020304" pitchFamily="18" charset="0"/>
              </a:rPr>
              <a:t>комплексы жилых групп, микрорайонов комплексов зданий;</a:t>
            </a:r>
          </a:p>
          <a:p>
            <a:pPr algn="just">
              <a:lnSpc>
                <a:spcPts val="1296"/>
              </a:lnSpc>
              <a:tabLst>
                <a:tab pos="177800" algn="l"/>
              </a:tabLst>
            </a:pPr>
            <a:r>
              <a:rPr lang="ru-RU" sz="1400" dirty="0" smtClean="0">
                <a:solidFill>
                  <a:schemeClr val="tx1"/>
                </a:solidFill>
                <a:latin typeface="Times New Roman" panose="02020603050405020304" pitchFamily="18" charset="0"/>
                <a:cs typeface="Times New Roman" panose="02020603050405020304" pitchFamily="18" charset="0"/>
              </a:rPr>
              <a:t>•многофункциональные </a:t>
            </a:r>
            <a:r>
              <a:rPr lang="ru-RU" sz="1400" dirty="0">
                <a:solidFill>
                  <a:schemeClr val="tx1"/>
                </a:solidFill>
                <a:latin typeface="Times New Roman" panose="02020603050405020304" pitchFamily="18" charset="0"/>
                <a:cs typeface="Times New Roman" panose="02020603050405020304" pitchFamily="18" charset="0"/>
              </a:rPr>
              <a:t>комплексы на привокзальных </a:t>
            </a:r>
            <a:r>
              <a:rPr lang="ru-RU" sz="1400" dirty="0">
                <a:solidFill>
                  <a:srgbClr val="231F20"/>
                </a:solidFill>
                <a:latin typeface="Times New Roman" panose="02020603050405020304" pitchFamily="18" charset="0"/>
                <a:cs typeface="Times New Roman" panose="02020603050405020304" pitchFamily="18" charset="0"/>
              </a:rPr>
              <a:t>площадях железнодорожных, </a:t>
            </a:r>
            <a:r>
              <a:rPr lang="ru-RU" sz="1400" dirty="0" smtClean="0">
                <a:solidFill>
                  <a:srgbClr val="231F20"/>
                </a:solidFill>
                <a:latin typeface="Times New Roman" panose="02020603050405020304" pitchFamily="18" charset="0"/>
                <a:cs typeface="Times New Roman" panose="02020603050405020304" pitchFamily="18" charset="0"/>
              </a:rPr>
              <a:t>автобусных, </a:t>
            </a:r>
            <a:r>
              <a:rPr lang="ru-RU" sz="1400" dirty="0">
                <a:solidFill>
                  <a:srgbClr val="231F20"/>
                </a:solidFill>
                <a:latin typeface="Times New Roman" panose="02020603050405020304" pitchFamily="18" charset="0"/>
                <a:cs typeface="Times New Roman" panose="02020603050405020304" pitchFamily="18" charset="0"/>
              </a:rPr>
              <a:t>речных и морских вокзалов, а также у станций метрополитена и в узловых пунктах городского транспорта;</a:t>
            </a:r>
          </a:p>
          <a:p>
            <a:pPr algn="just">
              <a:lnSpc>
                <a:spcPts val="1296"/>
              </a:lnSpc>
              <a:tabLst>
                <a:tab pos="177800" algn="l"/>
              </a:tabLst>
            </a:pPr>
            <a:r>
              <a:rPr lang="ru-RU" sz="1400" dirty="0" smtClean="0">
                <a:solidFill>
                  <a:srgbClr val="231F20"/>
                </a:solidFill>
                <a:latin typeface="Times New Roman" panose="02020603050405020304" pitchFamily="18" charset="0"/>
                <a:cs typeface="Times New Roman" panose="02020603050405020304" pitchFamily="18" charset="0"/>
              </a:rPr>
              <a:t>•многофункциональные </a:t>
            </a:r>
            <a:r>
              <a:rPr lang="ru-RU" sz="1400" dirty="0">
                <a:solidFill>
                  <a:srgbClr val="231F20"/>
                </a:solidFill>
                <a:latin typeface="Times New Roman" panose="02020603050405020304" pitchFamily="18" charset="0"/>
                <a:cs typeface="Times New Roman" panose="02020603050405020304" pitchFamily="18" charset="0"/>
              </a:rPr>
              <a:t>комплексы на </a:t>
            </a:r>
            <a:r>
              <a:rPr lang="ru-RU" sz="1400" dirty="0" err="1">
                <a:solidFill>
                  <a:srgbClr val="231F20"/>
                </a:solidFill>
                <a:latin typeface="Times New Roman" panose="02020603050405020304" pitchFamily="18" charset="0"/>
                <a:cs typeface="Times New Roman" panose="02020603050405020304" pitchFamily="18" charset="0"/>
              </a:rPr>
              <a:t>предзаводских</a:t>
            </a:r>
            <a:r>
              <a:rPr lang="ru-RU" sz="1400" dirty="0">
                <a:solidFill>
                  <a:srgbClr val="231F20"/>
                </a:solidFill>
                <a:latin typeface="Times New Roman" panose="02020603050405020304" pitchFamily="18" charset="0"/>
                <a:cs typeface="Times New Roman" panose="02020603050405020304" pitchFamily="18" charset="0"/>
              </a:rPr>
              <a:t> площадях (вне их ограды), а также в крупнейших общественных, учебных, административных и </a:t>
            </a:r>
            <a:r>
              <a:rPr lang="ru-RU" sz="1400" dirty="0" smtClean="0">
                <a:solidFill>
                  <a:srgbClr val="231F20"/>
                </a:solidFill>
                <a:latin typeface="Times New Roman" panose="02020603050405020304" pitchFamily="18" charset="0"/>
                <a:cs typeface="Times New Roman" panose="02020603050405020304" pitchFamily="18" charset="0"/>
              </a:rPr>
              <a:t>других зданиях.</a:t>
            </a:r>
          </a:p>
          <a:p>
            <a:pPr indent="174625" algn="just">
              <a:lnSpc>
                <a:spcPts val="1296"/>
              </a:lnSpc>
            </a:pPr>
            <a:endParaRPr lang="ru-RU" sz="900" dirty="0" smtClean="0">
              <a:solidFill>
                <a:srgbClr val="231F20"/>
              </a:solidFill>
              <a:latin typeface="Times New Roman" panose="02020603050405020304" pitchFamily="18" charset="0"/>
              <a:cs typeface="Times New Roman" panose="02020603050405020304" pitchFamily="18" charset="0"/>
            </a:endParaRPr>
          </a:p>
          <a:p>
            <a:pPr indent="174625" algn="just">
              <a:lnSpc>
                <a:spcPts val="1296"/>
              </a:lnSpc>
            </a:pPr>
            <a:endParaRPr lang="ru-RU" sz="900" dirty="0">
              <a:solidFill>
                <a:srgbClr val="231F2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47200" y="6510688"/>
            <a:ext cx="2844800" cy="365125"/>
          </a:xfrm>
        </p:spPr>
        <p:txBody>
          <a:bodyPr/>
          <a:lstStyle/>
          <a:p>
            <a:pPr>
              <a:defRPr/>
            </a:pPr>
            <a:fld id="{1E49034A-A7B1-445D-B275-FE52B65EA479}" type="slidenum">
              <a:rPr lang="ru-RU" smtClean="0"/>
              <a:pPr>
                <a:defRPr/>
              </a:pPr>
              <a:t>31</a:t>
            </a:fld>
            <a:endParaRPr lang="ru-RU"/>
          </a:p>
        </p:txBody>
      </p:sp>
      <p:sp>
        <p:nvSpPr>
          <p:cNvPr id="14" name="Прямоугольник 13"/>
          <p:cNvSpPr/>
          <p:nvPr/>
        </p:nvSpPr>
        <p:spPr>
          <a:xfrm>
            <a:off x="3875443" y="819236"/>
            <a:ext cx="8003230" cy="1733808"/>
          </a:xfrm>
          <a:prstGeom prst="rect">
            <a:avLst/>
          </a:prstGeom>
          <a:solidFill>
            <a:schemeClr val="bg1">
              <a:lumMod val="85000"/>
            </a:schemeClr>
          </a:solidFill>
        </p:spPr>
        <p:txBody>
          <a:bodyPr wrap="square">
            <a:spAutoFit/>
          </a:bodyPr>
          <a:lstStyle/>
          <a:p>
            <a:pPr indent="180975" algn="just">
              <a:lnSpc>
                <a:spcPts val="1296"/>
              </a:lnSpc>
              <a:spcBef>
                <a:spcPts val="840"/>
              </a:spcBef>
            </a:pPr>
            <a:r>
              <a:rPr lang="ru-RU" sz="1400" dirty="0">
                <a:solidFill>
                  <a:srgbClr val="231F20"/>
                </a:solidFill>
                <a:latin typeface="Times New Roman" panose="02020603050405020304" pitchFamily="18" charset="0"/>
                <a:cs typeface="Times New Roman" panose="02020603050405020304" pitchFamily="18" charset="0"/>
              </a:rPr>
              <a:t>Подземные инженерные сооружения городов могут быть приспособлены:</a:t>
            </a:r>
          </a:p>
          <a:p>
            <a:pPr indent="180975" algn="just">
              <a:lnSpc>
                <a:spcPts val="1296"/>
              </a:lnSpc>
              <a:spcBef>
                <a:spcPts val="840"/>
              </a:spcBef>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под убежища в соответствии с действующими нормативными требованиями при обязательном сохранении возможности их эксплуатации по основному предназначению в условиях мирного времени; </a:t>
            </a:r>
          </a:p>
          <a:p>
            <a:pPr indent="180975" algn="just">
              <a:lnSpc>
                <a:spcPts val="1296"/>
              </a:lnSpc>
              <a:spcBef>
                <a:spcPts val="840"/>
              </a:spcBef>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под защитные сооружения, используемые только для кратковременного укрытия населения на период 1-2 часа в условиях ограниченной возможности полноценного инженерного оборудования (электроснабжения, </a:t>
            </a:r>
            <a:r>
              <a:rPr lang="ru-RU" sz="1400" dirty="0" err="1">
                <a:solidFill>
                  <a:srgbClr val="231F20"/>
                </a:solidFill>
                <a:latin typeface="Times New Roman" panose="02020603050405020304" pitchFamily="18" charset="0"/>
                <a:cs typeface="Times New Roman" panose="02020603050405020304" pitchFamily="18" charset="0"/>
              </a:rPr>
              <a:t>воздухоснабжения</a:t>
            </a:r>
            <a:r>
              <a:rPr lang="ru-RU" sz="1400" dirty="0">
                <a:solidFill>
                  <a:srgbClr val="231F20"/>
                </a:solidFill>
                <a:latin typeface="Times New Roman" panose="02020603050405020304" pitchFamily="18" charset="0"/>
                <a:cs typeface="Times New Roman" panose="02020603050405020304" pitchFamily="18" charset="0"/>
              </a:rPr>
              <a:t>, водоснабжения и канализации); </a:t>
            </a:r>
          </a:p>
          <a:p>
            <a:pPr indent="180975" algn="just">
              <a:lnSpc>
                <a:spcPts val="1296"/>
              </a:lnSpc>
              <a:spcBef>
                <a:spcPts val="840"/>
              </a:spcBef>
              <a:buFont typeface="Arial" panose="020B0604020202020204" pitchFamily="34" charset="0"/>
              <a:buChar char="•"/>
            </a:pPr>
            <a:r>
              <a:rPr lang="ru-RU" sz="1400" dirty="0">
                <a:solidFill>
                  <a:srgbClr val="231F20"/>
                </a:solidFill>
                <a:latin typeface="Times New Roman" panose="02020603050405020304" pitchFamily="18" charset="0"/>
                <a:cs typeface="Times New Roman" panose="02020603050405020304" pitchFamily="18" charset="0"/>
              </a:rPr>
              <a:t>под противорадиационные укрытия.</a:t>
            </a:r>
          </a:p>
        </p:txBody>
      </p:sp>
    </p:spTree>
    <p:extLst>
      <p:ext uri="{BB962C8B-B14F-4D97-AF65-F5344CB8AC3E}">
        <p14:creationId xmlns:p14="http://schemas.microsoft.com/office/powerpoint/2010/main" val="495893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96993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87952" y="45631"/>
            <a:ext cx="10549333" cy="830997"/>
          </a:xfrm>
          <a:prstGeom prst="rect">
            <a:avLst/>
          </a:prstGeom>
          <a:noFill/>
        </p:spPr>
        <p:txBody>
          <a:bodyPr wrap="squar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ПРОВЕДЕНИЕ МЕРОПРИЯТИЙ ПО СВЕТОВОЙ МАСКИРОВКЕ </a:t>
            </a:r>
          </a:p>
          <a:p>
            <a:r>
              <a:rPr lang="ru-RU" sz="2400" dirty="0" smtClean="0">
                <a:solidFill>
                  <a:schemeClr val="bg1"/>
                </a:solidFill>
                <a:latin typeface="Times New Roman" panose="02020603050405020304" pitchFamily="18" charset="0"/>
                <a:cs typeface="Times New Roman" panose="02020603050405020304" pitchFamily="18" charset="0"/>
              </a:rPr>
              <a:t>И ДРУГИМ ВИДАМ МАСКИРОВКИ</a:t>
            </a:r>
            <a:endParaRPr lang="ru-RU" dirty="0"/>
          </a:p>
        </p:txBody>
      </p:sp>
      <p:sp>
        <p:nvSpPr>
          <p:cNvPr id="20" name="Прямоугольник 19"/>
          <p:cNvSpPr/>
          <p:nvPr/>
        </p:nvSpPr>
        <p:spPr>
          <a:xfrm>
            <a:off x="264954" y="1969365"/>
            <a:ext cx="11663693" cy="1600438"/>
          </a:xfrm>
          <a:prstGeom prst="rect">
            <a:avLst/>
          </a:prstGeom>
          <a:solidFill>
            <a:schemeClr val="bg1">
              <a:lumMod val="85000"/>
            </a:schemeClr>
          </a:solidFill>
        </p:spPr>
        <p:txBody>
          <a:bodyPr wrap="square">
            <a:spAutoFit/>
          </a:bodyPr>
          <a:lstStyle/>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p>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 804 «Об утверждении Положения о гражданской обороне в Российской Федерации»;</a:t>
            </a:r>
          </a:p>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Приказ МЧС России от 14 ноября 2008 г. № 687 «Об утверждении  Положения об организации и ведении гражданской обороны в муниципальных образованиях и организациях»;</a:t>
            </a:r>
          </a:p>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СП 165.1325800.2014 «Инженерно-технические мероприятия гражданской обороны. Актуализированная редакция СНиП 2.01.51-90»;</a:t>
            </a: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СП </a:t>
            </a:r>
            <a:r>
              <a:rPr lang="ru-RU" sz="1400" dirty="0" smtClean="0">
                <a:latin typeface="Times New Roman" panose="02020603050405020304" pitchFamily="18" charset="0"/>
                <a:cs typeface="Times New Roman" panose="02020603050405020304" pitchFamily="18" charset="0"/>
              </a:rPr>
              <a:t>264.1325800.2016 «Световая маскировка населенных пунктов и объектов народного хозяйства». </a:t>
            </a:r>
            <a:endParaRPr lang="ru-RU" sz="14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63352" y="1075104"/>
            <a:ext cx="11665296" cy="769441"/>
          </a:xfrm>
          <a:prstGeom prst="rect">
            <a:avLst/>
          </a:prstGeom>
          <a:solidFill>
            <a:srgbClr val="FFC000"/>
          </a:solidFill>
        </p:spPr>
        <p:txBody>
          <a:bodyPr wrap="square">
            <a:spAutoFit/>
          </a:bodyPr>
          <a:lstStyle/>
          <a:p>
            <a:pPr algn="just"/>
            <a:r>
              <a:rPr lang="ru-RU" sz="1600" b="1" dirty="0" smtClean="0">
                <a:solidFill>
                  <a:schemeClr val="tx2"/>
                </a:solidFill>
                <a:latin typeface="Times New Roman" panose="02020603050405020304" pitchFamily="18" charset="0"/>
                <a:cs typeface="Times New Roman" panose="02020603050405020304" pitchFamily="18" charset="0"/>
              </a:rPr>
              <a:t>МАСКИРОВКА ПРИ ВЫПОЛНЕНИИ ЗАДАЧ ГРАЖДАНСКОЙ ОБОРОНЫ</a:t>
            </a:r>
            <a:r>
              <a:rPr lang="ru-RU" sz="1600" b="1" dirty="0" smtClean="0">
                <a:latin typeface="Times New Roman" panose="02020603050405020304" pitchFamily="18" charset="0"/>
                <a:cs typeface="Times New Roman" panose="02020603050405020304" pitchFamily="18" charset="0"/>
              </a:rPr>
              <a:t> - </a:t>
            </a:r>
            <a:r>
              <a:rPr lang="ru-RU" sz="1400" dirty="0" smtClean="0">
                <a:latin typeface="Times New Roman" panose="02020603050405020304" pitchFamily="18" charset="0"/>
                <a:cs typeface="Times New Roman" panose="02020603050405020304" pitchFamily="18" charset="0"/>
              </a:rPr>
              <a:t> комплекс мероприятий, направленных на скрытие и дезинформацию противника с целью максимального снижения вероятности поражения сил и средств гражданской обороны, объектов экономики и инфраструктуры высокоточным оружием.</a:t>
            </a:r>
          </a:p>
        </p:txBody>
      </p:sp>
      <p:sp>
        <p:nvSpPr>
          <p:cNvPr id="9" name="Прямоугольник 8"/>
          <p:cNvSpPr/>
          <p:nvPr/>
        </p:nvSpPr>
        <p:spPr>
          <a:xfrm>
            <a:off x="369962" y="3927315"/>
            <a:ext cx="5517173" cy="1608456"/>
          </a:xfrm>
          <a:prstGeom prst="rect">
            <a:avLst/>
          </a:prstGeom>
          <a:solidFill>
            <a:schemeClr val="tx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с</a:t>
            </a:r>
            <a:r>
              <a:rPr lang="ru-RU" sz="1400" dirty="0" smtClean="0">
                <a:solidFill>
                  <a:schemeClr val="tx1"/>
                </a:solidFill>
                <a:latin typeface="Times New Roman" panose="02020603050405020304" pitchFamily="18" charset="0"/>
                <a:cs typeface="Times New Roman" panose="02020603050405020304" pitchFamily="18" charset="0"/>
              </a:rPr>
              <a:t>ветовая (оптическая – видимый диапазон спектра)</a:t>
            </a:r>
            <a:r>
              <a:rPr lang="en-US" sz="1400" dirty="0" smtClean="0">
                <a:solidFill>
                  <a:schemeClr val="tx1"/>
                </a:solidFill>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тепловая (инфракрасный диапазон спектра)</a:t>
            </a:r>
            <a:r>
              <a:rPr lang="en-US" sz="1400" dirty="0" smtClean="0">
                <a:solidFill>
                  <a:schemeClr val="tx1"/>
                </a:solidFill>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р</a:t>
            </a:r>
            <a:r>
              <a:rPr lang="ru-RU" sz="1400" dirty="0" smtClean="0">
                <a:solidFill>
                  <a:schemeClr val="tx1"/>
                </a:solidFill>
                <a:latin typeface="Times New Roman" panose="02020603050405020304" pitchFamily="18" charset="0"/>
                <a:cs typeface="Times New Roman" panose="02020603050405020304" pitchFamily="18" charset="0"/>
              </a:rPr>
              <a:t>адиолокационная  (радиочастотный диапазон спектра)</a:t>
            </a:r>
            <a:r>
              <a:rPr lang="en-US" sz="1400" dirty="0" smtClean="0">
                <a:solidFill>
                  <a:schemeClr val="tx1"/>
                </a:solidFill>
                <a:latin typeface="Times New Roman" panose="02020603050405020304" pitchFamily="18" charset="0"/>
                <a:cs typeface="Times New Roman" panose="02020603050405020304" pitchFamily="18" charset="0"/>
              </a:rPr>
              <a:t>; </a:t>
            </a:r>
          </a:p>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а</a:t>
            </a:r>
            <a:r>
              <a:rPr lang="ru-RU" sz="1400" dirty="0" smtClean="0">
                <a:solidFill>
                  <a:schemeClr val="tx1"/>
                </a:solidFill>
                <a:latin typeface="Times New Roman" panose="02020603050405020304" pitchFamily="18" charset="0"/>
                <a:cs typeface="Times New Roman" panose="02020603050405020304" pitchFamily="18" charset="0"/>
              </a:rPr>
              <a:t>кустическая (звуковой диапазон спектра).</a:t>
            </a:r>
            <a:endParaRPr lang="en-US" sz="1400" dirty="0" smtClean="0">
              <a:solidFill>
                <a:schemeClr val="tx1"/>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ru-RU" sz="1200" dirty="0" smtClean="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67285" y="3897608"/>
            <a:ext cx="5517173" cy="30777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ВИДЫ МАСКИРОВКИ</a:t>
            </a:r>
            <a:endParaRPr lang="ru-RU" sz="1200" dirty="0" smtClean="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168008" y="4400874"/>
            <a:ext cx="5546308" cy="2022591"/>
          </a:xfrm>
          <a:prstGeom prst="rect">
            <a:avLst/>
          </a:prstGeom>
          <a:solidFill>
            <a:schemeClr val="tx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с</a:t>
            </a:r>
            <a:r>
              <a:rPr lang="ru-RU" sz="1400" dirty="0" smtClean="0">
                <a:solidFill>
                  <a:schemeClr val="tx1"/>
                </a:solidFill>
                <a:latin typeface="Times New Roman" panose="02020603050405020304" pitchFamily="18" charset="0"/>
                <a:cs typeface="Times New Roman" panose="02020603050405020304" pitchFamily="18" charset="0"/>
              </a:rPr>
              <a:t>нижение параметров физических полей</a:t>
            </a:r>
            <a:r>
              <a:rPr lang="en-US" sz="1400" dirty="0" smtClean="0">
                <a:solidFill>
                  <a:schemeClr val="tx1"/>
                </a:solidFill>
                <a:latin typeface="Times New Roman" panose="02020603050405020304" pitchFamily="18" charset="0"/>
                <a:cs typeface="Times New Roman" panose="02020603050405020304" pitchFamily="18" charset="0"/>
              </a:rPr>
              <a:t>;</a:t>
            </a:r>
            <a:endParaRPr lang="ru-RU" sz="1400" dirty="0" smtClean="0">
              <a:solidFill>
                <a:schemeClr val="tx1"/>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с</a:t>
            </a:r>
            <a:r>
              <a:rPr lang="ru-RU" sz="1400" dirty="0" smtClean="0">
                <a:solidFill>
                  <a:schemeClr val="tx1"/>
                </a:solidFill>
                <a:latin typeface="Times New Roman" panose="02020603050405020304" pitchFamily="18" charset="0"/>
                <a:cs typeface="Times New Roman" panose="02020603050405020304" pitchFamily="18" charset="0"/>
              </a:rPr>
              <a:t>нижение параметров упругих колебаний и гравитации объектов</a:t>
            </a:r>
            <a:r>
              <a:rPr lang="en-US" sz="1400" dirty="0" smtClean="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проверка и наладка отключения наружного освещения населенных пунктов и объектов экономики и инфраструктуры</a:t>
            </a:r>
            <a:r>
              <a:rPr lang="en-US" sz="1400" dirty="0" smtClean="0">
                <a:solidFill>
                  <a:schemeClr val="tx1"/>
                </a:solidFill>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с</a:t>
            </a:r>
            <a:r>
              <a:rPr lang="ru-RU" sz="1400" dirty="0" smtClean="0">
                <a:solidFill>
                  <a:schemeClr val="tx1"/>
                </a:solidFill>
                <a:latin typeface="Times New Roman" panose="02020603050405020304" pitchFamily="18" charset="0"/>
                <a:cs typeface="Times New Roman" panose="02020603050405020304" pitchFamily="18" charset="0"/>
              </a:rPr>
              <a:t>оздание ложных объектов</a:t>
            </a:r>
            <a:r>
              <a:rPr lang="en-US" sz="1400" dirty="0" smtClean="0">
                <a:solidFill>
                  <a:schemeClr val="tx1"/>
                </a:solidFill>
                <a:latin typeface="Times New Roman" panose="02020603050405020304" pitchFamily="18" charset="0"/>
                <a:cs typeface="Times New Roman" panose="02020603050405020304" pitchFamily="18" charset="0"/>
              </a:rPr>
              <a:t>;</a:t>
            </a:r>
            <a:endParaRPr lang="ru-RU" sz="1400" dirty="0" smtClean="0">
              <a:solidFill>
                <a:schemeClr val="tx1"/>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организация мероприятий по подготовке и обеспечению световой маскировки производственных огней при подаче сигнала «Внимание всем!» и последующего доведения информации о воздушной тревоге.</a:t>
            </a:r>
            <a:endParaRPr lang="ru-RU" sz="1200" dirty="0" smtClean="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168008" y="3877655"/>
            <a:ext cx="5546308" cy="523220"/>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ИНЖЕНЕРНО-ТЕХНИЧЕСКИЕ МЕРОПРИЯТИЯ </a:t>
            </a:r>
          </a:p>
          <a:p>
            <a:pPr algn="ctr"/>
            <a:r>
              <a:rPr lang="ru-RU" sz="1400" b="1" dirty="0" smtClean="0">
                <a:solidFill>
                  <a:schemeClr val="tx1"/>
                </a:solidFill>
                <a:latin typeface="Times New Roman" panose="02020603050405020304" pitchFamily="18" charset="0"/>
                <a:cs typeface="Times New Roman" panose="02020603050405020304" pitchFamily="18" charset="0"/>
              </a:rPr>
              <a:t>ПО МАСКИРОВКЕ </a:t>
            </a:r>
            <a:endParaRPr lang="ru-RU" sz="1200" dirty="0" smtClean="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47200" y="6467415"/>
            <a:ext cx="2844800" cy="365125"/>
          </a:xfrm>
        </p:spPr>
        <p:txBody>
          <a:bodyPr/>
          <a:lstStyle/>
          <a:p>
            <a:pPr>
              <a:defRPr/>
            </a:pPr>
            <a:fld id="{1E49034A-A7B1-445D-B275-FE52B65EA479}" type="slidenum">
              <a:rPr lang="ru-RU" smtClean="0"/>
              <a:pPr>
                <a:defRPr/>
              </a:pPr>
              <a:t>32</a:t>
            </a:fld>
            <a:endParaRPr lang="ru-RU" dirty="0"/>
          </a:p>
        </p:txBody>
      </p:sp>
    </p:spTree>
    <p:extLst>
      <p:ext uri="{BB962C8B-B14F-4D97-AF65-F5344CB8AC3E}">
        <p14:creationId xmlns:p14="http://schemas.microsoft.com/office/powerpoint/2010/main" val="1600200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7"/>
            <a:ext cx="12192000" cy="31302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35947"/>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МЕРОПРИЯТИЙ ПО СВЕТОВОЙ МАСКИРОВКЕ </a:t>
            </a:r>
            <a:r>
              <a:rPr lang="ru-RU" sz="1200" dirty="0" smtClean="0">
                <a:solidFill>
                  <a:schemeClr val="bg1"/>
                </a:solidFill>
                <a:latin typeface="Times New Roman" panose="02020603050405020304" pitchFamily="18" charset="0"/>
                <a:cs typeface="Times New Roman" panose="02020603050405020304" pitchFamily="18" charset="0"/>
              </a:rPr>
              <a:t>И </a:t>
            </a:r>
            <a:r>
              <a:rPr lang="ru-RU" sz="1200" dirty="0">
                <a:solidFill>
                  <a:schemeClr val="bg1"/>
                </a:solidFill>
                <a:latin typeface="Times New Roman" panose="02020603050405020304" pitchFamily="18" charset="0"/>
                <a:cs typeface="Times New Roman" panose="02020603050405020304" pitchFamily="18" charset="0"/>
              </a:rPr>
              <a:t>ДРУГИМ ВИДАМ МАСКИРОВКИ</a:t>
            </a:r>
          </a:p>
        </p:txBody>
      </p:sp>
      <p:pic>
        <p:nvPicPr>
          <p:cNvPr id="11" name="Рисунок 10"/>
          <p:cNvPicPr>
            <a:picLocks noChangeAspect="1"/>
          </p:cNvPicPr>
          <p:nvPr/>
        </p:nvPicPr>
        <p:blipFill>
          <a:blip r:embed="rId3"/>
          <a:stretch>
            <a:fillRect/>
          </a:stretch>
        </p:blipFill>
        <p:spPr>
          <a:xfrm>
            <a:off x="11801199" y="5836"/>
            <a:ext cx="284899" cy="269755"/>
          </a:xfrm>
          <a:prstGeom prst="rect">
            <a:avLst/>
          </a:prstGeom>
        </p:spPr>
      </p:pic>
      <p:sp>
        <p:nvSpPr>
          <p:cNvPr id="12" name="Прямоугольник 11"/>
          <p:cNvSpPr/>
          <p:nvPr/>
        </p:nvSpPr>
        <p:spPr>
          <a:xfrm>
            <a:off x="455520" y="2948736"/>
            <a:ext cx="11326832"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1400" b="1" dirty="0" smtClean="0">
                <a:solidFill>
                  <a:srgbClr val="000000"/>
                </a:solidFill>
                <a:latin typeface="Times New Roman" panose="02020603050405020304" pitchFamily="18" charset="0"/>
                <a:cs typeface="Times New Roman" panose="02020603050405020304" pitchFamily="18" charset="0"/>
              </a:rPr>
              <a:t>ВАРИАНТ КОМПЛЕКСНОЙ ЗАЩИТЫ ОБЪЕКТА ЭКОНОМИКИ ОТ ВЫСОКОТОЧНОГО ОРУЖИЯ ПРОТИВНИКА</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91014" y="442375"/>
            <a:ext cx="11359382" cy="307777"/>
          </a:xfrm>
          <a:prstGeom prst="rect">
            <a:avLst/>
          </a:prstGeom>
          <a:no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РЕЖИМЫ СВЕТОВОЙ МАСКИРОВКИ  </a:t>
            </a:r>
            <a:r>
              <a:rPr lang="ru-RU" sz="1200" dirty="0" smtClean="0">
                <a:solidFill>
                  <a:schemeClr val="tx2"/>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391717" y="742900"/>
            <a:ext cx="11388354" cy="2092881"/>
          </a:xfrm>
          <a:prstGeom prst="rect">
            <a:avLst/>
          </a:prstGeom>
          <a:noFill/>
        </p:spPr>
        <p:txBody>
          <a:bodyPr wrap="square" rtlCol="0">
            <a:spAutoFit/>
          </a:bodyPr>
          <a:lstStyle/>
          <a:p>
            <a:r>
              <a:rPr lang="ru-RU" sz="1300" b="1" u="sng" dirty="0" smtClean="0">
                <a:latin typeface="Times New Roman" panose="02020603050405020304" pitchFamily="18" charset="0"/>
                <a:cs typeface="Times New Roman" panose="02020603050405020304" pitchFamily="18" charset="0"/>
              </a:rPr>
              <a:t>Частичное затемнение</a:t>
            </a:r>
            <a:r>
              <a:rPr lang="en-US" sz="13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300" dirty="0" smtClean="0">
                <a:latin typeface="Times New Roman" panose="02020603050405020304" pitchFamily="18" charset="0"/>
                <a:cs typeface="Times New Roman" panose="02020603050405020304" pitchFamily="18" charset="0"/>
              </a:rPr>
              <a:t>действует постоянно</a:t>
            </a:r>
            <a:r>
              <a:rPr lang="en-US" sz="13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о</a:t>
            </a:r>
            <a:r>
              <a:rPr lang="ru-RU" sz="1300" dirty="0" smtClean="0">
                <a:latin typeface="Times New Roman" panose="02020603050405020304" pitchFamily="18" charset="0"/>
                <a:cs typeface="Times New Roman" panose="02020603050405020304" pitchFamily="18" charset="0"/>
              </a:rPr>
              <a:t>беспечивает завершение подготовки к введению режима ложного освещения</a:t>
            </a:r>
            <a:r>
              <a:rPr lang="en-US" sz="13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н</a:t>
            </a:r>
            <a:r>
              <a:rPr lang="ru-RU" sz="1300" dirty="0" smtClean="0">
                <a:latin typeface="Times New Roman" panose="02020603050405020304" pitchFamily="18" charset="0"/>
                <a:cs typeface="Times New Roman" panose="02020603050405020304" pitchFamily="18" charset="0"/>
              </a:rPr>
              <a:t>е нарушает нормальную производственную деятельность в городских округах,  поселениях, на объектах экономики и инфраструктуры</a:t>
            </a:r>
            <a:r>
              <a:rPr lang="en-US" sz="1300" dirty="0" smtClean="0">
                <a:latin typeface="Times New Roman" panose="02020603050405020304" pitchFamily="18" charset="0"/>
                <a:cs typeface="Times New Roman" panose="02020603050405020304" pitchFamily="18" charset="0"/>
              </a:rPr>
              <a:t>;</a:t>
            </a:r>
            <a:r>
              <a:rPr lang="ru-RU" sz="1300" dirty="0" smtClean="0">
                <a:latin typeface="Times New Roman" panose="02020603050405020304" pitchFamily="18" charset="0"/>
                <a:cs typeface="Times New Roman" panose="02020603050405020304" pitchFamily="18" charset="0"/>
              </a:rPr>
              <a:t> </a:t>
            </a:r>
            <a:endParaRPr lang="en-US" sz="13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a:t>
            </a:r>
            <a:r>
              <a:rPr lang="ru-RU" sz="1300" dirty="0" smtClean="0">
                <a:latin typeface="Times New Roman" panose="02020603050405020304" pitchFamily="18" charset="0"/>
                <a:cs typeface="Times New Roman" panose="02020603050405020304" pitchFamily="18" charset="0"/>
              </a:rPr>
              <a:t>ереход с обычного освещения на режим частичного затемнения – не более чем через 3 ч.</a:t>
            </a:r>
            <a:endParaRPr lang="ru-RU" sz="1300" dirty="0">
              <a:latin typeface="Times New Roman" panose="02020603050405020304" pitchFamily="18" charset="0"/>
              <a:cs typeface="Times New Roman" panose="02020603050405020304" pitchFamily="18" charset="0"/>
            </a:endParaRPr>
          </a:p>
          <a:p>
            <a:r>
              <a:rPr lang="ru-RU" sz="1300" b="1" u="sng" dirty="0" smtClean="0">
                <a:latin typeface="Times New Roman" panose="02020603050405020304" pitchFamily="18" charset="0"/>
                <a:cs typeface="Times New Roman" panose="02020603050405020304" pitchFamily="18" charset="0"/>
              </a:rPr>
              <a:t>Ложное освещение</a:t>
            </a:r>
            <a:r>
              <a:rPr lang="en-US" sz="13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300" dirty="0" smtClean="0">
                <a:latin typeface="Times New Roman" panose="02020603050405020304" pitchFamily="18" charset="0"/>
                <a:cs typeface="Times New Roman" panose="02020603050405020304" pitchFamily="18" charset="0"/>
              </a:rPr>
              <a:t>полное затемнение наиболее важных зданий и сооружений объектов экономики и инфраструктуры, ориентирных указателей на территориях</a:t>
            </a:r>
            <a:r>
              <a:rPr lang="en-US" sz="13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300" dirty="0" smtClean="0">
                <a:latin typeface="Times New Roman" panose="02020603050405020304" pitchFamily="18" charset="0"/>
                <a:cs typeface="Times New Roman" panose="02020603050405020304" pitchFamily="18" charset="0"/>
              </a:rPr>
              <a:t>освещение ложных и менее значимых объектов (улиц и территорий)</a:t>
            </a:r>
            <a:r>
              <a:rPr lang="en-US" sz="1300" dirty="0" smtClean="0">
                <a:latin typeface="Times New Roman" panose="02020603050405020304" pitchFamily="18" charset="0"/>
                <a:cs typeface="Times New Roman" panose="02020603050405020304" pitchFamily="18" charset="0"/>
              </a:rPr>
              <a:t>;</a:t>
            </a:r>
            <a:endParaRPr lang="ru-RU" sz="13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в</a:t>
            </a:r>
            <a:r>
              <a:rPr lang="ru-RU" sz="1300" dirty="0" smtClean="0">
                <a:latin typeface="Times New Roman" panose="02020603050405020304" pitchFamily="18" charset="0"/>
                <a:cs typeface="Times New Roman" panose="02020603050405020304" pitchFamily="18" charset="0"/>
              </a:rPr>
              <a:t>водится по сигналу </a:t>
            </a:r>
            <a:r>
              <a:rPr lang="ru-RU" sz="1300" dirty="0">
                <a:latin typeface="Times New Roman" panose="02020603050405020304" pitchFamily="18" charset="0"/>
                <a:cs typeface="Times New Roman" panose="02020603050405020304" pitchFamily="18" charset="0"/>
              </a:rPr>
              <a:t>«Внимание всем!» </a:t>
            </a:r>
            <a:r>
              <a:rPr lang="ru-RU" sz="1300" dirty="0" smtClean="0">
                <a:latin typeface="Times New Roman" panose="02020603050405020304" pitchFamily="18" charset="0"/>
                <a:cs typeface="Times New Roman" panose="02020603050405020304" pitchFamily="18" charset="0"/>
              </a:rPr>
              <a:t>с последующим доведением </a:t>
            </a:r>
            <a:r>
              <a:rPr lang="ru-RU" sz="1300" dirty="0">
                <a:latin typeface="Times New Roman" panose="02020603050405020304" pitchFamily="18" charset="0"/>
                <a:cs typeface="Times New Roman" panose="02020603050405020304" pitchFamily="18" charset="0"/>
              </a:rPr>
              <a:t>информации о воздушной </a:t>
            </a:r>
            <a:r>
              <a:rPr lang="ru-RU" sz="1300" dirty="0" smtClean="0">
                <a:latin typeface="Times New Roman" panose="02020603050405020304" pitchFamily="18" charset="0"/>
                <a:cs typeface="Times New Roman" panose="02020603050405020304" pitchFamily="18" charset="0"/>
              </a:rPr>
              <a:t>тревоге</a:t>
            </a:r>
            <a:r>
              <a:rPr lang="en-US" sz="1300" dirty="0" smtClean="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ru-RU" sz="1300" dirty="0">
                <a:latin typeface="Times New Roman" panose="02020603050405020304" pitchFamily="18" charset="0"/>
                <a:cs typeface="Times New Roman" panose="02020603050405020304" pitchFamily="18" charset="0"/>
              </a:rPr>
              <a:t>п</a:t>
            </a:r>
            <a:r>
              <a:rPr lang="ru-RU" sz="1300" dirty="0" smtClean="0">
                <a:latin typeface="Times New Roman" panose="02020603050405020304" pitchFamily="18" charset="0"/>
                <a:cs typeface="Times New Roman" panose="02020603050405020304" pitchFamily="18" charset="0"/>
              </a:rPr>
              <a:t>ереход с режима частичного затемнения на режим ложного освещения – не более чем через 3 мин. после доведения </a:t>
            </a:r>
            <a:r>
              <a:rPr lang="ru-RU" sz="1300" dirty="0">
                <a:latin typeface="Times New Roman" panose="02020603050405020304" pitchFamily="18" charset="0"/>
                <a:cs typeface="Times New Roman" panose="02020603050405020304" pitchFamily="18" charset="0"/>
              </a:rPr>
              <a:t>информации о воздушной </a:t>
            </a:r>
            <a:r>
              <a:rPr lang="ru-RU" sz="1300" dirty="0" smtClean="0">
                <a:latin typeface="Times New Roman" panose="02020603050405020304" pitchFamily="18" charset="0"/>
                <a:cs typeface="Times New Roman" panose="02020603050405020304" pitchFamily="18" charset="0"/>
              </a:rPr>
              <a:t>тревоге.</a:t>
            </a:r>
            <a:endParaRPr lang="ru-RU" sz="1300" dirty="0"/>
          </a:p>
        </p:txBody>
      </p:sp>
      <p:pic>
        <p:nvPicPr>
          <p:cNvPr id="4" name="Рисунок 3"/>
          <p:cNvPicPr>
            <a:picLocks noChangeAspect="1"/>
          </p:cNvPicPr>
          <p:nvPr/>
        </p:nvPicPr>
        <p:blipFill>
          <a:blip r:embed="rId4"/>
          <a:stretch>
            <a:fillRect/>
          </a:stretch>
        </p:blipFill>
        <p:spPr>
          <a:xfrm>
            <a:off x="449123" y="3272987"/>
            <a:ext cx="6726997" cy="3507756"/>
          </a:xfrm>
          <a:prstGeom prst="rect">
            <a:avLst/>
          </a:prstGeom>
        </p:spPr>
      </p:pic>
      <p:sp>
        <p:nvSpPr>
          <p:cNvPr id="8" name="TextBox 7"/>
          <p:cNvSpPr txBox="1"/>
          <p:nvPr/>
        </p:nvSpPr>
        <p:spPr>
          <a:xfrm>
            <a:off x="7176120" y="3286624"/>
            <a:ext cx="4603951" cy="3493264"/>
          </a:xfrm>
          <a:prstGeom prst="rect">
            <a:avLst/>
          </a:prstGeom>
          <a:solidFill>
            <a:schemeClr val="bg1">
              <a:lumMod val="95000"/>
            </a:schemeClr>
          </a:solid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Комплексная маскировка является одним из видов защиты городских округов и поселений, отнесенных к группам по ГО</a:t>
            </a:r>
            <a:r>
              <a:rPr lang="en-US" sz="1300" dirty="0" smtClean="0">
                <a:latin typeface="Times New Roman" panose="02020603050405020304" pitchFamily="18" charset="0"/>
                <a:cs typeface="Times New Roman" panose="02020603050405020304" pitchFamily="18" charset="0"/>
              </a:rPr>
              <a:t>;</a:t>
            </a:r>
            <a:r>
              <a:rPr lang="ru-RU" sz="1300" dirty="0" smtClean="0">
                <a:latin typeface="Times New Roman" panose="02020603050405020304" pitchFamily="18" charset="0"/>
                <a:cs typeface="Times New Roman" panose="02020603050405020304" pitchFamily="18" charset="0"/>
              </a:rPr>
              <a:t> городских округов и поселений, на территории которых располагаются организации, отнесенные к категориям по ГО</a:t>
            </a:r>
            <a:r>
              <a:rPr lang="en-US" sz="1300" dirty="0" smtClean="0">
                <a:latin typeface="Times New Roman" panose="02020603050405020304" pitchFamily="18" charset="0"/>
                <a:cs typeface="Times New Roman" panose="02020603050405020304" pitchFamily="18" charset="0"/>
              </a:rPr>
              <a:t>;</a:t>
            </a:r>
            <a:r>
              <a:rPr lang="ru-RU" sz="1300" dirty="0" smtClean="0">
                <a:latin typeface="Times New Roman" panose="02020603050405020304" pitchFamily="18" charset="0"/>
                <a:cs typeface="Times New Roman" panose="02020603050405020304" pitchFamily="18" charset="0"/>
              </a:rPr>
              <a:t> а также организаций, продолжающих свою деятельность в период мобилизации и в военное время, реализуемых при выполнении мероприятий по ГО заблаговременно, при проведении  ГО в готовность и в военное время. Она организуется и осуществляется в соответствии с законодательством Российской Федерации о гражданской обороне и об обороне в целях создания ложного представления о составе и объемах проводимых мероприятий в области ведения ГО, а также скрытия действительного расположения, состава и размещения зданий, сооружений и технологического оборудования объектов экономики и инфраструктуры населенных пунктов от всех видов и средств ведения разведки и поражения противника. </a:t>
            </a:r>
            <a:endParaRPr lang="ru-RU" sz="1300" dirty="0"/>
          </a:p>
        </p:txBody>
      </p:sp>
      <p:sp>
        <p:nvSpPr>
          <p:cNvPr id="15" name="TextBox 14"/>
          <p:cNvSpPr txBox="1"/>
          <p:nvPr/>
        </p:nvSpPr>
        <p:spPr>
          <a:xfrm>
            <a:off x="5132205" y="5579559"/>
            <a:ext cx="2043915" cy="1200329"/>
          </a:xfrm>
          <a:prstGeom prst="rect">
            <a:avLst/>
          </a:prstGeom>
          <a:solidFill>
            <a:schemeClr val="bg2">
              <a:lumMod val="90000"/>
            </a:schemeClr>
          </a:solidFill>
        </p:spPr>
        <p:txBody>
          <a:bodyPr wrap="square" rtlCol="0">
            <a:spAutoFit/>
          </a:bodyPr>
          <a:lstStyle/>
          <a:p>
            <a:r>
              <a:rPr lang="ru-RU" sz="800" b="1" dirty="0" smtClean="0">
                <a:latin typeface="Times New Roman" panose="02020603050405020304" pitchFamily="18" charset="0"/>
                <a:cs typeface="Times New Roman" panose="02020603050405020304" pitchFamily="18" charset="0"/>
              </a:rPr>
              <a:t>Обозначения</a:t>
            </a:r>
            <a:r>
              <a:rPr lang="en-US" sz="800" b="1" dirty="0" smtClean="0">
                <a:latin typeface="Times New Roman" panose="02020603050405020304" pitchFamily="18" charset="0"/>
                <a:cs typeface="Times New Roman" panose="02020603050405020304" pitchFamily="18" charset="0"/>
              </a:rPr>
              <a:t>:</a:t>
            </a:r>
          </a:p>
          <a:p>
            <a:pPr>
              <a:buAutoNum type="arabicPeriod"/>
            </a:pPr>
            <a:r>
              <a:rPr lang="ru-RU" sz="800" dirty="0" smtClean="0">
                <a:latin typeface="Times New Roman" panose="02020603050405020304" pitchFamily="18" charset="0"/>
                <a:cs typeface="Times New Roman" panose="02020603050405020304" pitchFamily="18" charset="0"/>
              </a:rPr>
              <a:t>Датчики – обнаружители ВТО</a:t>
            </a:r>
            <a:r>
              <a:rPr lang="en-US" sz="800" dirty="0" smtClean="0">
                <a:latin typeface="Times New Roman" panose="02020603050405020304" pitchFamily="18" charset="0"/>
                <a:cs typeface="Times New Roman" panose="02020603050405020304" pitchFamily="18" charset="0"/>
              </a:rPr>
              <a:t>;</a:t>
            </a:r>
          </a:p>
          <a:p>
            <a:pPr>
              <a:buAutoNum type="arabicPeriod"/>
            </a:pPr>
            <a:r>
              <a:rPr lang="ru-RU" sz="800" dirty="0" smtClean="0">
                <a:latin typeface="Times New Roman" panose="02020603050405020304" pitchFamily="18" charset="0"/>
                <a:cs typeface="Times New Roman" panose="02020603050405020304" pitchFamily="18" charset="0"/>
              </a:rPr>
              <a:t>Квантовый генератор помех</a:t>
            </a:r>
            <a:r>
              <a:rPr lang="en-US" sz="800" dirty="0" smtClean="0">
                <a:latin typeface="Times New Roman" panose="02020603050405020304" pitchFamily="18" charset="0"/>
                <a:cs typeface="Times New Roman" panose="02020603050405020304" pitchFamily="18" charset="0"/>
              </a:rPr>
              <a:t>; </a:t>
            </a:r>
          </a:p>
          <a:p>
            <a:pPr>
              <a:buAutoNum type="arabicPeriod"/>
            </a:pPr>
            <a:r>
              <a:rPr lang="ru-RU" sz="800" dirty="0" smtClean="0">
                <a:latin typeface="Times New Roman" panose="02020603050405020304" pitchFamily="18" charset="0"/>
                <a:cs typeface="Times New Roman" panose="02020603050405020304" pitchFamily="18" charset="0"/>
              </a:rPr>
              <a:t>Подъемный механизм мониторинга</a:t>
            </a:r>
            <a:r>
              <a:rPr lang="en-US" sz="800" dirty="0" smtClean="0">
                <a:latin typeface="Times New Roman" panose="02020603050405020304" pitchFamily="18" charset="0"/>
                <a:cs typeface="Times New Roman" panose="02020603050405020304" pitchFamily="18" charset="0"/>
              </a:rPr>
              <a:t>; </a:t>
            </a:r>
          </a:p>
          <a:p>
            <a:pPr>
              <a:buAutoNum type="arabicPeriod"/>
            </a:pPr>
            <a:r>
              <a:rPr lang="ru-RU" sz="800" dirty="0" smtClean="0">
                <a:latin typeface="Times New Roman" panose="02020603050405020304" pitchFamily="18" charset="0"/>
                <a:cs typeface="Times New Roman" panose="02020603050405020304" pitchFamily="18" charset="0"/>
              </a:rPr>
              <a:t>Устройство изменения контрастности</a:t>
            </a:r>
            <a:r>
              <a:rPr lang="en-US" sz="800" dirty="0" smtClean="0">
                <a:latin typeface="Times New Roman" panose="02020603050405020304" pitchFamily="18" charset="0"/>
                <a:cs typeface="Times New Roman" panose="02020603050405020304" pitchFamily="18" charset="0"/>
              </a:rPr>
              <a:t>;</a:t>
            </a:r>
          </a:p>
          <a:p>
            <a:pPr>
              <a:buAutoNum type="arabicPeriod"/>
            </a:pPr>
            <a:r>
              <a:rPr lang="ru-RU" sz="800" dirty="0" smtClean="0">
                <a:latin typeface="Times New Roman" panose="02020603050405020304" pitchFamily="18" charset="0"/>
                <a:cs typeface="Times New Roman" panose="02020603050405020304" pitchFamily="18" charset="0"/>
              </a:rPr>
              <a:t>Пусковые установки боевых помех</a:t>
            </a:r>
            <a:r>
              <a:rPr lang="en-US" sz="800" dirty="0" smtClean="0">
                <a:latin typeface="Times New Roman" panose="02020603050405020304" pitchFamily="18" charset="0"/>
                <a:cs typeface="Times New Roman" panose="02020603050405020304" pitchFamily="18" charset="0"/>
              </a:rPr>
              <a:t>; </a:t>
            </a:r>
          </a:p>
          <a:p>
            <a:pPr>
              <a:buAutoNum type="arabicPeriod"/>
            </a:pPr>
            <a:r>
              <a:rPr lang="ru-RU" sz="800" dirty="0" smtClean="0">
                <a:latin typeface="Times New Roman" panose="02020603050405020304" pitchFamily="18" charset="0"/>
                <a:cs typeface="Times New Roman" panose="02020603050405020304" pitchFamily="18" charset="0"/>
              </a:rPr>
              <a:t>Шашки автоматического дымопуска</a:t>
            </a:r>
            <a:r>
              <a:rPr lang="en-US" sz="800" dirty="0" smtClean="0">
                <a:latin typeface="Times New Roman" panose="02020603050405020304" pitchFamily="18" charset="0"/>
                <a:cs typeface="Times New Roman" panose="02020603050405020304" pitchFamily="18" charset="0"/>
              </a:rPr>
              <a:t>;</a:t>
            </a:r>
          </a:p>
          <a:p>
            <a:pPr>
              <a:buAutoNum type="arabicPeriod"/>
            </a:pPr>
            <a:r>
              <a:rPr lang="ru-RU" sz="800" dirty="0" smtClean="0">
                <a:latin typeface="Times New Roman" panose="02020603050405020304" pitchFamily="18" charset="0"/>
                <a:cs typeface="Times New Roman" panose="02020603050405020304" pitchFamily="18" charset="0"/>
              </a:rPr>
              <a:t>Пункт управления объекта с вычислительным комплексом   </a:t>
            </a:r>
            <a:endParaRPr lang="ru-RU" sz="1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15127" y="6492875"/>
            <a:ext cx="2844800" cy="365125"/>
          </a:xfrm>
        </p:spPr>
        <p:txBody>
          <a:bodyPr/>
          <a:lstStyle/>
          <a:p>
            <a:pPr>
              <a:defRPr/>
            </a:pPr>
            <a:fld id="{1E49034A-A7B1-445D-B275-FE52B65EA479}" type="slidenum">
              <a:rPr lang="ru-RU" smtClean="0"/>
              <a:pPr>
                <a:defRPr/>
              </a:pPr>
              <a:t>33</a:t>
            </a:fld>
            <a:endParaRPr lang="ru-RU" dirty="0"/>
          </a:p>
        </p:txBody>
      </p:sp>
    </p:spTree>
    <p:extLst>
      <p:ext uri="{BB962C8B-B14F-4D97-AF65-F5344CB8AC3E}">
        <p14:creationId xmlns:p14="http://schemas.microsoft.com/office/powerpoint/2010/main" val="1367613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78"/>
            <a:ext cx="12192000" cy="969934"/>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989329" y="41612"/>
            <a:ext cx="10549333" cy="830997"/>
          </a:xfrm>
          <a:prstGeom prst="rect">
            <a:avLst/>
          </a:prstGeom>
          <a:noFill/>
        </p:spPr>
        <p:txBody>
          <a:bodyPr wrap="square" rtlCol="0">
            <a:spAutoFit/>
          </a:bodyPr>
          <a:lstStyle/>
          <a:p>
            <a:r>
              <a:rPr lang="ru-RU" sz="16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a:t>
            </a:r>
            <a:r>
              <a:rPr lang="ru-RU" sz="1600" dirty="0" smtClean="0">
                <a:solidFill>
                  <a:schemeClr val="bg1"/>
                </a:solidFill>
                <a:latin typeface="Times New Roman" panose="02020603050405020304" pitchFamily="18" charset="0"/>
                <a:cs typeface="Times New Roman" panose="02020603050405020304" pitchFamily="18" charset="0"/>
              </a:rPr>
              <a:t>ДРУГИХ НЕОТЛОЖНЫХ </a:t>
            </a:r>
            <a:r>
              <a:rPr lang="ru-RU" sz="1600" dirty="0">
                <a:solidFill>
                  <a:schemeClr val="bg1"/>
                </a:solidFill>
                <a:latin typeface="Times New Roman" panose="02020603050405020304" pitchFamily="18" charset="0"/>
                <a:cs typeface="Times New Roman" panose="02020603050405020304" pitchFamily="18" charset="0"/>
              </a:rPr>
              <a:t>РАБОТ В СЛУЧАЕ ВОЗНИКНОВЕНИЯ </a:t>
            </a:r>
            <a:r>
              <a:rPr lang="ru-RU" sz="1600" dirty="0" smtClean="0">
                <a:solidFill>
                  <a:schemeClr val="bg1"/>
                </a:solidFill>
                <a:latin typeface="Times New Roman" panose="02020603050405020304" pitchFamily="18" charset="0"/>
                <a:cs typeface="Times New Roman" panose="02020603050405020304" pitchFamily="18" charset="0"/>
              </a:rPr>
              <a:t>ОПАСНОСТЕЙ ДЛЯ </a:t>
            </a:r>
            <a:r>
              <a:rPr lang="ru-RU" sz="1600" dirty="0">
                <a:solidFill>
                  <a:schemeClr val="bg1"/>
                </a:solidFill>
                <a:latin typeface="Times New Roman" panose="02020603050405020304" pitchFamily="18" charset="0"/>
                <a:cs typeface="Times New Roman" panose="02020603050405020304" pitchFamily="18" charset="0"/>
              </a:rPr>
              <a:t>НАСЕЛЕНИЯ ПРИ ВОЕННЫХ </a:t>
            </a:r>
            <a:r>
              <a:rPr lang="ru-RU" sz="1600" dirty="0" smtClean="0">
                <a:solidFill>
                  <a:schemeClr val="bg1"/>
                </a:solidFill>
                <a:latin typeface="Times New Roman" panose="02020603050405020304" pitchFamily="18" charset="0"/>
                <a:cs typeface="Times New Roman" panose="02020603050405020304" pitchFamily="18" charset="0"/>
              </a:rPr>
              <a:t>КОНФЛИКТАХ </a:t>
            </a:r>
            <a:r>
              <a:rPr lang="ru-RU" sz="1600" dirty="0">
                <a:solidFill>
                  <a:schemeClr val="bg1"/>
                </a:solidFill>
                <a:latin typeface="Times New Roman" panose="02020603050405020304" pitchFamily="18" charset="0"/>
                <a:cs typeface="Times New Roman" panose="02020603050405020304" pitchFamily="18" charset="0"/>
              </a:rPr>
              <a:t>ИЛИ </a:t>
            </a:r>
            <a:r>
              <a:rPr lang="ru-RU" sz="1600" dirty="0" smtClean="0">
                <a:solidFill>
                  <a:schemeClr val="bg1"/>
                </a:solidFill>
                <a:latin typeface="Times New Roman" panose="02020603050405020304" pitchFamily="18" charset="0"/>
                <a:cs typeface="Times New Roman" panose="02020603050405020304" pitchFamily="18" charset="0"/>
              </a:rPr>
              <a:t>ВСЛЕДСТВИЕ ЭТИХ </a:t>
            </a:r>
            <a:r>
              <a:rPr lang="ru-RU" sz="1600" dirty="0">
                <a:solidFill>
                  <a:schemeClr val="bg1"/>
                </a:solidFill>
                <a:latin typeface="Times New Roman" panose="02020603050405020304" pitchFamily="18" charset="0"/>
                <a:cs typeface="Times New Roman" panose="02020603050405020304" pitchFamily="18" charset="0"/>
              </a:rPr>
              <a:t>КОНФЛИКТОВ, </a:t>
            </a:r>
            <a:endParaRPr lang="ru-RU" sz="1600" dirty="0" smtClean="0">
              <a:solidFill>
                <a:schemeClr val="bg1"/>
              </a:solidFill>
              <a:latin typeface="Times New Roman" panose="02020603050405020304" pitchFamily="18" charset="0"/>
              <a:cs typeface="Times New Roman" panose="02020603050405020304" pitchFamily="18" charset="0"/>
            </a:endParaRPr>
          </a:p>
          <a:p>
            <a:r>
              <a:rPr lang="ru-RU" sz="1600" dirty="0" smtClean="0">
                <a:solidFill>
                  <a:schemeClr val="bg1"/>
                </a:solidFill>
                <a:latin typeface="Times New Roman" panose="02020603050405020304" pitchFamily="18" charset="0"/>
                <a:cs typeface="Times New Roman" panose="02020603050405020304" pitchFamily="18" charset="0"/>
              </a:rPr>
              <a:t>А </a:t>
            </a:r>
            <a:r>
              <a:rPr lang="ru-RU" sz="1600" dirty="0">
                <a:solidFill>
                  <a:schemeClr val="bg1"/>
                </a:solidFill>
                <a:latin typeface="Times New Roman" panose="02020603050405020304" pitchFamily="18" charset="0"/>
                <a:cs typeface="Times New Roman" panose="02020603050405020304" pitchFamily="18" charset="0"/>
              </a:rPr>
              <a:t>ТАКЖЕ ПРИ ЧРЕЗВЫЧАЙНЫХ </a:t>
            </a:r>
            <a:r>
              <a:rPr lang="ru-RU" sz="1600" dirty="0" smtClean="0">
                <a:solidFill>
                  <a:schemeClr val="bg1"/>
                </a:solidFill>
                <a:latin typeface="Times New Roman" panose="02020603050405020304" pitchFamily="18" charset="0"/>
                <a:cs typeface="Times New Roman" panose="02020603050405020304" pitchFamily="18" charset="0"/>
              </a:rPr>
              <a:t>СИТУАЦИЯХ ПРИРОДНОГО </a:t>
            </a:r>
            <a:r>
              <a:rPr lang="ru-RU" sz="1600" dirty="0">
                <a:solidFill>
                  <a:schemeClr val="bg1"/>
                </a:solidFill>
                <a:latin typeface="Times New Roman" panose="02020603050405020304" pitchFamily="18" charset="0"/>
                <a:cs typeface="Times New Roman" panose="02020603050405020304" pitchFamily="18" charset="0"/>
              </a:rPr>
              <a:t>И ТЕХНОГЕННОГО ХАРАКТЕРА</a:t>
            </a:r>
            <a:endParaRPr lang="ru-RU" sz="1200" dirty="0"/>
          </a:p>
        </p:txBody>
      </p:sp>
      <p:sp>
        <p:nvSpPr>
          <p:cNvPr id="2" name="Прямоугольник 1"/>
          <p:cNvSpPr/>
          <p:nvPr/>
        </p:nvSpPr>
        <p:spPr>
          <a:xfrm>
            <a:off x="383936" y="4077072"/>
            <a:ext cx="11496472" cy="1815882"/>
          </a:xfrm>
          <a:prstGeom prst="rect">
            <a:avLst/>
          </a:prstGeom>
          <a:solidFill>
            <a:srgbClr val="FFC000"/>
          </a:solid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АВАРИЙНО-СПАСАТЕЛЬНЫЕ РАБОТЫ </a:t>
            </a:r>
            <a:r>
              <a:rPr lang="ru-RU" sz="1400" b="1" dirty="0">
                <a:solidFill>
                  <a:schemeClr val="tx2"/>
                </a:solidFill>
                <a:latin typeface="Times New Roman" panose="02020603050405020304" pitchFamily="18" charset="0"/>
                <a:cs typeface="Times New Roman" panose="02020603050405020304" pitchFamily="18" charset="0"/>
              </a:rPr>
              <a:t>–</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это действия по спасению людей, материальных и культурных ценностей, защите природной среды в зоне чрезвычайных ситуаций, локализации чрезвычайных ситуаций и подавлению или доведению до минимально возможного уровня воздействия характерных для них опасных факторов. Аварийно-спасательные работы характеризуются наличием факторов, угрожающих жизни и здоровью проводящих эти работы людей, и требуют специальной подготовки, экипировки и оснащения</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a:t>
            </a:r>
            <a:r>
              <a:rPr lang="ru-RU" sz="1400" b="1" dirty="0" smtClean="0">
                <a:solidFill>
                  <a:schemeClr val="tx2"/>
                </a:solidFill>
                <a:latin typeface="Times New Roman" panose="02020603050405020304" pitchFamily="18" charset="0"/>
                <a:cs typeface="Times New Roman" panose="02020603050405020304" pitchFamily="18" charset="0"/>
              </a:rPr>
              <a:t>НЕОТЛОЖНЫЕ РАБОТЫ ПРИ ЛИКВИДАЦИИ </a:t>
            </a:r>
            <a:r>
              <a:rPr lang="ru-RU" sz="1400" b="1" dirty="0">
                <a:solidFill>
                  <a:schemeClr val="tx2"/>
                </a:solidFill>
                <a:latin typeface="Times New Roman" panose="02020603050405020304" pitchFamily="18" charset="0"/>
                <a:cs typeface="Times New Roman" panose="02020603050405020304" pitchFamily="18" charset="0"/>
              </a:rPr>
              <a:t>ЧРЕЗВЫЧАЙНЫХ СИТУАЦИЙ </a:t>
            </a:r>
            <a:r>
              <a:rPr lang="ru-RU" sz="1400" dirty="0">
                <a:latin typeface="Times New Roman" panose="02020603050405020304" pitchFamily="18" charset="0"/>
                <a:cs typeface="Times New Roman" panose="02020603050405020304" pitchFamily="18" charset="0"/>
              </a:rPr>
              <a:t>– это деятельность по всестороннему обеспечению аварийно-спасательных работ, оказанию населению, пострадавшему в чрезвычайных ситуациях, медицинской и других видов помощи, созданию условий, минимально необходимых для сохранения жизни и здоровья людей, поддержания их работоспособности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61448" y="1124744"/>
            <a:ext cx="11496472" cy="2677656"/>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от </a:t>
            </a:r>
            <a:r>
              <a:rPr lang="ru-RU" sz="1400" dirty="0" smtClean="0">
                <a:latin typeface="Times New Roman" panose="02020603050405020304" pitchFamily="18" charset="0"/>
                <a:cs typeface="Times New Roman" panose="02020603050405020304" pitchFamily="18" charset="0"/>
              </a:rPr>
              <a:t>22 августа 1995 г. № 151-ФЗ «Об </a:t>
            </a:r>
            <a:r>
              <a:rPr lang="ru-RU" sz="1400" dirty="0">
                <a:latin typeface="Times New Roman" panose="02020603050405020304" pitchFamily="18" charset="0"/>
                <a:cs typeface="Times New Roman" panose="02020603050405020304" pitchFamily="18" charset="0"/>
              </a:rPr>
              <a:t>аварийно-спасательных службах и статусе </a:t>
            </a:r>
            <a:r>
              <a:rPr lang="ru-RU" sz="1400" dirty="0" smtClean="0">
                <a:latin typeface="Times New Roman" panose="02020603050405020304" pitchFamily="18" charset="0"/>
                <a:cs typeface="Times New Roman" panose="02020603050405020304" pitchFamily="18" charset="0"/>
              </a:rPr>
              <a:t>спасателей»;</a:t>
            </a: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от 21 </a:t>
            </a:r>
            <a:r>
              <a:rPr lang="ru-RU" sz="1400" dirty="0" smtClean="0">
                <a:latin typeface="Times New Roman" panose="02020603050405020304" pitchFamily="18" charset="0"/>
                <a:cs typeface="Times New Roman" panose="02020603050405020304" pitchFamily="18" charset="0"/>
              </a:rPr>
              <a:t>декабря </a:t>
            </a:r>
            <a:r>
              <a:rPr lang="ru-RU" sz="1400" dirty="0">
                <a:latin typeface="Times New Roman" panose="02020603050405020304" pitchFamily="18" charset="0"/>
                <a:cs typeface="Times New Roman" panose="02020603050405020304" pitchFamily="18" charset="0"/>
              </a:rPr>
              <a:t>1994 г. № 68-ФЗ «О защите населения и территорий от чрезвычайных ситуаций природного и </a:t>
            </a:r>
            <a:r>
              <a:rPr lang="ru-RU" sz="1400" dirty="0" smtClean="0">
                <a:latin typeface="Times New Roman" panose="02020603050405020304" pitchFamily="18" charset="0"/>
                <a:cs typeface="Times New Roman" panose="02020603050405020304" pitchFamily="18" charset="0"/>
              </a:rPr>
              <a:t>техногенного </a:t>
            </a:r>
            <a:r>
              <a:rPr lang="ru-RU" sz="1400" dirty="0">
                <a:latin typeface="Times New Roman" panose="02020603050405020304" pitchFamily="18" charset="0"/>
                <a:cs typeface="Times New Roman" panose="02020603050405020304" pitchFamily="18" charset="0"/>
              </a:rPr>
              <a:t>характера</a:t>
            </a:r>
            <a:r>
              <a:rPr lang="ru-RU" sz="14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a:t>
            </a:r>
            <a:r>
              <a:rPr lang="ru-RU" sz="1400" dirty="0" smtClean="0">
                <a:latin typeface="Times New Roman" panose="02020603050405020304" pitchFamily="18" charset="0"/>
                <a:cs typeface="Times New Roman" panose="02020603050405020304" pitchFamily="18" charset="0"/>
              </a:rPr>
              <a:t>№ 804 </a:t>
            </a:r>
            <a:r>
              <a:rPr lang="ru-RU" sz="1400" dirty="0">
                <a:latin typeface="Times New Roman" panose="02020603050405020304" pitchFamily="18" charset="0"/>
                <a:cs typeface="Times New Roman" panose="02020603050405020304" pitchFamily="18" charset="0"/>
              </a:rPr>
              <a:t>«Об утверждении Положения о гражданской обороне </a:t>
            </a:r>
            <a:r>
              <a:rPr lang="ru-RU" sz="1400" dirty="0" smtClean="0">
                <a:latin typeface="Times New Roman" panose="02020603050405020304" pitchFamily="18" charset="0"/>
                <a:cs typeface="Times New Roman" panose="02020603050405020304" pitchFamily="18" charset="0"/>
              </a:rPr>
              <a:t>в Российской </a:t>
            </a:r>
            <a:r>
              <a:rPr lang="ru-RU" sz="1400" dirty="0">
                <a:latin typeface="Times New Roman" panose="02020603050405020304" pitchFamily="18" charset="0"/>
                <a:cs typeface="Times New Roman" panose="02020603050405020304" pitchFamily="18" charset="0"/>
              </a:rPr>
              <a:t>Федерации</a:t>
            </a:r>
            <a:r>
              <a:rPr lang="ru-RU" sz="14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Постановление Правительства Российской Федерации </a:t>
            </a:r>
            <a:r>
              <a:rPr lang="ru-RU" sz="1400" dirty="0" smtClean="0">
                <a:latin typeface="Times New Roman" panose="02020603050405020304" pitchFamily="18" charset="0"/>
                <a:cs typeface="Times New Roman" panose="02020603050405020304" pitchFamily="18" charset="0"/>
              </a:rPr>
              <a:t>от 28 августа 2014 г.  № 867 «Об </a:t>
            </a:r>
            <a:r>
              <a:rPr lang="ru-RU" sz="1400" dirty="0">
                <a:latin typeface="Times New Roman" panose="02020603050405020304" pitchFamily="18" charset="0"/>
                <a:cs typeface="Times New Roman" panose="02020603050405020304" pitchFamily="18" charset="0"/>
              </a:rPr>
              <a:t>аварийно-спасательных </a:t>
            </a:r>
            <a:r>
              <a:rPr lang="ru-RU" sz="1400" dirty="0" smtClean="0">
                <a:latin typeface="Times New Roman" panose="02020603050405020304" pitchFamily="18" charset="0"/>
                <a:cs typeface="Times New Roman" panose="02020603050405020304" pitchFamily="18" charset="0"/>
              </a:rPr>
              <a:t>работах»;</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Приказ </a:t>
            </a:r>
            <a:r>
              <a:rPr lang="ru-RU" sz="1400" dirty="0">
                <a:latin typeface="Times New Roman" panose="02020603050405020304" pitchFamily="18" charset="0"/>
                <a:cs typeface="Times New Roman" panose="02020603050405020304" pitchFamily="18" charset="0"/>
              </a:rPr>
              <a:t>МЧС России от </a:t>
            </a:r>
            <a:r>
              <a:rPr lang="ru-RU" sz="1400" dirty="0" smtClean="0">
                <a:latin typeface="Times New Roman" panose="02020603050405020304" pitchFamily="18" charset="0"/>
                <a:cs typeface="Times New Roman" panose="02020603050405020304" pitchFamily="18" charset="0"/>
              </a:rPr>
              <a:t>14 ноября 2008 г. № 687 «Об </a:t>
            </a:r>
            <a:r>
              <a:rPr lang="ru-RU" sz="1400" dirty="0">
                <a:latin typeface="Times New Roman" panose="02020603050405020304" pitchFamily="18" charset="0"/>
                <a:cs typeface="Times New Roman" panose="02020603050405020304" pitchFamily="18" charset="0"/>
              </a:rPr>
              <a:t>утверждении Положения об организации и ведении гражданской обороны в муниципальных образованиях и </a:t>
            </a:r>
            <a:r>
              <a:rPr lang="ru-RU" sz="1400" dirty="0" smtClean="0">
                <a:latin typeface="Times New Roman" panose="02020603050405020304" pitchFamily="18" charset="0"/>
                <a:cs typeface="Times New Roman" panose="02020603050405020304" pitchFamily="18" charset="0"/>
              </a:rPr>
              <a:t>организациях»;</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Приказ </a:t>
            </a:r>
            <a:r>
              <a:rPr lang="ru-RU" sz="1400" dirty="0">
                <a:latin typeface="Times New Roman" panose="02020603050405020304" pitchFamily="18" charset="0"/>
                <a:cs typeface="Times New Roman" panose="02020603050405020304" pitchFamily="18" charset="0"/>
              </a:rPr>
              <a:t>МЧС России от </a:t>
            </a:r>
            <a:r>
              <a:rPr lang="ru-RU" sz="1400" dirty="0" smtClean="0">
                <a:latin typeface="Times New Roman" panose="02020603050405020304" pitchFamily="18" charset="0"/>
                <a:cs typeface="Times New Roman" panose="02020603050405020304" pitchFamily="18" charset="0"/>
              </a:rPr>
              <a:t>23 декабря 2005 г. № 999 «Об </a:t>
            </a:r>
            <a:r>
              <a:rPr lang="ru-RU" sz="1400" dirty="0">
                <a:latin typeface="Times New Roman" panose="02020603050405020304" pitchFamily="18" charset="0"/>
                <a:cs typeface="Times New Roman" panose="02020603050405020304" pitchFamily="18" charset="0"/>
              </a:rPr>
              <a:t>утверждении Порядка создания нештатных аварийно-спасательных </a:t>
            </a:r>
            <a:r>
              <a:rPr lang="ru-RU" sz="1400" dirty="0" smtClean="0">
                <a:latin typeface="Times New Roman" panose="02020603050405020304" pitchFamily="18" charset="0"/>
                <a:cs typeface="Times New Roman" panose="02020603050405020304" pitchFamily="18" charset="0"/>
              </a:rPr>
              <a:t>формирований»;</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Приказ МЧС России от </a:t>
            </a:r>
            <a:r>
              <a:rPr lang="ru-RU" sz="1400" dirty="0" smtClean="0">
                <a:latin typeface="Times New Roman" panose="02020603050405020304" pitchFamily="18" charset="0"/>
                <a:cs typeface="Times New Roman" panose="02020603050405020304" pitchFamily="18" charset="0"/>
              </a:rPr>
              <a:t>18 декабря 2014 г. № 701 «Об </a:t>
            </a:r>
            <a:r>
              <a:rPr lang="ru-RU" sz="1400" dirty="0">
                <a:latin typeface="Times New Roman" panose="02020603050405020304" pitchFamily="18" charset="0"/>
                <a:cs typeface="Times New Roman" panose="02020603050405020304" pitchFamily="18" charset="0"/>
              </a:rPr>
              <a:t>утверждении Типового порядка создания нештатных формирований по обеспечению выполнения мероприятий по гражданской </a:t>
            </a:r>
            <a:r>
              <a:rPr lang="ru-RU" sz="1400" dirty="0" smtClean="0">
                <a:latin typeface="Times New Roman" panose="02020603050405020304" pitchFamily="18" charset="0"/>
                <a:cs typeface="Times New Roman" panose="02020603050405020304" pitchFamily="18" charset="0"/>
              </a:rPr>
              <a:t>обороне».</a:t>
            </a:r>
            <a:endParaRPr lang="ru-RU" sz="1400" dirty="0">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defRPr/>
            </a:pPr>
            <a:fld id="{1E49034A-A7B1-445D-B275-FE52B65EA479}" type="slidenum">
              <a:rPr lang="ru-RU" smtClean="0"/>
              <a:pPr>
                <a:defRPr/>
              </a:pPr>
              <a:t>34</a:t>
            </a:fld>
            <a:endParaRPr lang="ru-RU"/>
          </a:p>
        </p:txBody>
      </p:sp>
    </p:spTree>
    <p:extLst>
      <p:ext uri="{BB962C8B-B14F-4D97-AF65-F5344CB8AC3E}">
        <p14:creationId xmlns:p14="http://schemas.microsoft.com/office/powerpoint/2010/main" val="2692079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КОНФЛИКТОВ, </a:t>
            </a:r>
            <a:r>
              <a:rPr lang="ru-RU" sz="1200" dirty="0" smtClean="0">
                <a:solidFill>
                  <a:schemeClr val="bg1"/>
                </a:solidFill>
                <a:latin typeface="Times New Roman" panose="02020603050405020304" pitchFamily="18" charset="0"/>
                <a:cs typeface="Times New Roman" panose="02020603050405020304" pitchFamily="18" charset="0"/>
              </a:rPr>
              <a:t>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2495600" y="618952"/>
            <a:ext cx="73573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ВИДЫ АВАРИЙНО-СПАСАТЕЛЬНЫХ РАБОТ</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86542" y="1132068"/>
            <a:ext cx="2058739" cy="4882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ГОРНОСПАСАТЕЛЬНЫЕ РАБОТЫ</a:t>
            </a:r>
            <a:endParaRPr lang="ru-RU" sz="11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670753" y="1138065"/>
            <a:ext cx="2067100" cy="47623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ГАЗОСПАСАТЕЛЬНЫЕ РАБОТЫ</a:t>
            </a:r>
            <a:endParaRPr lang="ru-RU" sz="11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419005" y="1146436"/>
            <a:ext cx="2058739" cy="4882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ПРОТИВОФОНТАННЫЕ РАБОТЫ</a:t>
            </a:r>
            <a:endParaRPr lang="ru-RU" sz="1100"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286541" y="3399472"/>
            <a:ext cx="2058739" cy="4882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ПОИСКОВО-СПАСАТЕЛЬНЫЕ РАБОТЫ</a:t>
            </a:r>
            <a:endParaRPr lang="ru-RU" sz="110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714789" y="1128687"/>
            <a:ext cx="2682790" cy="4882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РАБОТЫ, СВЯЗАННЫЕ </a:t>
            </a:r>
            <a:r>
              <a:rPr lang="en-US" sz="1100" dirty="0" smtClean="0">
                <a:latin typeface="Times New Roman" panose="02020603050405020304" pitchFamily="18" charset="0"/>
                <a:cs typeface="Times New Roman" panose="02020603050405020304" pitchFamily="18" charset="0"/>
              </a:rPr>
              <a:t/>
            </a:r>
            <a:br>
              <a:rPr lang="en-US"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С ТУШЕНИЕМ</a:t>
            </a:r>
            <a:r>
              <a:rPr lang="en-US" sz="1100" dirty="0" smtClean="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ПОЖАРОВ</a:t>
            </a:r>
            <a:endParaRPr lang="ru-RU" sz="1100"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2379986" y="3219045"/>
            <a:ext cx="2658094" cy="84908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РАБОТЫ ПО ЛИКВИДАЦИИ МЕДИКО-САНИТАРНЫХ ПОСЛЕДСТВИЙ ЧРЕЗВЫЧАЙНЫХ СИТУАЦИЙ</a:t>
            </a:r>
            <a:endParaRPr lang="ru-RU" sz="1100"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9596234" y="1146436"/>
            <a:ext cx="2473297" cy="164966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РАБОТЫ ПО ЛИКВИДАЦИИ РАЗЛИВОВ НЕФТИ И НЕФТЕПРОДУКТОВ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НА КОНТИНЕНТАЛЬНОМ ШЕЛЬФЕ РОССИЙСКОЙ ФЕДЕРАЦИИ, ВО ВНУТРЕННИХ МОРСКИХ ВОДАХ, ТЕРРИТОРИАЛЬНОМ МОРЕ И ПРИЛЕЖАЩЕЙ ЗОНЕ РОССИЙСКОЙ ФЕДЕРАЦИИ</a:t>
            </a:r>
            <a:endParaRPr lang="ru-RU" sz="11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542" y="1634571"/>
            <a:ext cx="2058739" cy="1371153"/>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8903" y="1642962"/>
            <a:ext cx="2058829" cy="137323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8790" y="1623677"/>
            <a:ext cx="2080527" cy="1382047"/>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541" y="4041742"/>
            <a:ext cx="2085311" cy="1374286"/>
          </a:xfrm>
          <a:prstGeom prst="rect">
            <a:avLst/>
          </a:prstGeom>
          <a:ln>
            <a:noFill/>
          </a:ln>
          <a:effectLst>
            <a:outerShdw blurRad="292100" dist="139700" dir="2700000" algn="tl" rotWithShape="0">
              <a:srgbClr val="333333">
                <a:alpha val="65000"/>
              </a:srgbClr>
            </a:outerShdw>
          </a:effectLst>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5128" y="1641713"/>
            <a:ext cx="2060754" cy="1374286"/>
          </a:xfrm>
          <a:prstGeom prst="rect">
            <a:avLst/>
          </a:prstGeom>
        </p:spPr>
      </p:pic>
      <p:pic>
        <p:nvPicPr>
          <p:cNvPr id="20" name="Рисунок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2342" y="4033492"/>
            <a:ext cx="2072024" cy="1377896"/>
          </a:xfrm>
          <a:prstGeom prst="rect">
            <a:avLst/>
          </a:prstGeom>
        </p:spPr>
      </p:pic>
      <p:pic>
        <p:nvPicPr>
          <p:cNvPr id="21" name="Рисунок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2613" y="4033492"/>
            <a:ext cx="2067142" cy="1376007"/>
          </a:xfrm>
          <a:prstGeom prst="rect">
            <a:avLst/>
          </a:prstGeom>
        </p:spPr>
      </p:pic>
      <p:sp>
        <p:nvSpPr>
          <p:cNvPr id="22" name="Прямоугольник 21"/>
          <p:cNvSpPr/>
          <p:nvPr/>
        </p:nvSpPr>
        <p:spPr>
          <a:xfrm>
            <a:off x="481579" y="5690804"/>
            <a:ext cx="6393476"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Перечень видов </a:t>
            </a:r>
            <a:r>
              <a:rPr lang="ru-RU" sz="1200" dirty="0" smtClean="0">
                <a:latin typeface="Times New Roman" panose="02020603050405020304" pitchFamily="18" charset="0"/>
                <a:cs typeface="Times New Roman" panose="02020603050405020304" pitchFamily="18" charset="0"/>
              </a:rPr>
              <a:t>аварийно-спасательных </a:t>
            </a:r>
            <a:r>
              <a:rPr lang="ru-RU" sz="1200" dirty="0">
                <a:latin typeface="Times New Roman" panose="02020603050405020304" pitchFamily="18" charset="0"/>
                <a:cs typeface="Times New Roman" panose="02020603050405020304" pitchFamily="18" charset="0"/>
              </a:rPr>
              <a:t>работ может быть дополнен </a:t>
            </a:r>
            <a:endParaRPr lang="en-US"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решением </a:t>
            </a:r>
            <a:r>
              <a:rPr lang="ru-RU" sz="1200" dirty="0">
                <a:latin typeface="Times New Roman" panose="02020603050405020304" pitchFamily="18" charset="0"/>
                <a:cs typeface="Times New Roman" panose="02020603050405020304" pitchFamily="18" charset="0"/>
              </a:rPr>
              <a:t>Правительства </a:t>
            </a:r>
            <a:r>
              <a:rPr lang="ru-RU" sz="1200" dirty="0" smtClean="0">
                <a:latin typeface="Times New Roman" panose="02020603050405020304" pitchFamily="18" charset="0"/>
                <a:cs typeface="Times New Roman" panose="02020603050405020304" pitchFamily="18" charset="0"/>
              </a:rPr>
              <a:t>Российской Федерации</a:t>
            </a:r>
            <a:endParaRPr lang="ru-RU" sz="1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249408" y="6399882"/>
            <a:ext cx="2844800" cy="365125"/>
          </a:xfrm>
        </p:spPr>
        <p:txBody>
          <a:bodyPr/>
          <a:lstStyle/>
          <a:p>
            <a:pPr>
              <a:defRPr/>
            </a:pPr>
            <a:fld id="{1E49034A-A7B1-445D-B275-FE52B65EA479}" type="slidenum">
              <a:rPr lang="ru-RU" smtClean="0"/>
              <a:pPr>
                <a:defRPr/>
              </a:pPr>
              <a:t>35</a:t>
            </a:fld>
            <a:endParaRPr lang="ru-RU"/>
          </a:p>
        </p:txBody>
      </p:sp>
      <p:sp>
        <p:nvSpPr>
          <p:cNvPr id="23" name="Прямоугольник 22"/>
          <p:cNvSpPr/>
          <p:nvPr/>
        </p:nvSpPr>
        <p:spPr>
          <a:xfrm>
            <a:off x="4828856" y="3317362"/>
            <a:ext cx="2473297" cy="69780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РАБОТЫ ПО ЛИКВИДАЦИИ ПОСЛЕДСТВИЙ РАДИАЦИОННЫХ АВАРИЙ</a:t>
            </a:r>
            <a:endParaRPr lang="ru-RU" sz="1100" dirty="0">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7211725" y="3150037"/>
            <a:ext cx="2473297" cy="166431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РАБОТЫ ПО ЛИКВИДАЦИИ РАЗЛИВОВ НЕФТИ И НЕФТЕПРОДУКТОВ </a:t>
            </a:r>
          </a:p>
          <a:p>
            <a:pPr algn="ctr"/>
            <a:r>
              <a:rPr lang="ru-RU" sz="1100" dirty="0" smtClean="0">
                <a:latin typeface="Times New Roman" panose="02020603050405020304" pitchFamily="18" charset="0"/>
                <a:cs typeface="Times New Roman" panose="02020603050405020304" pitchFamily="18" charset="0"/>
              </a:rPr>
              <a:t>НА ТЕРРИТОРИИ РОССИЙСКОЙ ФЕДЕРАЦИИ, ЗА ИСКЛЮЧЕНИЕМ ВНУТРЕННИХ МОРСКИХ ВОД </a:t>
            </a:r>
          </a:p>
          <a:p>
            <a:pPr algn="ctr"/>
            <a:r>
              <a:rPr lang="ru-RU" sz="1100" dirty="0" smtClean="0">
                <a:latin typeface="Times New Roman" panose="02020603050405020304" pitchFamily="18" charset="0"/>
                <a:cs typeface="Times New Roman" panose="02020603050405020304" pitchFamily="18" charset="0"/>
              </a:rPr>
              <a:t>И ТЕРРИТОРИАЛЬНОГО МОРЯ РОССИЙСКОЙ ФЕДЕРАЦИИ</a:t>
            </a:r>
            <a:endParaRPr lang="ru-RU" sz="11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82589" y="4777367"/>
            <a:ext cx="2097310" cy="1396209"/>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0001" y="2941665"/>
            <a:ext cx="2105762" cy="1403841"/>
          </a:xfrm>
          <a:prstGeom prst="rect">
            <a:avLst/>
          </a:prstGeom>
        </p:spPr>
      </p:pic>
      <p:pic>
        <p:nvPicPr>
          <p:cNvPr id="27" name="Рисунок 26"/>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tretch>
            <a:fillRect/>
          </a:stretch>
        </p:blipFill>
        <p:spPr>
          <a:xfrm>
            <a:off x="9772733" y="4777367"/>
            <a:ext cx="2090312" cy="1393746"/>
          </a:xfrm>
          <a:prstGeom prst="rect">
            <a:avLst/>
          </a:prstGeom>
        </p:spPr>
      </p:pic>
    </p:spTree>
    <p:extLst>
      <p:ext uri="{BB962C8B-B14F-4D97-AF65-F5344CB8AC3E}">
        <p14:creationId xmlns:p14="http://schemas.microsoft.com/office/powerpoint/2010/main" val="618463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Прямоугольник 46"/>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0" name="Прямая соединительная линия 59"/>
          <p:cNvCxnSpPr/>
          <p:nvPr/>
        </p:nvCxnSpPr>
        <p:spPr>
          <a:xfrm flipH="1" flipV="1">
            <a:off x="10776151" y="1459546"/>
            <a:ext cx="39098" cy="4250987"/>
          </a:xfrm>
          <a:prstGeom prst="line">
            <a:avLst/>
          </a:prstGeom>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a:stCxn id="32" idx="2"/>
          </p:cNvCxnSpPr>
          <p:nvPr/>
        </p:nvCxnSpPr>
        <p:spPr>
          <a:xfrm flipH="1" flipV="1">
            <a:off x="1094951" y="1471680"/>
            <a:ext cx="36936" cy="1946062"/>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КОНФЛИКТОВ, </a:t>
            </a:r>
            <a:r>
              <a:rPr lang="ru-RU" sz="1200" dirty="0" smtClean="0">
                <a:solidFill>
                  <a:schemeClr val="bg1"/>
                </a:solidFill>
                <a:latin typeface="Times New Roman" panose="02020603050405020304" pitchFamily="18" charset="0"/>
                <a:cs typeface="Times New Roman" panose="02020603050405020304" pitchFamily="18" charset="0"/>
              </a:rPr>
              <a:t>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68696" y="639863"/>
            <a:ext cx="6670014"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СРЕДСТВА ПРОВЕДЕНИЯ АСДНР</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8" name="Прямоугольник с двумя скругленными соседними углами 17"/>
          <p:cNvSpPr/>
          <p:nvPr/>
        </p:nvSpPr>
        <p:spPr>
          <a:xfrm>
            <a:off x="335360" y="1092648"/>
            <a:ext cx="5604337" cy="382949"/>
          </a:xfrm>
          <a:prstGeom prst="round2SameRect">
            <a:avLst/>
          </a:prstGeom>
          <a:solidFill>
            <a:srgbClr val="6D883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СРЕДСТВА ОСНОВНОГО НАЗНАЧЕНИЯ</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294311" y="1790370"/>
            <a:ext cx="1697233" cy="416227"/>
          </a:xfrm>
          <a:prstGeom prst="roundRect">
            <a:avLst/>
          </a:prstGeom>
          <a:solidFill>
            <a:schemeClr val="accent3">
              <a:lumMod val="75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b="1" dirty="0" smtClean="0">
                <a:latin typeface="Times New Roman" panose="02020603050405020304" pitchFamily="18" charset="0"/>
                <a:cs typeface="Times New Roman" panose="02020603050405020304" pitchFamily="18" charset="0"/>
              </a:rPr>
              <a:t>Средства проведения спасательных работ</a:t>
            </a:r>
            <a:endParaRPr lang="ru-RU" sz="1100" b="1" dirty="0">
              <a:latin typeface="Times New Roman" panose="02020603050405020304" pitchFamily="18" charset="0"/>
              <a:cs typeface="Times New Roman" panose="02020603050405020304" pitchFamily="18" charset="0"/>
            </a:endParaRPr>
          </a:p>
        </p:txBody>
      </p:sp>
      <p:sp>
        <p:nvSpPr>
          <p:cNvPr id="31" name="Скругленный прямоугольник 30"/>
          <p:cNvSpPr/>
          <p:nvPr/>
        </p:nvSpPr>
        <p:spPr>
          <a:xfrm>
            <a:off x="295776" y="2398072"/>
            <a:ext cx="1673686"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поисково-спасательные</a:t>
            </a:r>
            <a:endParaRPr lang="ru-RU" sz="1100" dirty="0">
              <a:latin typeface="Times New Roman" panose="02020603050405020304" pitchFamily="18" charset="0"/>
              <a:cs typeface="Times New Roman" panose="02020603050405020304" pitchFamily="18" charset="0"/>
            </a:endParaRPr>
          </a:p>
        </p:txBody>
      </p:sp>
      <p:sp>
        <p:nvSpPr>
          <p:cNvPr id="32" name="Скругленный прямоугольник 31"/>
          <p:cNvSpPr/>
          <p:nvPr/>
        </p:nvSpPr>
        <p:spPr>
          <a:xfrm>
            <a:off x="294312" y="3001515"/>
            <a:ext cx="1675150"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аварийно-спасательные</a:t>
            </a:r>
            <a:endParaRPr lang="ru-RU" sz="1100" dirty="0">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a:stCxn id="38" idx="2"/>
          </p:cNvCxnSpPr>
          <p:nvPr/>
        </p:nvCxnSpPr>
        <p:spPr>
          <a:xfrm flipH="1" flipV="1">
            <a:off x="3023507" y="1475780"/>
            <a:ext cx="43082" cy="3127224"/>
          </a:xfrm>
          <a:prstGeom prst="line">
            <a:avLst/>
          </a:prstGeom>
        </p:spPr>
        <p:style>
          <a:lnRef idx="1">
            <a:schemeClr val="dk1"/>
          </a:lnRef>
          <a:fillRef idx="0">
            <a:schemeClr val="dk1"/>
          </a:fillRef>
          <a:effectRef idx="0">
            <a:schemeClr val="dk1"/>
          </a:effectRef>
          <a:fontRef idx="minor">
            <a:schemeClr val="tx1"/>
          </a:fontRef>
        </p:style>
      </p:cxnSp>
      <p:sp>
        <p:nvSpPr>
          <p:cNvPr id="34" name="Скругленный прямоугольник 33"/>
          <p:cNvSpPr/>
          <p:nvPr/>
        </p:nvSpPr>
        <p:spPr>
          <a:xfrm>
            <a:off x="2206389" y="1812567"/>
            <a:ext cx="1703921" cy="419463"/>
          </a:xfrm>
          <a:prstGeom prst="roundRect">
            <a:avLst/>
          </a:prstGeom>
          <a:solidFill>
            <a:schemeClr val="accent3">
              <a:lumMod val="75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b="1" dirty="0" smtClean="0">
                <a:latin typeface="Times New Roman" panose="02020603050405020304" pitchFamily="18" charset="0"/>
                <a:cs typeface="Times New Roman" panose="02020603050405020304" pitchFamily="18" charset="0"/>
              </a:rPr>
              <a:t>Средства управления</a:t>
            </a:r>
            <a:endParaRPr lang="ru-RU" sz="1100" b="1" dirty="0">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2229560" y="2398071"/>
            <a:ext cx="1673574"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оперативного реагирования</a:t>
            </a:r>
            <a:endParaRPr lang="ru-RU" sz="1100" dirty="0">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2200686" y="3001514"/>
            <a:ext cx="1702448"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связи </a:t>
            </a:r>
            <a:endParaRPr lang="ru-RU" sz="1100" dirty="0">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2207740" y="3603805"/>
            <a:ext cx="1702570"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мониторинга</a:t>
            </a:r>
            <a:endParaRPr lang="ru-RU" sz="1100" dirty="0">
              <a:latin typeface="Times New Roman" panose="02020603050405020304" pitchFamily="18" charset="0"/>
              <a:cs typeface="Times New Roman" panose="02020603050405020304" pitchFamily="18" charset="0"/>
            </a:endParaRPr>
          </a:p>
        </p:txBody>
      </p:sp>
      <p:sp>
        <p:nvSpPr>
          <p:cNvPr id="38" name="Скругленный прямоугольник 37"/>
          <p:cNvSpPr/>
          <p:nvPr/>
        </p:nvSpPr>
        <p:spPr>
          <a:xfrm>
            <a:off x="2222868" y="4186777"/>
            <a:ext cx="1687442"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разведки</a:t>
            </a:r>
            <a:endParaRPr lang="ru-RU" sz="1100" dirty="0">
              <a:latin typeface="Times New Roman" panose="02020603050405020304" pitchFamily="18" charset="0"/>
              <a:cs typeface="Times New Roman" panose="02020603050405020304" pitchFamily="18" charset="0"/>
            </a:endParaRPr>
          </a:p>
        </p:txBody>
      </p:sp>
      <p:cxnSp>
        <p:nvCxnSpPr>
          <p:cNvPr id="39" name="Прямая соединительная линия 38"/>
          <p:cNvCxnSpPr/>
          <p:nvPr/>
        </p:nvCxnSpPr>
        <p:spPr>
          <a:xfrm flipH="1" flipV="1">
            <a:off x="5037190" y="1484352"/>
            <a:ext cx="39098" cy="4250987"/>
          </a:xfrm>
          <a:prstGeom prst="line">
            <a:avLst/>
          </a:prstGeom>
        </p:spPr>
        <p:style>
          <a:lnRef idx="1">
            <a:schemeClr val="dk1"/>
          </a:lnRef>
          <a:fillRef idx="0">
            <a:schemeClr val="dk1"/>
          </a:fillRef>
          <a:effectRef idx="0">
            <a:schemeClr val="dk1"/>
          </a:effectRef>
          <a:fontRef idx="minor">
            <a:schemeClr val="tx1"/>
          </a:fontRef>
        </p:style>
      </p:cxnSp>
      <p:sp>
        <p:nvSpPr>
          <p:cNvPr id="40" name="Скругленный прямоугольник 39"/>
          <p:cNvSpPr/>
          <p:nvPr/>
        </p:nvSpPr>
        <p:spPr>
          <a:xfrm>
            <a:off x="4223794" y="1824287"/>
            <a:ext cx="1715903" cy="416227"/>
          </a:xfrm>
          <a:prstGeom prst="roundRect">
            <a:avLst/>
          </a:prstGeom>
          <a:solidFill>
            <a:schemeClr val="accent3">
              <a:lumMod val="75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b="1" dirty="0" smtClean="0">
                <a:latin typeface="Times New Roman" panose="02020603050405020304" pitchFamily="18" charset="0"/>
                <a:cs typeface="Times New Roman" panose="02020603050405020304" pitchFamily="18" charset="0"/>
              </a:rPr>
              <a:t>Средства проведения специальных работ</a:t>
            </a:r>
            <a:endParaRPr lang="ru-RU" sz="1100" b="1" dirty="0">
              <a:latin typeface="Times New Roman" panose="02020603050405020304" pitchFamily="18" charset="0"/>
              <a:cs typeface="Times New Roman" panose="02020603050405020304" pitchFamily="18" charset="0"/>
            </a:endParaRPr>
          </a:p>
        </p:txBody>
      </p:sp>
      <p:sp>
        <p:nvSpPr>
          <p:cNvPr id="41" name="Скругленный прямоугольник 40"/>
          <p:cNvSpPr/>
          <p:nvPr/>
        </p:nvSpPr>
        <p:spPr>
          <a:xfrm>
            <a:off x="4219379" y="2418997"/>
            <a:ext cx="1707027"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специальной обработки</a:t>
            </a:r>
            <a:endParaRPr lang="ru-RU" sz="1100" dirty="0">
              <a:latin typeface="Times New Roman" panose="02020603050405020304" pitchFamily="18" charset="0"/>
              <a:cs typeface="Times New Roman" panose="02020603050405020304" pitchFamily="18" charset="0"/>
            </a:endParaRPr>
          </a:p>
        </p:txBody>
      </p:sp>
      <p:sp>
        <p:nvSpPr>
          <p:cNvPr id="42" name="Скругленный прямоугольник 41"/>
          <p:cNvSpPr/>
          <p:nvPr/>
        </p:nvSpPr>
        <p:spPr>
          <a:xfrm>
            <a:off x="4217916" y="3022440"/>
            <a:ext cx="1708490" cy="470650"/>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экологической безопасности </a:t>
            </a:r>
            <a:endParaRPr lang="ru-RU" sz="1100" dirty="0">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4217915" y="3625883"/>
            <a:ext cx="1708490"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аварийно-ремонтные</a:t>
            </a:r>
            <a:endParaRPr lang="ru-RU" sz="1100" dirty="0">
              <a:latin typeface="Times New Roman" panose="02020603050405020304" pitchFamily="18" charset="0"/>
              <a:cs typeface="Times New Roman" panose="02020603050405020304" pitchFamily="18" charset="0"/>
            </a:endParaRPr>
          </a:p>
        </p:txBody>
      </p:sp>
      <p:sp>
        <p:nvSpPr>
          <p:cNvPr id="44" name="Скругленный прямоугольник 43"/>
          <p:cNvSpPr/>
          <p:nvPr/>
        </p:nvSpPr>
        <p:spPr>
          <a:xfrm>
            <a:off x="4217915" y="4174903"/>
            <a:ext cx="1708490"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подводно-технические </a:t>
            </a:r>
            <a:endParaRPr lang="ru-RU" sz="1100" dirty="0">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4217915" y="4730295"/>
            <a:ext cx="1718706"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робототехнические</a:t>
            </a:r>
            <a:endParaRPr lang="ru-RU" sz="1100" dirty="0">
              <a:latin typeface="Times New Roman" panose="02020603050405020304" pitchFamily="18" charset="0"/>
              <a:cs typeface="Times New Roman" panose="02020603050405020304" pitchFamily="18" charset="0"/>
            </a:endParaRPr>
          </a:p>
        </p:txBody>
      </p:sp>
      <p:sp>
        <p:nvSpPr>
          <p:cNvPr id="46" name="Скругленный прямоугольник 45"/>
          <p:cNvSpPr/>
          <p:nvPr/>
        </p:nvSpPr>
        <p:spPr>
          <a:xfrm>
            <a:off x="4217915" y="5327366"/>
            <a:ext cx="1718706" cy="416227"/>
          </a:xfrm>
          <a:prstGeom prst="roundRect">
            <a:avLst/>
          </a:prstGeom>
          <a:solidFill>
            <a:schemeClr val="accent3">
              <a:lumMod val="60000"/>
              <a:lumOff val="40000"/>
            </a:schemeClr>
          </a:solidFill>
          <a:ln w="28575">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пиротехнические</a:t>
            </a:r>
            <a:endParaRPr lang="ru-RU" sz="1100" dirty="0">
              <a:latin typeface="Times New Roman" panose="02020603050405020304" pitchFamily="18" charset="0"/>
              <a:cs typeface="Times New Roman" panose="02020603050405020304" pitchFamily="18" charset="0"/>
            </a:endParaRPr>
          </a:p>
        </p:txBody>
      </p:sp>
      <p:cxnSp>
        <p:nvCxnSpPr>
          <p:cNvPr id="49" name="Прямая соединительная линия 48"/>
          <p:cNvCxnSpPr>
            <a:stCxn id="71" idx="2"/>
          </p:cNvCxnSpPr>
          <p:nvPr/>
        </p:nvCxnSpPr>
        <p:spPr>
          <a:xfrm flipV="1">
            <a:off x="7896985" y="1466221"/>
            <a:ext cx="733" cy="4237638"/>
          </a:xfrm>
          <a:prstGeom prst="line">
            <a:avLst/>
          </a:prstGeom>
        </p:spPr>
        <p:style>
          <a:lnRef idx="1">
            <a:schemeClr val="dk1"/>
          </a:lnRef>
          <a:fillRef idx="0">
            <a:schemeClr val="dk1"/>
          </a:fillRef>
          <a:effectRef idx="0">
            <a:schemeClr val="dk1"/>
          </a:effectRef>
          <a:fontRef idx="minor">
            <a:schemeClr val="tx1"/>
          </a:fontRef>
        </p:style>
      </p:cxnSp>
      <p:sp>
        <p:nvSpPr>
          <p:cNvPr id="50" name="Прямоугольник с двумя скругленными соседними углами 49"/>
          <p:cNvSpPr/>
          <p:nvPr/>
        </p:nvSpPr>
        <p:spPr>
          <a:xfrm>
            <a:off x="6963129" y="1092648"/>
            <a:ext cx="4718002" cy="382949"/>
          </a:xfrm>
          <a:prstGeom prst="round2SameRect">
            <a:avLst/>
          </a:prstGeom>
          <a:solidFill>
            <a:srgbClr val="3B689F"/>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СРЕДСТВА ВСПОМОГАТЕЛЬНОГО НАЗНАЧЕНИЯ</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51" name="Скругленный прямоугольник 50"/>
          <p:cNvSpPr/>
          <p:nvPr/>
        </p:nvSpPr>
        <p:spPr>
          <a:xfrm>
            <a:off x="6963129" y="1687563"/>
            <a:ext cx="1869176" cy="522951"/>
          </a:xfrm>
          <a:prstGeom prst="roundRect">
            <a:avLst/>
          </a:prstGeom>
          <a:solidFill>
            <a:schemeClr val="tx2">
              <a:lumMod val="60000"/>
              <a:lumOff val="4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b="1" dirty="0" smtClean="0">
                <a:latin typeface="Times New Roman" panose="02020603050405020304" pitchFamily="18" charset="0"/>
                <a:cs typeface="Times New Roman" panose="02020603050405020304" pitchFamily="18" charset="0"/>
              </a:rPr>
              <a:t>Средства материально-технического обеспечения</a:t>
            </a:r>
            <a:endParaRPr lang="ru-RU" sz="1100" b="1" dirty="0">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7097812" y="2409782"/>
            <a:ext cx="1599810"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малой механизации</a:t>
            </a:r>
            <a:endParaRPr lang="ru-RU" sz="1100" dirty="0">
              <a:latin typeface="Times New Roman" panose="02020603050405020304" pitchFamily="18" charset="0"/>
              <a:cs typeface="Times New Roman" panose="02020603050405020304" pitchFamily="18" charset="0"/>
            </a:endParaRPr>
          </a:p>
        </p:txBody>
      </p:sp>
      <p:sp>
        <p:nvSpPr>
          <p:cNvPr id="53" name="Скругленный прямоугольник 52"/>
          <p:cNvSpPr/>
          <p:nvPr/>
        </p:nvSpPr>
        <p:spPr>
          <a:xfrm>
            <a:off x="7096348" y="3013225"/>
            <a:ext cx="160127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преодоления препятствий</a:t>
            </a:r>
            <a:endParaRPr lang="ru-RU" sz="1100" dirty="0">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9855005" y="1690182"/>
            <a:ext cx="1842292" cy="516415"/>
          </a:xfrm>
          <a:prstGeom prst="roundRect">
            <a:avLst/>
          </a:prstGeom>
          <a:solidFill>
            <a:schemeClr val="tx2">
              <a:lumMod val="60000"/>
              <a:lumOff val="4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b="1" dirty="0" smtClean="0">
                <a:latin typeface="Times New Roman" panose="02020603050405020304" pitchFamily="18" charset="0"/>
                <a:cs typeface="Times New Roman" panose="02020603050405020304" pitchFamily="18" charset="0"/>
              </a:rPr>
              <a:t>Средства инженерно-технического обеспечения</a:t>
            </a:r>
            <a:endParaRPr lang="ru-RU" sz="1100" b="1" dirty="0">
              <a:latin typeface="Times New Roman" panose="02020603050405020304" pitchFamily="18" charset="0"/>
              <a:cs typeface="Times New Roman" panose="02020603050405020304" pitchFamily="18" charset="0"/>
            </a:endParaRPr>
          </a:p>
        </p:txBody>
      </p:sp>
      <p:sp>
        <p:nvSpPr>
          <p:cNvPr id="62" name="Скругленный прямоугольник 61"/>
          <p:cNvSpPr/>
          <p:nvPr/>
        </p:nvSpPr>
        <p:spPr>
          <a:xfrm>
            <a:off x="9962343" y="2410743"/>
            <a:ext cx="1657577"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жизнеобеспечения</a:t>
            </a:r>
            <a:endParaRPr lang="ru-RU" sz="1100" dirty="0">
              <a:latin typeface="Times New Roman" panose="02020603050405020304" pitchFamily="18" charset="0"/>
              <a:cs typeface="Times New Roman" panose="02020603050405020304" pitchFamily="18" charset="0"/>
            </a:endParaRPr>
          </a:p>
        </p:txBody>
      </p:sp>
      <p:sp>
        <p:nvSpPr>
          <p:cNvPr id="63" name="Скругленный прямоугольник 62"/>
          <p:cNvSpPr/>
          <p:nvPr/>
        </p:nvSpPr>
        <p:spPr>
          <a:xfrm>
            <a:off x="9960878" y="3014186"/>
            <a:ext cx="1659041" cy="470650"/>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водоснабжения</a:t>
            </a:r>
            <a:endParaRPr lang="ru-RU" sz="1100" dirty="0">
              <a:latin typeface="Times New Roman" panose="02020603050405020304" pitchFamily="18" charset="0"/>
              <a:cs typeface="Times New Roman" panose="02020603050405020304" pitchFamily="18" charset="0"/>
            </a:endParaRPr>
          </a:p>
        </p:txBody>
      </p:sp>
      <p:sp>
        <p:nvSpPr>
          <p:cNvPr id="64" name="Скругленный прямоугольник 63"/>
          <p:cNvSpPr/>
          <p:nvPr/>
        </p:nvSpPr>
        <p:spPr>
          <a:xfrm>
            <a:off x="9971095" y="3617629"/>
            <a:ext cx="164882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транспортировки</a:t>
            </a:r>
            <a:endParaRPr lang="ru-RU" sz="1100" dirty="0">
              <a:latin typeface="Times New Roman" panose="02020603050405020304" pitchFamily="18" charset="0"/>
              <a:cs typeface="Times New Roman" panose="02020603050405020304" pitchFamily="18" charset="0"/>
            </a:endParaRPr>
          </a:p>
        </p:txBody>
      </p:sp>
      <p:sp>
        <p:nvSpPr>
          <p:cNvPr id="65" name="Скругленный прямоугольник 64"/>
          <p:cNvSpPr/>
          <p:nvPr/>
        </p:nvSpPr>
        <p:spPr>
          <a:xfrm>
            <a:off x="9960879" y="4166649"/>
            <a:ext cx="1659040"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технической помощи</a:t>
            </a:r>
            <a:endParaRPr lang="ru-RU" sz="1100" dirty="0">
              <a:latin typeface="Times New Roman" panose="02020603050405020304" pitchFamily="18" charset="0"/>
              <a:cs typeface="Times New Roman" panose="02020603050405020304" pitchFamily="18" charset="0"/>
            </a:endParaRPr>
          </a:p>
        </p:txBody>
      </p:sp>
      <p:sp>
        <p:nvSpPr>
          <p:cNvPr id="66" name="Скругленный прямоугольник 65"/>
          <p:cNvSpPr/>
          <p:nvPr/>
        </p:nvSpPr>
        <p:spPr>
          <a:xfrm>
            <a:off x="9971095" y="4722041"/>
            <a:ext cx="1659040"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медицинской помощи</a:t>
            </a:r>
            <a:endParaRPr lang="ru-RU" sz="1100" dirty="0">
              <a:latin typeface="Times New Roman" panose="02020603050405020304" pitchFamily="18" charset="0"/>
              <a:cs typeface="Times New Roman" panose="02020603050405020304" pitchFamily="18" charset="0"/>
            </a:endParaRPr>
          </a:p>
        </p:txBody>
      </p:sp>
      <p:sp>
        <p:nvSpPr>
          <p:cNvPr id="67" name="Скругленный прямоугольник 66"/>
          <p:cNvSpPr/>
          <p:nvPr/>
        </p:nvSpPr>
        <p:spPr>
          <a:xfrm>
            <a:off x="9971095" y="5319112"/>
            <a:ext cx="1659040"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защиты</a:t>
            </a:r>
            <a:endParaRPr lang="ru-RU" sz="1100" dirty="0">
              <a:latin typeface="Times New Roman" panose="02020603050405020304" pitchFamily="18" charset="0"/>
              <a:cs typeface="Times New Roman" panose="02020603050405020304" pitchFamily="18" charset="0"/>
            </a:endParaRPr>
          </a:p>
        </p:txBody>
      </p:sp>
      <p:sp>
        <p:nvSpPr>
          <p:cNvPr id="68" name="Скругленный прямоугольник 67"/>
          <p:cNvSpPr/>
          <p:nvPr/>
        </p:nvSpPr>
        <p:spPr>
          <a:xfrm>
            <a:off x="7096348" y="3603805"/>
            <a:ext cx="160127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дорожно-землеройные</a:t>
            </a:r>
            <a:endParaRPr lang="ru-RU" sz="1100" dirty="0">
              <a:latin typeface="Times New Roman" panose="02020603050405020304" pitchFamily="18" charset="0"/>
              <a:cs typeface="Times New Roman" panose="02020603050405020304" pitchFamily="18" charset="0"/>
            </a:endParaRPr>
          </a:p>
        </p:txBody>
      </p:sp>
      <p:sp>
        <p:nvSpPr>
          <p:cNvPr id="69" name="Скругленный прямоугольник 68"/>
          <p:cNvSpPr/>
          <p:nvPr/>
        </p:nvSpPr>
        <p:spPr>
          <a:xfrm>
            <a:off x="7096894" y="4721080"/>
            <a:ext cx="160127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пожаротушения</a:t>
            </a:r>
            <a:endParaRPr lang="ru-RU" sz="1100" dirty="0">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7096348" y="4156979"/>
            <a:ext cx="160127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грузоподъемные</a:t>
            </a:r>
            <a:endParaRPr lang="ru-RU" sz="1100" dirty="0">
              <a:latin typeface="Times New Roman" panose="02020603050405020304" pitchFamily="18" charset="0"/>
              <a:cs typeface="Times New Roman" panose="02020603050405020304" pitchFamily="18" charset="0"/>
            </a:endParaRPr>
          </a:p>
        </p:txBody>
      </p:sp>
      <p:sp>
        <p:nvSpPr>
          <p:cNvPr id="71" name="Скругленный прямоугольник 70"/>
          <p:cNvSpPr/>
          <p:nvPr/>
        </p:nvSpPr>
        <p:spPr>
          <a:xfrm>
            <a:off x="7096348" y="5287632"/>
            <a:ext cx="1601274" cy="416227"/>
          </a:xfrm>
          <a:prstGeom prst="roundRect">
            <a:avLst/>
          </a:prstGeom>
          <a:solidFill>
            <a:schemeClr val="accent1">
              <a:lumMod val="40000"/>
              <a:lumOff val="60000"/>
            </a:schemeClr>
          </a:solidFill>
          <a:ln w="28575">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100" dirty="0" smtClean="0">
                <a:latin typeface="Times New Roman" panose="02020603050405020304" pitchFamily="18" charset="0"/>
                <a:cs typeface="Times New Roman" panose="02020603050405020304" pitchFamily="18" charset="0"/>
              </a:rPr>
              <a:t>Средства энергосбережения</a:t>
            </a:r>
            <a:endParaRPr lang="ru-RU" sz="1100" dirty="0">
              <a:latin typeface="Times New Roman" panose="02020603050405020304" pitchFamily="18" charset="0"/>
              <a:cs typeface="Times New Roman" panose="02020603050405020304" pitchFamily="18" charset="0"/>
            </a:endParaRPr>
          </a:p>
        </p:txBody>
      </p:sp>
      <p:sp>
        <p:nvSpPr>
          <p:cNvPr id="76" name="TextBox 75"/>
          <p:cNvSpPr txBox="1"/>
          <p:nvPr/>
        </p:nvSpPr>
        <p:spPr>
          <a:xfrm>
            <a:off x="158886" y="4748664"/>
            <a:ext cx="3893003" cy="1954381"/>
          </a:xfrm>
          <a:prstGeom prst="rect">
            <a:avLst/>
          </a:prstGeom>
          <a:solidFill>
            <a:schemeClr val="bg1">
              <a:lumMod val="85000"/>
            </a:schemeClr>
          </a:solidFill>
        </p:spPr>
        <p:txBody>
          <a:bodyPr wrap="square" rtlCol="0">
            <a:spAutoFit/>
          </a:bodyPr>
          <a:lstStyle/>
          <a:p>
            <a:pPr algn="ctr"/>
            <a:r>
              <a:rPr lang="ru-RU" sz="1100" b="1" dirty="0" smtClean="0">
                <a:latin typeface="Times New Roman" panose="02020603050405020304" pitchFamily="18" charset="0"/>
                <a:cs typeface="Times New Roman" panose="02020603050405020304" pitchFamily="18" charset="0"/>
              </a:rPr>
              <a:t>СИЛЫ ГРАЖДАНСКОЙ ОБОРОНЫ:</a:t>
            </a:r>
          </a:p>
          <a:p>
            <a:pPr indent="93663"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спасательные воинские формирования федерального органа исполнительной власти, уполномоченного на решение задач в области гражданской </a:t>
            </a:r>
            <a:r>
              <a:rPr lang="ru-RU" sz="1100" dirty="0" smtClean="0">
                <a:latin typeface="Times New Roman" panose="02020603050405020304" pitchFamily="18" charset="0"/>
                <a:cs typeface="Times New Roman" panose="02020603050405020304" pitchFamily="18" charset="0"/>
              </a:rPr>
              <a:t>обороны;</a:t>
            </a:r>
          </a:p>
          <a:p>
            <a:pPr indent="93663"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подразделения </a:t>
            </a:r>
            <a:r>
              <a:rPr lang="ru-RU" sz="1100" dirty="0">
                <a:latin typeface="Times New Roman" panose="02020603050405020304" pitchFamily="18" charset="0"/>
                <a:cs typeface="Times New Roman" panose="02020603050405020304" pitchFamily="18" charset="0"/>
              </a:rPr>
              <a:t>Государственной противопожарной </a:t>
            </a:r>
            <a:r>
              <a:rPr lang="ru-RU" sz="1100" dirty="0" smtClean="0">
                <a:latin typeface="Times New Roman" panose="02020603050405020304" pitchFamily="18" charset="0"/>
                <a:cs typeface="Times New Roman" panose="02020603050405020304" pitchFamily="18" charset="0"/>
              </a:rPr>
              <a:t>службы;</a:t>
            </a:r>
          </a:p>
          <a:p>
            <a:pPr indent="93663"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аварийно-спасательные </a:t>
            </a:r>
            <a:r>
              <a:rPr lang="ru-RU" sz="1100" dirty="0">
                <a:latin typeface="Times New Roman" panose="02020603050405020304" pitchFamily="18" charset="0"/>
                <a:cs typeface="Times New Roman" panose="02020603050405020304" pitchFamily="18" charset="0"/>
              </a:rPr>
              <a:t>формирования и спасательные </a:t>
            </a:r>
            <a:r>
              <a:rPr lang="ru-RU" sz="1100" dirty="0" smtClean="0">
                <a:latin typeface="Times New Roman" panose="02020603050405020304" pitchFamily="18" charset="0"/>
                <a:cs typeface="Times New Roman" panose="02020603050405020304" pitchFamily="18" charset="0"/>
              </a:rPr>
              <a:t>службы;</a:t>
            </a:r>
          </a:p>
          <a:p>
            <a:pPr indent="93663"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нештатные </a:t>
            </a:r>
            <a:r>
              <a:rPr lang="ru-RU" sz="1100" dirty="0">
                <a:latin typeface="Times New Roman" panose="02020603050405020304" pitchFamily="18" charset="0"/>
                <a:cs typeface="Times New Roman" panose="02020603050405020304" pitchFamily="18" charset="0"/>
              </a:rPr>
              <a:t>формирования по обеспечению выполнения мероприятий по гражданской </a:t>
            </a:r>
            <a:r>
              <a:rPr lang="ru-RU" sz="1100" dirty="0" smtClean="0">
                <a:latin typeface="Times New Roman" panose="02020603050405020304" pitchFamily="18" charset="0"/>
                <a:cs typeface="Times New Roman" panose="02020603050405020304" pitchFamily="18" charset="0"/>
              </a:rPr>
              <a:t>обороне;</a:t>
            </a:r>
          </a:p>
          <a:p>
            <a:pPr indent="93663"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создаваемые </a:t>
            </a:r>
            <a:r>
              <a:rPr lang="ru-RU" sz="1100" dirty="0">
                <a:latin typeface="Times New Roman" panose="02020603050405020304" pitchFamily="18" charset="0"/>
                <a:cs typeface="Times New Roman" panose="02020603050405020304" pitchFamily="18" charset="0"/>
              </a:rPr>
              <a:t>на военное время в целях решения задач в области гражданской обороны специальные </a:t>
            </a:r>
            <a:r>
              <a:rPr lang="ru-RU" sz="1100" dirty="0" smtClean="0">
                <a:latin typeface="Times New Roman" panose="02020603050405020304" pitchFamily="18" charset="0"/>
                <a:cs typeface="Times New Roman" panose="02020603050405020304" pitchFamily="18" charset="0"/>
              </a:rPr>
              <a:t>формирования.</a:t>
            </a:r>
            <a:endParaRPr lang="ru-RU" sz="1100" dirty="0">
              <a:latin typeface="Times New Roman" panose="02020603050405020304" pitchFamily="18" charset="0"/>
              <a:cs typeface="Times New Roman" panose="02020603050405020304" pitchFamily="18" charset="0"/>
            </a:endParaRPr>
          </a:p>
        </p:txBody>
      </p:sp>
      <p:sp>
        <p:nvSpPr>
          <p:cNvPr id="77" name="Номер слайда 76"/>
          <p:cNvSpPr>
            <a:spLocks noGrp="1"/>
          </p:cNvSpPr>
          <p:nvPr>
            <p:ph type="sldNum" sz="quarter" idx="12"/>
          </p:nvPr>
        </p:nvSpPr>
        <p:spPr/>
        <p:txBody>
          <a:bodyPr/>
          <a:lstStyle/>
          <a:p>
            <a:pPr>
              <a:defRPr/>
            </a:pPr>
            <a:fld id="{1E49034A-A7B1-445D-B275-FE52B65EA479}" type="slidenum">
              <a:rPr lang="ru-RU" smtClean="0"/>
              <a:pPr>
                <a:defRPr/>
              </a:pPr>
              <a:t>36</a:t>
            </a:fld>
            <a:endParaRPr lang="ru-RU"/>
          </a:p>
        </p:txBody>
      </p:sp>
    </p:spTree>
    <p:extLst>
      <p:ext uri="{BB962C8B-B14F-4D97-AF65-F5344CB8AC3E}">
        <p14:creationId xmlns:p14="http://schemas.microsoft.com/office/powerpoint/2010/main" val="4038085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ТАКЖЕ ПРИ ЧРЕЗВЫЧАЙНЫХ </a:t>
            </a:r>
            <a:r>
              <a:rPr lang="ru-RU" sz="1200" dirty="0">
                <a:solidFill>
                  <a:schemeClr val="bg1"/>
                </a:solidFill>
                <a:latin typeface="Times New Roman" panose="02020603050405020304" pitchFamily="18" charset="0"/>
                <a:cs typeface="Times New Roman" panose="02020603050405020304" pitchFamily="18" charset="0"/>
              </a:rPr>
              <a:t>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16271" y="611455"/>
            <a:ext cx="7704856"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000" b="1" dirty="0" smtClean="0">
                <a:solidFill>
                  <a:schemeClr val="tx2"/>
                </a:solidFill>
                <a:latin typeface="Times New Roman" panose="02020603050405020304" pitchFamily="18" charset="0"/>
                <a:cs typeface="Times New Roman" panose="02020603050405020304" pitchFamily="18" charset="0"/>
              </a:rPr>
              <a:t>ОРГАНИЗАЦИЯ АВАРИЙНО-СПАСАТЕЛЬНЫХ РАБОТ</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127448" y="1105371"/>
            <a:ext cx="4032448" cy="523220"/>
          </a:xfrm>
          <a:prstGeom prst="rect">
            <a:avLst/>
          </a:prstGeom>
        </p:spPr>
        <p:txBody>
          <a:bodyPr wrap="square">
            <a:spAutoFit/>
          </a:bodyPr>
          <a:lstStyle/>
          <a:p>
            <a:pPr algn="ctr"/>
            <a:r>
              <a:rPr lang="ru-RU" sz="1400" b="1" dirty="0">
                <a:solidFill>
                  <a:srgbClr val="000000"/>
                </a:solidFill>
                <a:latin typeface="Times New Roman" panose="02020603050405020304" pitchFamily="18" charset="0"/>
                <a:cs typeface="Times New Roman" panose="02020603050405020304" pitchFamily="18" charset="0"/>
              </a:rPr>
              <a:t>Типовая схема организации АСР </a:t>
            </a:r>
            <a:endParaRPr lang="ru-RU" sz="1400" dirty="0">
              <a:solidFill>
                <a:srgbClr val="000000"/>
              </a:solidFill>
              <a:latin typeface="Times New Roman" panose="02020603050405020304" pitchFamily="18" charset="0"/>
              <a:cs typeface="Times New Roman" panose="02020603050405020304" pitchFamily="18" charset="0"/>
            </a:endParaRPr>
          </a:p>
          <a:p>
            <a:pPr algn="ctr"/>
            <a:r>
              <a:rPr lang="ru-RU" sz="1400" b="1" dirty="0">
                <a:solidFill>
                  <a:srgbClr val="000000"/>
                </a:solidFill>
                <a:latin typeface="Times New Roman" panose="02020603050405020304" pitchFamily="18" charset="0"/>
                <a:cs typeface="Times New Roman" panose="02020603050405020304" pitchFamily="18" charset="0"/>
              </a:rPr>
              <a:t>при разрушении зданий и сооружений </a:t>
            </a:r>
            <a:endParaRPr lang="ru-RU" sz="1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4"/>
          <a:srcRect l="6000" t="25947" r="77168" b="10003"/>
          <a:stretch/>
        </p:blipFill>
        <p:spPr>
          <a:xfrm>
            <a:off x="839416" y="1628591"/>
            <a:ext cx="4608512" cy="4931916"/>
          </a:xfrm>
          <a:prstGeom prst="rect">
            <a:avLst/>
          </a:prstGeom>
        </p:spPr>
      </p:pic>
      <p:sp>
        <p:nvSpPr>
          <p:cNvPr id="7" name="Прямоугольник 6"/>
          <p:cNvSpPr/>
          <p:nvPr/>
        </p:nvSpPr>
        <p:spPr>
          <a:xfrm>
            <a:off x="6117416" y="1297528"/>
            <a:ext cx="5400600" cy="5262979"/>
          </a:xfrm>
          <a:prstGeom prst="rect">
            <a:avLst/>
          </a:prstGeom>
        </p:spPr>
        <p:txBody>
          <a:bodyPr wrap="square">
            <a:spAutoFit/>
          </a:bodyPr>
          <a:lstStyle/>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Оцепление </a:t>
            </a:r>
            <a:r>
              <a:rPr lang="ru-RU" sz="1400" dirty="0">
                <a:solidFill>
                  <a:srgbClr val="000000"/>
                </a:solidFill>
                <a:latin typeface="Times New Roman" panose="02020603050405020304" pitchFamily="18" charset="0"/>
                <a:cs typeface="Times New Roman" panose="02020603050405020304" pitchFamily="18" charset="0"/>
              </a:rPr>
              <a:t>силами ГИБДД района ЧС, посты на </a:t>
            </a:r>
            <a:r>
              <a:rPr lang="ru-RU" sz="1400" dirty="0" smtClean="0">
                <a:solidFill>
                  <a:srgbClr val="000000"/>
                </a:solidFill>
                <a:latin typeface="Times New Roman" panose="02020603050405020304" pitchFamily="18" charset="0"/>
                <a:cs typeface="Times New Roman" panose="02020603050405020304" pitchFamily="18" charset="0"/>
              </a:rPr>
              <a:t>дорогах.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Оцепление </a:t>
            </a:r>
            <a:r>
              <a:rPr lang="ru-RU" sz="1400" dirty="0">
                <a:solidFill>
                  <a:srgbClr val="000000"/>
                </a:solidFill>
                <a:latin typeface="Times New Roman" panose="02020603050405020304" pitchFamily="18" charset="0"/>
                <a:cs typeface="Times New Roman" panose="02020603050405020304" pitchFamily="18" charset="0"/>
              </a:rPr>
              <a:t>силами правоохранительных органов зоны ЧС и объекта проведения </a:t>
            </a:r>
            <a:r>
              <a:rPr lang="ru-RU" sz="1400" dirty="0" smtClean="0">
                <a:solidFill>
                  <a:srgbClr val="000000"/>
                </a:solidFill>
                <a:latin typeface="Times New Roman" panose="02020603050405020304" pitchFamily="18" charset="0"/>
                <a:cs typeface="Times New Roman" panose="02020603050405020304" pitchFamily="18" charset="0"/>
              </a:rPr>
              <a:t>АСР.</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Штаб </a:t>
            </a:r>
            <a:r>
              <a:rPr lang="ru-RU" sz="1400" dirty="0">
                <a:solidFill>
                  <a:srgbClr val="000000"/>
                </a:solidFill>
                <a:latin typeface="Times New Roman" panose="02020603050405020304" pitchFamily="18" charset="0"/>
                <a:cs typeface="Times New Roman" panose="02020603050405020304" pitchFamily="18" charset="0"/>
              </a:rPr>
              <a:t>руководства (ОГ МЧС </a:t>
            </a:r>
            <a:r>
              <a:rPr lang="ru-RU" sz="1400" dirty="0" smtClean="0">
                <a:solidFill>
                  <a:srgbClr val="000000"/>
                </a:solidFill>
                <a:latin typeface="Times New Roman" panose="02020603050405020304" pitchFamily="18" charset="0"/>
                <a:cs typeface="Times New Roman" panose="02020603050405020304" pitchFamily="18" charset="0"/>
              </a:rPr>
              <a:t>России).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Пункт </a:t>
            </a:r>
            <a:r>
              <a:rPr lang="ru-RU" sz="1400" dirty="0">
                <a:solidFill>
                  <a:srgbClr val="000000"/>
                </a:solidFill>
                <a:latin typeface="Times New Roman" panose="02020603050405020304" pitchFamily="18" charset="0"/>
                <a:cs typeface="Times New Roman" panose="02020603050405020304" pitchFamily="18" charset="0"/>
              </a:rPr>
              <a:t>оказания медицинской помощи легко </a:t>
            </a:r>
            <a:r>
              <a:rPr lang="ru-RU" sz="1400" dirty="0" smtClean="0">
                <a:solidFill>
                  <a:srgbClr val="000000"/>
                </a:solidFill>
                <a:latin typeface="Times New Roman" panose="02020603050405020304" pitchFamily="18" charset="0"/>
                <a:cs typeface="Times New Roman" panose="02020603050405020304" pitchFamily="18" charset="0"/>
              </a:rPr>
              <a:t>пострадавшим.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Пункт </a:t>
            </a:r>
            <a:r>
              <a:rPr lang="ru-RU" sz="1400" dirty="0">
                <a:solidFill>
                  <a:srgbClr val="000000"/>
                </a:solidFill>
                <a:latin typeface="Times New Roman" panose="02020603050405020304" pitchFamily="18" charset="0"/>
                <a:cs typeface="Times New Roman" panose="02020603050405020304" pitchFamily="18" charset="0"/>
              </a:rPr>
              <a:t>оказания медицинской помощи тяжело </a:t>
            </a:r>
            <a:r>
              <a:rPr lang="ru-RU" sz="1400" dirty="0" smtClean="0">
                <a:solidFill>
                  <a:srgbClr val="000000"/>
                </a:solidFill>
                <a:latin typeface="Times New Roman" panose="02020603050405020304" pitchFamily="18" charset="0"/>
                <a:cs typeface="Times New Roman" panose="02020603050405020304" pitchFamily="18" charset="0"/>
              </a:rPr>
              <a:t>пострадавшим.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Площадка </a:t>
            </a:r>
            <a:r>
              <a:rPr lang="ru-RU" sz="1400" dirty="0">
                <a:solidFill>
                  <a:srgbClr val="000000"/>
                </a:solidFill>
                <a:latin typeface="Times New Roman" panose="02020603050405020304" pitchFamily="18" charset="0"/>
                <a:cs typeface="Times New Roman" panose="02020603050405020304" pitchFamily="18" charset="0"/>
              </a:rPr>
              <a:t>идентификации </a:t>
            </a:r>
            <a:r>
              <a:rPr lang="ru-RU" sz="1400" dirty="0" smtClean="0">
                <a:solidFill>
                  <a:srgbClr val="000000"/>
                </a:solidFill>
                <a:latin typeface="Times New Roman" panose="02020603050405020304" pitchFamily="18" charset="0"/>
                <a:cs typeface="Times New Roman" panose="02020603050405020304" pitchFamily="18" charset="0"/>
              </a:rPr>
              <a:t>пострадавших.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Медпункт </a:t>
            </a:r>
            <a:r>
              <a:rPr lang="ru-RU" sz="1400" dirty="0">
                <a:solidFill>
                  <a:srgbClr val="000000"/>
                </a:solidFill>
                <a:latin typeface="Times New Roman" panose="02020603050405020304" pitchFamily="18" charset="0"/>
                <a:cs typeface="Times New Roman" panose="02020603050405020304" pitchFamily="18" charset="0"/>
              </a:rPr>
              <a:t>сортировки </a:t>
            </a:r>
            <a:r>
              <a:rPr lang="ru-RU" sz="1400" dirty="0" smtClean="0">
                <a:solidFill>
                  <a:srgbClr val="000000"/>
                </a:solidFill>
                <a:latin typeface="Times New Roman" panose="02020603050405020304" pitchFamily="18" charset="0"/>
                <a:cs typeface="Times New Roman" panose="02020603050405020304" pitchFamily="18" charset="0"/>
              </a:rPr>
              <a:t>пострадавших. </a:t>
            </a:r>
            <a:endParaRPr lang="ru-RU" sz="1400" dirty="0">
              <a:solidFill>
                <a:srgbClr val="0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solidFill>
                  <a:srgbClr val="000000"/>
                </a:solidFill>
                <a:latin typeface="Times New Roman" panose="02020603050405020304" pitchFamily="18" charset="0"/>
                <a:cs typeface="Times New Roman" panose="02020603050405020304" pitchFamily="18" charset="0"/>
              </a:rPr>
              <a:t> Путь </a:t>
            </a:r>
            <a:r>
              <a:rPr lang="ru-RU" sz="1400" dirty="0">
                <a:solidFill>
                  <a:srgbClr val="000000"/>
                </a:solidFill>
                <a:latin typeface="Times New Roman" panose="02020603050405020304" pitchFamily="18" charset="0"/>
                <a:cs typeface="Times New Roman" panose="02020603050405020304" pitchFamily="18" charset="0"/>
              </a:rPr>
              <a:t>для сквозного движения автомобилей «Скорой медицинской помощи</a:t>
            </a:r>
            <a:r>
              <a:rPr lang="ru-RU" sz="1400" dirty="0" smtClean="0">
                <a:solidFill>
                  <a:srgbClr val="000000"/>
                </a:solidFill>
                <a:latin typeface="Times New Roman" panose="02020603050405020304" pitchFamily="18" charset="0"/>
                <a:cs typeface="Times New Roman" panose="02020603050405020304" pitchFamily="18" charset="0"/>
              </a:rPr>
              <a:t>». </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Путь для сквозного движения автомобилей противопожарной службы и строительной техники.</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Пункт координации въезда и выезда.</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Пункт отдыха спасателей.</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Пункт обогрева спасателей.</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Пункт питания спасателей.</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Резерв сил.</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Пункт приема найденных документов и ценностей.</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Резерв техники.</a:t>
            </a:r>
          </a:p>
          <a:p>
            <a:pPr algn="just">
              <a:buFont typeface="+mj-lt"/>
              <a:buAutoNum type="arabicPeriod" startAt="9"/>
            </a:pPr>
            <a:r>
              <a:rPr lang="ru-RU" sz="1400" dirty="0">
                <a:solidFill>
                  <a:srgbClr val="000000"/>
                </a:solidFill>
                <a:latin typeface="Times New Roman" panose="02020603050405020304" pitchFamily="18" charset="0"/>
                <a:cs typeface="Times New Roman" panose="02020603050405020304" pitchFamily="18" charset="0"/>
              </a:rPr>
              <a:t> Площадка заправки техники горюче-смазочными</a:t>
            </a:r>
          </a:p>
          <a:p>
            <a:pPr algn="just"/>
            <a:r>
              <a:rPr lang="ru-RU" sz="1400" dirty="0">
                <a:solidFill>
                  <a:srgbClr val="000000"/>
                </a:solidFill>
                <a:latin typeface="Times New Roman" panose="02020603050405020304" pitchFamily="18" charset="0"/>
                <a:cs typeface="Times New Roman" panose="02020603050405020304" pitchFamily="18" charset="0"/>
              </a:rPr>
              <a:t>материалами.</a:t>
            </a:r>
          </a:p>
          <a:p>
            <a:pPr algn="just"/>
            <a:r>
              <a:rPr lang="ru-RU" sz="1400" dirty="0">
                <a:solidFill>
                  <a:srgbClr val="000000"/>
                </a:solidFill>
                <a:latin typeface="Times New Roman" panose="02020603050405020304" pitchFamily="18" charset="0"/>
                <a:cs typeface="Times New Roman" panose="02020603050405020304" pitchFamily="18" charset="0"/>
              </a:rPr>
              <a:t>18. Силы и средства необходимых аварийных служб.</a:t>
            </a:r>
          </a:p>
          <a:p>
            <a:pPr algn="just"/>
            <a:r>
              <a:rPr lang="ru-RU" sz="1400" dirty="0">
                <a:solidFill>
                  <a:srgbClr val="000000"/>
                </a:solidFill>
                <a:latin typeface="Times New Roman" panose="02020603050405020304" pitchFamily="18" charset="0"/>
                <a:cs typeface="Times New Roman" panose="02020603050405020304" pitchFamily="18" charset="0"/>
              </a:rPr>
              <a:t>19. Участки работ.</a:t>
            </a:r>
          </a:p>
          <a:p>
            <a:pPr algn="just"/>
            <a:r>
              <a:rPr lang="ru-RU" sz="1400" dirty="0">
                <a:solidFill>
                  <a:srgbClr val="000000"/>
                </a:solidFill>
                <a:latin typeface="Times New Roman" panose="02020603050405020304" pitchFamily="18" charset="0"/>
                <a:cs typeface="Times New Roman" panose="02020603050405020304" pitchFamily="18" charset="0"/>
              </a:rPr>
              <a:t>20. Объект ЧС</a:t>
            </a:r>
            <a:r>
              <a:rPr lang="ru-RU" sz="1400" dirty="0" smtClean="0">
                <a:solidFill>
                  <a:srgbClr val="000000"/>
                </a:solidFill>
                <a:latin typeface="Times New Roman" panose="02020603050405020304" pitchFamily="18" charset="0"/>
                <a:cs typeface="Times New Roman" panose="02020603050405020304" pitchFamily="18" charset="0"/>
              </a:rPr>
              <a:t>.</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15" name="Номер слайда 14"/>
          <p:cNvSpPr>
            <a:spLocks noGrp="1"/>
          </p:cNvSpPr>
          <p:nvPr>
            <p:ph type="sldNum" sz="quarter" idx="12"/>
          </p:nvPr>
        </p:nvSpPr>
        <p:spPr>
          <a:xfrm>
            <a:off x="9248721" y="6492875"/>
            <a:ext cx="2844800" cy="365125"/>
          </a:xfrm>
        </p:spPr>
        <p:txBody>
          <a:bodyPr/>
          <a:lstStyle/>
          <a:p>
            <a:pPr>
              <a:defRPr/>
            </a:pPr>
            <a:fld id="{1E49034A-A7B1-445D-B275-FE52B65EA479}" type="slidenum">
              <a:rPr lang="ru-RU" smtClean="0"/>
              <a:pPr>
                <a:defRPr/>
              </a:pPr>
              <a:t>37</a:t>
            </a:fld>
            <a:endParaRPr lang="ru-RU"/>
          </a:p>
        </p:txBody>
      </p:sp>
    </p:spTree>
    <p:extLst>
      <p:ext uri="{BB962C8B-B14F-4D97-AF65-F5344CB8AC3E}">
        <p14:creationId xmlns:p14="http://schemas.microsoft.com/office/powerpoint/2010/main" val="2946479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1668" y="-37429"/>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ТАКЖЕ ПРИ ЧРЕЗВЫЧАЙНЫХ </a:t>
            </a:r>
            <a:r>
              <a:rPr lang="ru-RU" sz="1200" dirty="0">
                <a:solidFill>
                  <a:schemeClr val="bg1"/>
                </a:solidFill>
                <a:latin typeface="Times New Roman" panose="02020603050405020304" pitchFamily="18" charset="0"/>
                <a:cs typeface="Times New Roman" panose="02020603050405020304" pitchFamily="18" charset="0"/>
              </a:rPr>
              <a:t>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31080" y="686346"/>
            <a:ext cx="7704856"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000" b="1" dirty="0" smtClean="0">
                <a:solidFill>
                  <a:schemeClr val="tx2"/>
                </a:solidFill>
                <a:latin typeface="Times New Roman" panose="02020603050405020304" pitchFamily="18" charset="0"/>
                <a:cs typeface="Times New Roman" panose="02020603050405020304" pitchFamily="18" charset="0"/>
              </a:rPr>
              <a:t>ОРГАНИЗАЦИЯ АВАРИЙНО-СПАСАТЕЛЬНЫХ РАБОТ</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129016" y="1239676"/>
            <a:ext cx="4032448" cy="523220"/>
          </a:xfrm>
          <a:prstGeom prst="rect">
            <a:avLst/>
          </a:prstGeom>
        </p:spPr>
        <p:txBody>
          <a:bodyPr wrap="square">
            <a:spAutoFit/>
          </a:bodyPr>
          <a:lstStyle/>
          <a:p>
            <a:pPr algn="ctr"/>
            <a:r>
              <a:rPr lang="ru-RU" sz="1400" b="1" dirty="0">
                <a:solidFill>
                  <a:srgbClr val="000000"/>
                </a:solidFill>
                <a:latin typeface="Times New Roman" panose="02020603050405020304" pitchFamily="18" charset="0"/>
                <a:cs typeface="Times New Roman" panose="02020603050405020304" pitchFamily="18" charset="0"/>
              </a:rPr>
              <a:t>Разведка работ</a:t>
            </a:r>
          </a:p>
          <a:p>
            <a:pPr algn="ctr"/>
            <a:r>
              <a:rPr lang="ru-RU" sz="1400" b="1" dirty="0">
                <a:solidFill>
                  <a:srgbClr val="000000"/>
                </a:solidFill>
                <a:latin typeface="Times New Roman" panose="02020603050405020304" pitchFamily="18" charset="0"/>
                <a:cs typeface="Times New Roman" panose="02020603050405020304" pitchFamily="18" charset="0"/>
              </a:rPr>
              <a:t>и маршрутов </a:t>
            </a:r>
            <a:r>
              <a:rPr lang="ru-RU" sz="1400" b="1" dirty="0" smtClean="0">
                <a:solidFill>
                  <a:srgbClr val="000000"/>
                </a:solidFill>
                <a:latin typeface="Times New Roman" panose="02020603050405020304" pitchFamily="18" charset="0"/>
                <a:cs typeface="Times New Roman" panose="02020603050405020304" pitchFamily="18" charset="0"/>
              </a:rPr>
              <a:t>ввода сил ГО</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a:srcRect l="29328" t="26901" r="53544" b="16400"/>
          <a:stretch/>
        </p:blipFill>
        <p:spPr>
          <a:xfrm>
            <a:off x="594552" y="1762896"/>
            <a:ext cx="5101376" cy="4384234"/>
          </a:xfrm>
          <a:prstGeom prst="rect">
            <a:avLst/>
          </a:prstGeom>
        </p:spPr>
      </p:pic>
      <p:sp>
        <p:nvSpPr>
          <p:cNvPr id="14" name="Прямоугольник 13"/>
          <p:cNvSpPr/>
          <p:nvPr/>
        </p:nvSpPr>
        <p:spPr>
          <a:xfrm>
            <a:off x="6384032" y="1556792"/>
            <a:ext cx="5328592" cy="4401205"/>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Разведка объектов работ и маршрутов ввода </a:t>
            </a:r>
            <a:endParaRPr lang="ru-RU" sz="1400" dirty="0">
              <a:latin typeface="Times New Roman" panose="02020603050405020304" pitchFamily="18" charset="0"/>
              <a:cs typeface="Times New Roman" panose="02020603050405020304" pitchFamily="18" charset="0"/>
            </a:endParaRPr>
          </a:p>
          <a:p>
            <a:pPr algn="ctr"/>
            <a:r>
              <a:rPr lang="ru-RU" sz="1400" b="1" dirty="0">
                <a:latin typeface="Times New Roman" panose="02020603050405020304" pitchFamily="18" charset="0"/>
                <a:cs typeface="Times New Roman" panose="02020603050405020304" pitchFamily="18" charset="0"/>
              </a:rPr>
              <a:t>проводится в целях выявления: </a:t>
            </a:r>
            <a:endParaRPr lang="ru-RU" sz="1400" b="1" dirty="0" smtClean="0">
              <a:latin typeface="Times New Roman" panose="02020603050405020304" pitchFamily="18" charset="0"/>
              <a:cs typeface="Times New Roman" panose="02020603050405020304" pitchFamily="18" charset="0"/>
            </a:endParaRPr>
          </a:p>
          <a:p>
            <a:pPr algn="ct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Очагов пожаров, </a:t>
            </a:r>
            <a:r>
              <a:rPr lang="ru-RU" sz="1400" dirty="0">
                <a:latin typeface="Times New Roman" panose="02020603050405020304" pitchFamily="18" charset="0"/>
                <a:cs typeface="Times New Roman" panose="02020603050405020304" pitchFamily="18" charset="0"/>
              </a:rPr>
              <a:t>протяженности фронта </a:t>
            </a:r>
            <a:r>
              <a:rPr lang="ru-RU" sz="1400" dirty="0" smtClean="0">
                <a:latin typeface="Times New Roman" panose="02020603050405020304" pitchFamily="18" charset="0"/>
                <a:cs typeface="Times New Roman" panose="02020603050405020304" pitchFamily="18" charset="0"/>
              </a:rPr>
              <a:t>огня, </a:t>
            </a:r>
            <a:r>
              <a:rPr lang="ru-RU" sz="1400" dirty="0">
                <a:latin typeface="Times New Roman" panose="02020603050405020304" pitchFamily="18" charset="0"/>
                <a:cs typeface="Times New Roman" panose="02020603050405020304" pitchFamily="18" charset="0"/>
              </a:rPr>
              <a:t>наличия </a:t>
            </a:r>
            <a:r>
              <a:rPr lang="ru-RU" sz="1400" dirty="0" err="1" smtClean="0">
                <a:latin typeface="Times New Roman" panose="02020603050405020304" pitchFamily="18" charset="0"/>
                <a:cs typeface="Times New Roman" panose="02020603050405020304" pitchFamily="18" charset="0"/>
              </a:rPr>
              <a:t>водоисточников</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для </a:t>
            </a:r>
            <a:r>
              <a:rPr lang="ru-RU" sz="1400" dirty="0">
                <a:latin typeface="Times New Roman" panose="02020603050405020304" pitchFamily="18" charset="0"/>
                <a:cs typeface="Times New Roman" panose="02020603050405020304" pitchFamily="18" charset="0"/>
              </a:rPr>
              <a:t>тушения </a:t>
            </a:r>
            <a:r>
              <a:rPr lang="ru-RU" sz="1400" dirty="0" smtClean="0">
                <a:latin typeface="Times New Roman" panose="02020603050405020304" pitchFamily="18" charset="0"/>
                <a:cs typeface="Times New Roman" panose="02020603050405020304" pitchFamily="18" charset="0"/>
              </a:rPr>
              <a:t>огня.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Разрушенных </a:t>
            </a:r>
            <a:r>
              <a:rPr lang="ru-RU" sz="1400" dirty="0">
                <a:latin typeface="Times New Roman" panose="02020603050405020304" pitchFamily="18" charset="0"/>
                <a:cs typeface="Times New Roman" panose="02020603050405020304" pitchFamily="18" charset="0"/>
              </a:rPr>
              <a:t>и заваленных защитных </a:t>
            </a:r>
            <a:r>
              <a:rPr lang="ru-RU" sz="1400" dirty="0" smtClean="0">
                <a:latin typeface="Times New Roman" panose="02020603050405020304" pitchFamily="18" charset="0"/>
                <a:cs typeface="Times New Roman" panose="02020603050405020304" pitchFamily="18" charset="0"/>
              </a:rPr>
              <a:t>сооружений.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Мест </a:t>
            </a:r>
            <a:r>
              <a:rPr lang="ru-RU" sz="1400" dirty="0">
                <a:latin typeface="Times New Roman" panose="02020603050405020304" pitchFamily="18" charset="0"/>
                <a:cs typeface="Times New Roman" panose="02020603050405020304" pitchFamily="18" charset="0"/>
              </a:rPr>
              <a:t>скопления </a:t>
            </a:r>
            <a:r>
              <a:rPr lang="ru-RU" sz="1400" dirty="0" smtClean="0">
                <a:latin typeface="Times New Roman" panose="02020603050405020304" pitchFamily="18" charset="0"/>
                <a:cs typeface="Times New Roman" panose="02020603050405020304" pitchFamily="18" charset="0"/>
              </a:rPr>
              <a:t>пострадавших.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Структуры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протяженности </a:t>
            </a:r>
            <a:r>
              <a:rPr lang="ru-RU" sz="1400" dirty="0">
                <a:latin typeface="Times New Roman" panose="02020603050405020304" pitchFamily="18" charset="0"/>
                <a:cs typeface="Times New Roman" panose="02020603050405020304" pitchFamily="18" charset="0"/>
              </a:rPr>
              <a:t>лесных </a:t>
            </a:r>
            <a:r>
              <a:rPr lang="ru-RU" sz="1400" dirty="0" smtClean="0">
                <a:latin typeface="Times New Roman" panose="02020603050405020304" pitchFamily="18" charset="0"/>
                <a:cs typeface="Times New Roman" panose="02020603050405020304" pitchFamily="18" charset="0"/>
              </a:rPr>
              <a:t>завалов.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Ширины </a:t>
            </a:r>
            <a:r>
              <a:rPr lang="ru-RU" sz="1400" dirty="0">
                <a:latin typeface="Times New Roman" panose="02020603050405020304" pitchFamily="18" charset="0"/>
                <a:cs typeface="Times New Roman" panose="02020603050405020304" pitchFamily="18" charset="0"/>
              </a:rPr>
              <a:t>и глубины рек, скорости течения, бродов, характера дна, съезда к бродам, возможности движения по </a:t>
            </a:r>
            <a:r>
              <a:rPr lang="ru-RU" sz="1400" dirty="0" smtClean="0">
                <a:latin typeface="Times New Roman" panose="02020603050405020304" pitchFamily="18" charset="0"/>
                <a:cs typeface="Times New Roman" panose="02020603050405020304" pitchFamily="18" charset="0"/>
              </a:rPr>
              <a:t>берегам.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Грузоподъемности </a:t>
            </a:r>
            <a:r>
              <a:rPr lang="ru-RU" sz="1400" dirty="0">
                <a:latin typeface="Times New Roman" panose="02020603050405020304" pitchFamily="18" charset="0"/>
                <a:cs typeface="Times New Roman" panose="02020603050405020304" pitchFamily="18" charset="0"/>
              </a:rPr>
              <a:t>мостов, их ширины и возможности движения по </a:t>
            </a:r>
            <a:r>
              <a:rPr lang="ru-RU" sz="1400" dirty="0" smtClean="0">
                <a:latin typeface="Times New Roman" panose="02020603050405020304" pitchFamily="18" charset="0"/>
                <a:cs typeface="Times New Roman" panose="02020603050405020304" pitchFamily="18" charset="0"/>
              </a:rPr>
              <a:t>ним.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Степени </a:t>
            </a:r>
            <a:r>
              <a:rPr lang="ru-RU" sz="1400" dirty="0">
                <a:latin typeface="Times New Roman" panose="02020603050405020304" pitchFamily="18" charset="0"/>
                <a:cs typeface="Times New Roman" panose="02020603050405020304" pitchFamily="18" charset="0"/>
              </a:rPr>
              <a:t>разрушения зданий и сооружений, количества аварий на комплексных энергетических системах (КЭС), мест нахождения </a:t>
            </a:r>
            <a:r>
              <a:rPr lang="ru-RU" sz="1400" dirty="0" smtClean="0">
                <a:latin typeface="Times New Roman" panose="02020603050405020304" pitchFamily="18" charset="0"/>
                <a:cs typeface="Times New Roman" panose="02020603050405020304" pitchFamily="18" charset="0"/>
              </a:rPr>
              <a:t>пострадавших.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smtClean="0">
                <a:latin typeface="Times New Roman" panose="02020603050405020304" pitchFamily="18" charset="0"/>
                <a:cs typeface="Times New Roman" panose="02020603050405020304" pitchFamily="18" charset="0"/>
              </a:rPr>
              <a:t> Очагов </a:t>
            </a:r>
            <a:r>
              <a:rPr lang="ru-RU" sz="1400" dirty="0">
                <a:latin typeface="Times New Roman" panose="02020603050405020304" pitchFamily="18" charset="0"/>
                <a:cs typeface="Times New Roman" panose="02020603050405020304" pitchFamily="18" charset="0"/>
              </a:rPr>
              <a:t>заражения АХОВ, вида и концентрации АХОВ, состояния ёмкостей с </a:t>
            </a:r>
            <a:r>
              <a:rPr lang="ru-RU" sz="1400" dirty="0" smtClean="0">
                <a:latin typeface="Times New Roman" panose="02020603050405020304" pitchFamily="18" charset="0"/>
                <a:cs typeface="Times New Roman" panose="02020603050405020304" pitchFamily="18" charset="0"/>
              </a:rPr>
              <a:t>АХОВ, </a:t>
            </a:r>
            <a:r>
              <a:rPr lang="ru-RU" sz="1400" dirty="0">
                <a:latin typeface="Times New Roman" panose="02020603050405020304" pitchFamily="18" charset="0"/>
                <a:cs typeface="Times New Roman" panose="02020603050405020304" pitchFamily="18" charset="0"/>
              </a:rPr>
              <a:t>границ зон </a:t>
            </a:r>
            <a:r>
              <a:rPr lang="ru-RU" sz="1400" dirty="0" smtClean="0">
                <a:latin typeface="Times New Roman" panose="02020603050405020304" pitchFamily="18" charset="0"/>
                <a:cs typeface="Times New Roman" panose="02020603050405020304" pitchFamily="18" charset="0"/>
              </a:rPr>
              <a:t>заражения.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Аварий </a:t>
            </a:r>
            <a:r>
              <a:rPr lang="ru-RU" sz="1400" dirty="0">
                <a:latin typeface="Times New Roman" panose="02020603050405020304" pitchFamily="18" charset="0"/>
                <a:cs typeface="Times New Roman" panose="02020603050405020304" pitchFamily="18" charset="0"/>
              </a:rPr>
              <a:t>на </a:t>
            </a:r>
            <a:r>
              <a:rPr lang="ru-RU" sz="1400" dirty="0" smtClean="0">
                <a:latin typeface="Times New Roman" panose="02020603050405020304" pitchFamily="18" charset="0"/>
                <a:cs typeface="Times New Roman" panose="02020603050405020304" pitchFamily="18" charset="0"/>
              </a:rPr>
              <a:t>КЭС. </a:t>
            </a:r>
            <a:endParaRPr lang="ru-RU" sz="1400" dirty="0">
              <a:latin typeface="Times New Roman" panose="02020603050405020304" pitchFamily="18" charset="0"/>
              <a:cs typeface="Times New Roman" panose="02020603050405020304" pitchFamily="18" charset="0"/>
            </a:endParaRPr>
          </a:p>
          <a:p>
            <a:pPr algn="just">
              <a:buFont typeface="+mj-lt"/>
              <a:buAutoNum type="arabicPeriod"/>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Наличия </a:t>
            </a:r>
            <a:r>
              <a:rPr lang="ru-RU" sz="1400" dirty="0">
                <a:latin typeface="Times New Roman" panose="02020603050405020304" pitchFamily="18" charset="0"/>
                <a:cs typeface="Times New Roman" panose="02020603050405020304" pitchFamily="18" charset="0"/>
              </a:rPr>
              <a:t>завалов на маршрутах ввода, их структуры, протяженности и </a:t>
            </a:r>
            <a:r>
              <a:rPr lang="ru-RU" sz="1400" dirty="0" smtClean="0">
                <a:latin typeface="Times New Roman" panose="02020603050405020304" pitchFamily="18" charset="0"/>
                <a:cs typeface="Times New Roman" panose="02020603050405020304" pitchFamily="18" charset="0"/>
              </a:rPr>
              <a:t>высоты. </a:t>
            </a:r>
            <a:endParaRPr lang="ru-RU" sz="1400" dirty="0">
              <a:latin typeface="Times New Roman" panose="02020603050405020304" pitchFamily="18" charset="0"/>
              <a:cs typeface="Times New Roman" panose="02020603050405020304" pitchFamily="18" charset="0"/>
            </a:endParaRPr>
          </a:p>
        </p:txBody>
      </p:sp>
      <p:sp>
        <p:nvSpPr>
          <p:cNvPr id="15" name="Номер слайда 14"/>
          <p:cNvSpPr>
            <a:spLocks noGrp="1"/>
          </p:cNvSpPr>
          <p:nvPr>
            <p:ph type="sldNum" sz="quarter" idx="12"/>
          </p:nvPr>
        </p:nvSpPr>
        <p:spPr>
          <a:xfrm>
            <a:off x="9341792" y="6492875"/>
            <a:ext cx="2844800" cy="365125"/>
          </a:xfrm>
        </p:spPr>
        <p:txBody>
          <a:bodyPr/>
          <a:lstStyle/>
          <a:p>
            <a:pPr>
              <a:defRPr/>
            </a:pPr>
            <a:fld id="{1E49034A-A7B1-445D-B275-FE52B65EA479}" type="slidenum">
              <a:rPr lang="ru-RU" smtClean="0"/>
              <a:pPr>
                <a:defRPr/>
              </a:pPr>
              <a:t>38</a:t>
            </a:fld>
            <a:endParaRPr lang="ru-RU"/>
          </a:p>
        </p:txBody>
      </p:sp>
    </p:spTree>
    <p:extLst>
      <p:ext uri="{BB962C8B-B14F-4D97-AF65-F5344CB8AC3E}">
        <p14:creationId xmlns:p14="http://schemas.microsoft.com/office/powerpoint/2010/main" val="3881521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455557" y="689780"/>
            <a:ext cx="4357696"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ПОИСК ПОСТРАДАВШИХ</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39382" y="6440266"/>
            <a:ext cx="2844800" cy="365125"/>
          </a:xfrm>
        </p:spPr>
        <p:txBody>
          <a:bodyPr/>
          <a:lstStyle/>
          <a:p>
            <a:pPr>
              <a:defRPr/>
            </a:pPr>
            <a:fld id="{1E49034A-A7B1-445D-B275-FE52B65EA479}" type="slidenum">
              <a:rPr lang="ru-RU" smtClean="0"/>
              <a:pPr>
                <a:defRPr/>
              </a:pPr>
              <a:t>39</a:t>
            </a:fld>
            <a:endParaRPr lang="ru-RU"/>
          </a:p>
        </p:txBody>
      </p:sp>
      <p:sp>
        <p:nvSpPr>
          <p:cNvPr id="4" name="Скругленный прямоугольник 3"/>
          <p:cNvSpPr/>
          <p:nvPr/>
        </p:nvSpPr>
        <p:spPr>
          <a:xfrm>
            <a:off x="561708" y="1181797"/>
            <a:ext cx="8272122" cy="5760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smtClean="0">
                <a:solidFill>
                  <a:schemeClr val="bg1"/>
                </a:solidFill>
                <a:latin typeface="Times New Roman" panose="02020603050405020304" pitchFamily="18" charset="0"/>
                <a:cs typeface="Times New Roman" panose="02020603050405020304" pitchFamily="18" charset="0"/>
              </a:rPr>
              <a:t>ЗАДАЧИ</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561708" y="2105138"/>
            <a:ext cx="2701512" cy="10081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Определить и обозначить места нахождения пострадавших и по возможности установить связь с ними</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3347013" y="2105138"/>
            <a:ext cx="2701512" cy="10081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Установить </a:t>
            </a:r>
            <a:r>
              <a:rPr lang="ru-RU" sz="1400" dirty="0" smtClean="0">
                <a:solidFill>
                  <a:schemeClr val="tx1"/>
                </a:solidFill>
                <a:latin typeface="Times New Roman" panose="02020603050405020304" pitchFamily="18" charset="0"/>
                <a:cs typeface="Times New Roman" panose="02020603050405020304" pitchFamily="18" charset="0"/>
              </a:rPr>
              <a:t>функциональное состояние пострадавших </a:t>
            </a:r>
            <a:r>
              <a:rPr lang="ru-RU" sz="1400" dirty="0">
                <a:solidFill>
                  <a:schemeClr val="tx1"/>
                </a:solidFill>
                <a:latin typeface="Times New Roman" panose="02020603050405020304" pitchFamily="18" charset="0"/>
                <a:cs typeface="Times New Roman" panose="02020603050405020304" pitchFamily="18" charset="0"/>
              </a:rPr>
              <a:t>и </a:t>
            </a:r>
            <a:r>
              <a:rPr lang="ru-RU" sz="1400" dirty="0" smtClean="0">
                <a:solidFill>
                  <a:schemeClr val="tx1"/>
                </a:solidFill>
                <a:latin typeface="Times New Roman" panose="02020603050405020304" pitchFamily="18" charset="0"/>
                <a:cs typeface="Times New Roman" panose="02020603050405020304" pitchFamily="18" charset="0"/>
              </a:rPr>
              <a:t>объем необходимой </a:t>
            </a:r>
            <a:r>
              <a:rPr lang="ru-RU" sz="1400" dirty="0">
                <a:solidFill>
                  <a:schemeClr val="tx1"/>
                </a:solidFill>
                <a:latin typeface="Times New Roman" panose="02020603050405020304" pitchFamily="18" charset="0"/>
                <a:cs typeface="Times New Roman" panose="02020603050405020304" pitchFamily="18" charset="0"/>
              </a:rPr>
              <a:t>помощи</a:t>
            </a:r>
          </a:p>
        </p:txBody>
      </p:sp>
      <p:sp>
        <p:nvSpPr>
          <p:cNvPr id="14" name="Скругленный прямоугольник 13"/>
          <p:cNvSpPr/>
          <p:nvPr/>
        </p:nvSpPr>
        <p:spPr>
          <a:xfrm>
            <a:off x="6132318" y="2105138"/>
            <a:ext cx="2701512" cy="10081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Выявить наличие </a:t>
            </a:r>
            <a:r>
              <a:rPr lang="ru-RU" sz="1400" dirty="0" smtClean="0">
                <a:solidFill>
                  <a:schemeClr val="tx1"/>
                </a:solidFill>
                <a:latin typeface="Times New Roman" panose="02020603050405020304" pitchFamily="18" charset="0"/>
                <a:cs typeface="Times New Roman" panose="02020603050405020304" pitchFamily="18" charset="0"/>
              </a:rPr>
              <a:t>и степень опасности воздействия </a:t>
            </a:r>
            <a:r>
              <a:rPr lang="ru-RU" sz="1400" dirty="0">
                <a:solidFill>
                  <a:schemeClr val="tx1"/>
                </a:solidFill>
                <a:latin typeface="Times New Roman" panose="02020603050405020304" pitchFamily="18" charset="0"/>
                <a:cs typeface="Times New Roman" panose="02020603050405020304" pitchFamily="18" charset="0"/>
              </a:rPr>
              <a:t>на </a:t>
            </a:r>
            <a:r>
              <a:rPr lang="ru-RU" sz="1400" dirty="0" smtClean="0">
                <a:solidFill>
                  <a:schemeClr val="tx1"/>
                </a:solidFill>
                <a:latin typeface="Times New Roman" panose="02020603050405020304" pitchFamily="18" charset="0"/>
                <a:cs typeface="Times New Roman" panose="02020603050405020304" pitchFamily="18" charset="0"/>
              </a:rPr>
              <a:t>людей вторичных поражающих </a:t>
            </a:r>
            <a:r>
              <a:rPr lang="ru-RU" sz="1400" dirty="0">
                <a:solidFill>
                  <a:schemeClr val="tx1"/>
                </a:solidFill>
                <a:latin typeface="Times New Roman" panose="02020603050405020304" pitchFamily="18" charset="0"/>
                <a:cs typeface="Times New Roman" panose="02020603050405020304" pitchFamily="18" charset="0"/>
              </a:rPr>
              <a:t>факторов</a:t>
            </a:r>
          </a:p>
        </p:txBody>
      </p:sp>
      <p:sp>
        <p:nvSpPr>
          <p:cNvPr id="20" name="Стрелка вправо 19"/>
          <p:cNvSpPr/>
          <p:nvPr/>
        </p:nvSpPr>
        <p:spPr>
          <a:xfrm rot="5400000">
            <a:off x="1749840" y="1793865"/>
            <a:ext cx="332781" cy="2607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1" name="Стрелка вправо 20"/>
          <p:cNvSpPr/>
          <p:nvPr/>
        </p:nvSpPr>
        <p:spPr>
          <a:xfrm rot="5400000">
            <a:off x="4533261" y="1808361"/>
            <a:ext cx="332781" cy="2607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2" name="Стрелка вправо 21"/>
          <p:cNvSpPr/>
          <p:nvPr/>
        </p:nvSpPr>
        <p:spPr>
          <a:xfrm rot="5400000">
            <a:off x="7316683" y="1793865"/>
            <a:ext cx="332781" cy="2607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3" name="Скругленный прямоугольник 22"/>
          <p:cNvSpPr/>
          <p:nvPr/>
        </p:nvSpPr>
        <p:spPr>
          <a:xfrm>
            <a:off x="561708" y="3427882"/>
            <a:ext cx="827212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b="1" dirty="0" smtClean="0">
                <a:solidFill>
                  <a:schemeClr val="bg1"/>
                </a:solidFill>
                <a:latin typeface="Times New Roman" panose="02020603050405020304" pitchFamily="18" charset="0"/>
                <a:cs typeface="Times New Roman" panose="02020603050405020304" pitchFamily="18" charset="0"/>
              </a:rPr>
              <a:t>СПОСОБЫ</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561708" y="4351223"/>
            <a:ext cx="2161432" cy="10081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Сплошным </a:t>
            </a:r>
            <a:r>
              <a:rPr lang="ru-RU" sz="1400" dirty="0" smtClean="0">
                <a:solidFill>
                  <a:schemeClr val="tx1"/>
                </a:solidFill>
                <a:latin typeface="Times New Roman" panose="02020603050405020304" pitchFamily="18" charset="0"/>
                <a:cs typeface="Times New Roman" panose="02020603050405020304" pitchFamily="18" charset="0"/>
              </a:rPr>
              <a:t>визуальным обследованием участка спасательных </a:t>
            </a:r>
            <a:r>
              <a:rPr lang="ru-RU" sz="1400" dirty="0">
                <a:solidFill>
                  <a:schemeClr val="tx1"/>
                </a:solidFill>
                <a:latin typeface="Times New Roman" panose="02020603050405020304" pitchFamily="18" charset="0"/>
                <a:cs typeface="Times New Roman" panose="02020603050405020304" pitchFamily="18" charset="0"/>
              </a:rPr>
              <a:t>работ </a:t>
            </a:r>
            <a:endParaRPr lang="ru-RU" sz="1400" dirty="0" smtClean="0">
              <a:solidFill>
                <a:schemeClr val="tx1"/>
              </a:solidFill>
              <a:latin typeface="Times New Roman" panose="02020603050405020304" pitchFamily="18" charset="0"/>
              <a:cs typeface="Times New Roman" panose="02020603050405020304" pitchFamily="18" charset="0"/>
            </a:endParaRPr>
          </a:p>
          <a:p>
            <a:pPr algn="ctr"/>
            <a:r>
              <a:rPr lang="ru-RU" sz="1400" dirty="0" smtClean="0">
                <a:solidFill>
                  <a:schemeClr val="tx1"/>
                </a:solidFill>
                <a:latin typeface="Times New Roman" panose="02020603050405020304" pitchFamily="18" charset="0"/>
                <a:cs typeface="Times New Roman" panose="02020603050405020304" pitchFamily="18" charset="0"/>
              </a:rPr>
              <a:t>(объект, задания</a:t>
            </a:r>
            <a:r>
              <a:rPr lang="ru-RU" sz="1400" dirty="0">
                <a:solidFill>
                  <a:schemeClr val="tx1"/>
                </a:solidFill>
                <a:latin typeface="Times New Roman" panose="02020603050405020304" pitchFamily="18" charset="0"/>
                <a:cs typeface="Times New Roman" panose="02020603050405020304" pitchFamily="18" charset="0"/>
              </a:rPr>
              <a:t>)</a:t>
            </a:r>
          </a:p>
        </p:txBody>
      </p:sp>
      <p:sp>
        <p:nvSpPr>
          <p:cNvPr id="25" name="Скругленный прямоугольник 24"/>
          <p:cNvSpPr/>
          <p:nvPr/>
        </p:nvSpPr>
        <p:spPr>
          <a:xfrm>
            <a:off x="2793957" y="4351223"/>
            <a:ext cx="2036082" cy="10081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С использованием</a:t>
            </a:r>
          </a:p>
          <a:p>
            <a:pPr algn="ctr"/>
            <a:r>
              <a:rPr lang="ru-RU" sz="1400" dirty="0">
                <a:solidFill>
                  <a:schemeClr val="tx1"/>
                </a:solidFill>
                <a:latin typeface="Times New Roman" panose="02020603050405020304" pitchFamily="18" charset="0"/>
                <a:cs typeface="Times New Roman" panose="02020603050405020304" pitchFamily="18" charset="0"/>
              </a:rPr>
              <a:t>специально </a:t>
            </a:r>
            <a:r>
              <a:rPr lang="ru-RU" sz="1400" dirty="0" smtClean="0">
                <a:solidFill>
                  <a:schemeClr val="tx1"/>
                </a:solidFill>
                <a:latin typeface="Times New Roman" panose="02020603050405020304" pitchFamily="18" charset="0"/>
                <a:cs typeface="Times New Roman" panose="02020603050405020304" pitchFamily="18" charset="0"/>
              </a:rPr>
              <a:t>подготовленных собак (кинологический способ)</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26" name="Скругленный прямоугольник 25"/>
          <p:cNvSpPr/>
          <p:nvPr/>
        </p:nvSpPr>
        <p:spPr>
          <a:xfrm>
            <a:off x="4900856" y="4366988"/>
            <a:ext cx="2069564" cy="10081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С использованием</a:t>
            </a:r>
          </a:p>
          <a:p>
            <a:pPr algn="ctr"/>
            <a:r>
              <a:rPr lang="ru-RU" sz="1400" dirty="0">
                <a:solidFill>
                  <a:schemeClr val="tx1"/>
                </a:solidFill>
                <a:latin typeface="Times New Roman" panose="02020603050405020304" pitchFamily="18" charset="0"/>
                <a:cs typeface="Times New Roman" panose="02020603050405020304" pitchFamily="18" charset="0"/>
              </a:rPr>
              <a:t>специальных </a:t>
            </a:r>
            <a:r>
              <a:rPr lang="ru-RU" sz="1400" dirty="0" smtClean="0">
                <a:solidFill>
                  <a:schemeClr val="tx1"/>
                </a:solidFill>
                <a:latin typeface="Times New Roman" panose="02020603050405020304" pitchFamily="18" charset="0"/>
                <a:cs typeface="Times New Roman" panose="02020603050405020304" pitchFamily="18" charset="0"/>
              </a:rPr>
              <a:t>приборов </a:t>
            </a:r>
            <a:r>
              <a:rPr lang="ru-RU" sz="1400" dirty="0">
                <a:solidFill>
                  <a:schemeClr val="tx1"/>
                </a:solidFill>
                <a:latin typeface="Times New Roman" panose="02020603050405020304" pitchFamily="18" charset="0"/>
                <a:cs typeface="Times New Roman" panose="02020603050405020304" pitchFamily="18" charset="0"/>
              </a:rPr>
              <a:t>поиска (</a:t>
            </a:r>
            <a:r>
              <a:rPr lang="ru-RU" sz="1400" dirty="0" smtClean="0">
                <a:solidFill>
                  <a:schemeClr val="tx1"/>
                </a:solidFill>
                <a:latin typeface="Times New Roman" panose="02020603050405020304" pitchFamily="18" charset="0"/>
                <a:cs typeface="Times New Roman" panose="02020603050405020304" pitchFamily="18" charset="0"/>
              </a:rPr>
              <a:t>технический </a:t>
            </a:r>
            <a:r>
              <a:rPr lang="ru-RU" sz="1400" dirty="0">
                <a:solidFill>
                  <a:schemeClr val="tx1"/>
                </a:solidFill>
                <a:latin typeface="Times New Roman" panose="02020603050405020304" pitchFamily="18" charset="0"/>
                <a:cs typeface="Times New Roman" panose="02020603050405020304" pitchFamily="18" charset="0"/>
              </a:rPr>
              <a:t>способ)</a:t>
            </a:r>
          </a:p>
        </p:txBody>
      </p:sp>
      <p:sp>
        <p:nvSpPr>
          <p:cNvPr id="27" name="Стрелка вправо 26"/>
          <p:cNvSpPr/>
          <p:nvPr/>
        </p:nvSpPr>
        <p:spPr>
          <a:xfrm rot="5400000">
            <a:off x="1749840" y="4039950"/>
            <a:ext cx="332781" cy="260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8" name="Стрелка вправо 27"/>
          <p:cNvSpPr/>
          <p:nvPr/>
        </p:nvSpPr>
        <p:spPr>
          <a:xfrm rot="5400000">
            <a:off x="3707214" y="4054446"/>
            <a:ext cx="332781" cy="260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9" name="Стрелка вправо 28"/>
          <p:cNvSpPr/>
          <p:nvPr/>
        </p:nvSpPr>
        <p:spPr>
          <a:xfrm rot="5400000">
            <a:off x="5769247" y="4054446"/>
            <a:ext cx="332781" cy="260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0" name="Скругленный прямоугольник 29"/>
          <p:cNvSpPr/>
          <p:nvPr/>
        </p:nvSpPr>
        <p:spPr>
          <a:xfrm>
            <a:off x="7041237" y="4366988"/>
            <a:ext cx="1792593" cy="10081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По свидетельствам</a:t>
            </a:r>
          </a:p>
          <a:p>
            <a:pPr algn="ctr"/>
            <a:r>
              <a:rPr lang="ru-RU" sz="1400" dirty="0">
                <a:solidFill>
                  <a:schemeClr val="tx1"/>
                </a:solidFill>
                <a:latin typeface="Times New Roman" panose="02020603050405020304" pitchFamily="18" charset="0"/>
                <a:cs typeface="Times New Roman" panose="02020603050405020304" pitchFamily="18" charset="0"/>
              </a:rPr>
              <a:t>очевидцев</a:t>
            </a:r>
          </a:p>
        </p:txBody>
      </p:sp>
      <p:sp>
        <p:nvSpPr>
          <p:cNvPr id="31" name="Стрелка вправо 30"/>
          <p:cNvSpPr/>
          <p:nvPr/>
        </p:nvSpPr>
        <p:spPr>
          <a:xfrm rot="5400000">
            <a:off x="7847549" y="4068675"/>
            <a:ext cx="332781" cy="260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2" name="Прямоугольник 31"/>
          <p:cNvSpPr/>
          <p:nvPr/>
        </p:nvSpPr>
        <p:spPr>
          <a:xfrm>
            <a:off x="558758" y="5764698"/>
            <a:ext cx="11368323" cy="830997"/>
          </a:xfrm>
          <a:prstGeom prst="rect">
            <a:avLst/>
          </a:prstGeom>
          <a:solidFill>
            <a:srgbClr val="FFC000"/>
          </a:solidFill>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Поиск пострадавших под завалами </a:t>
            </a:r>
            <a:r>
              <a:rPr lang="ru-RU" sz="1200" b="1" dirty="0" smtClean="0">
                <a:latin typeface="Times New Roman" panose="02020603050405020304" pitchFamily="18" charset="0"/>
                <a:cs typeface="Times New Roman" panose="02020603050405020304" pitchFamily="18" charset="0"/>
              </a:rPr>
              <a:t>разрушенных зданий </a:t>
            </a:r>
            <a:r>
              <a:rPr lang="ru-RU" sz="1200" dirty="0">
                <a:latin typeface="Times New Roman" panose="02020603050405020304" pitchFamily="18" charset="0"/>
                <a:cs typeface="Times New Roman" panose="02020603050405020304" pitchFamily="18" charset="0"/>
              </a:rPr>
              <a:t>представляет собой совокупность </a:t>
            </a:r>
            <a:r>
              <a:rPr lang="ru-RU" sz="1200" dirty="0" smtClean="0">
                <a:latin typeface="Times New Roman" panose="02020603050405020304" pitchFamily="18" charset="0"/>
                <a:cs typeface="Times New Roman" panose="02020603050405020304" pitchFamily="18" charset="0"/>
              </a:rPr>
              <a:t>действий личного </a:t>
            </a:r>
            <a:r>
              <a:rPr lang="ru-RU" sz="1200" dirty="0">
                <a:latin typeface="Times New Roman" panose="02020603050405020304" pitchFamily="18" charset="0"/>
                <a:cs typeface="Times New Roman" panose="02020603050405020304" pitchFamily="18" charset="0"/>
              </a:rPr>
              <a:t>состава поисковых подразделений, </a:t>
            </a:r>
            <a:r>
              <a:rPr lang="ru-RU" sz="1200" dirty="0" smtClean="0">
                <a:latin typeface="Times New Roman" panose="02020603050405020304" pitchFamily="18" charset="0"/>
                <a:cs typeface="Times New Roman" panose="02020603050405020304" pitchFamily="18" charset="0"/>
              </a:rPr>
              <a:t>направленных </a:t>
            </a:r>
            <a:r>
              <a:rPr lang="ru-RU" sz="1200" dirty="0">
                <a:latin typeface="Times New Roman" panose="02020603050405020304" pitchFamily="18" charset="0"/>
                <a:cs typeface="Times New Roman" panose="02020603050405020304" pitchFamily="18" charset="0"/>
              </a:rPr>
              <a:t>на обнаружение и уточнение </a:t>
            </a:r>
            <a:r>
              <a:rPr lang="ru-RU" sz="1200" dirty="0" smtClean="0">
                <a:latin typeface="Times New Roman" panose="02020603050405020304" pitchFamily="18" charset="0"/>
                <a:cs typeface="Times New Roman" panose="02020603050405020304" pitchFamily="18" charset="0"/>
              </a:rPr>
              <a:t>местонахождения </a:t>
            </a:r>
            <a:r>
              <a:rPr lang="ru-RU" sz="1200" dirty="0">
                <a:latin typeface="Times New Roman" panose="02020603050405020304" pitchFamily="18" charset="0"/>
                <a:cs typeface="Times New Roman" panose="02020603050405020304" pitchFamily="18" charset="0"/>
              </a:rPr>
              <a:t>людей, их функционального состояния </a:t>
            </a:r>
            <a:r>
              <a:rPr lang="ru-RU" sz="1200" dirty="0" smtClean="0">
                <a:latin typeface="Times New Roman" panose="02020603050405020304" pitchFamily="18" charset="0"/>
                <a:cs typeface="Times New Roman" panose="02020603050405020304" pitchFamily="18" charset="0"/>
              </a:rPr>
              <a:t>и объема </a:t>
            </a:r>
            <a:r>
              <a:rPr lang="ru-RU" sz="1200" dirty="0">
                <a:latin typeface="Times New Roman" panose="02020603050405020304" pitchFamily="18" charset="0"/>
                <a:cs typeface="Times New Roman" panose="02020603050405020304" pitchFamily="18" charset="0"/>
              </a:rPr>
              <a:t>необходимой </a:t>
            </a:r>
            <a:r>
              <a:rPr lang="ru-RU" sz="1200" dirty="0" smtClean="0">
                <a:latin typeface="Times New Roman" panose="02020603050405020304" pitchFamily="18" charset="0"/>
                <a:cs typeface="Times New Roman" panose="02020603050405020304" pitchFamily="18" charset="0"/>
              </a:rPr>
              <a:t>помощи. </a:t>
            </a:r>
          </a:p>
          <a:p>
            <a:pPr algn="just"/>
            <a:r>
              <a:rPr lang="ru-RU" sz="1200" dirty="0" smtClean="0">
                <a:latin typeface="Times New Roman" panose="02020603050405020304" pitchFamily="18" charset="0"/>
                <a:cs typeface="Times New Roman" panose="02020603050405020304" pitchFamily="18" charset="0"/>
              </a:rPr>
              <a:t>Поиск </a:t>
            </a:r>
            <a:r>
              <a:rPr lang="ru-RU" sz="1200" dirty="0">
                <a:latin typeface="Times New Roman" panose="02020603050405020304" pitchFamily="18" charset="0"/>
                <a:cs typeface="Times New Roman" panose="02020603050405020304" pitchFamily="18" charset="0"/>
              </a:rPr>
              <a:t>пострадавших производится силами </a:t>
            </a:r>
            <a:r>
              <a:rPr lang="ru-RU" sz="1200" dirty="0" smtClean="0">
                <a:latin typeface="Times New Roman" panose="02020603050405020304" pitchFamily="18" charset="0"/>
                <a:cs typeface="Times New Roman" panose="02020603050405020304" pitchFamily="18" charset="0"/>
              </a:rPr>
              <a:t>специально </a:t>
            </a:r>
            <a:r>
              <a:rPr lang="ru-RU" sz="1200" dirty="0">
                <a:latin typeface="Times New Roman" panose="02020603050405020304" pitchFamily="18" charset="0"/>
                <a:cs typeface="Times New Roman" panose="02020603050405020304" pitchFamily="18" charset="0"/>
              </a:rPr>
              <a:t>подготовленных поисковых </a:t>
            </a:r>
            <a:r>
              <a:rPr lang="ru-RU" sz="1200" dirty="0" smtClean="0">
                <a:latin typeface="Times New Roman" panose="02020603050405020304" pitchFamily="18" charset="0"/>
                <a:cs typeface="Times New Roman" panose="02020603050405020304" pitchFamily="18" charset="0"/>
              </a:rPr>
              <a:t>подразделений спасателей </a:t>
            </a:r>
            <a:r>
              <a:rPr lang="ru-RU" sz="1200" dirty="0">
                <a:latin typeface="Times New Roman" panose="02020603050405020304" pitchFamily="18" charset="0"/>
                <a:cs typeface="Times New Roman" panose="02020603050405020304" pitchFamily="18" charset="0"/>
              </a:rPr>
              <a:t>(групп, звеньев, расчетов) после </a:t>
            </a:r>
            <a:r>
              <a:rPr lang="ru-RU" sz="1200" dirty="0" smtClean="0">
                <a:latin typeface="Times New Roman" panose="02020603050405020304" pitchFamily="18" charset="0"/>
                <a:cs typeface="Times New Roman" panose="02020603050405020304" pitchFamily="18" charset="0"/>
              </a:rPr>
              <a:t>проведения </a:t>
            </a:r>
            <a:r>
              <a:rPr lang="ru-RU" sz="1200" dirty="0">
                <a:latin typeface="Times New Roman" panose="02020603050405020304" pitchFamily="18" charset="0"/>
                <a:cs typeface="Times New Roman" panose="02020603050405020304" pitchFamily="18" charset="0"/>
              </a:rPr>
              <a:t>рекогносцировки, инженерной разведки </a:t>
            </a:r>
            <a:r>
              <a:rPr lang="ru-RU" sz="1200" dirty="0" smtClean="0">
                <a:latin typeface="Times New Roman" panose="02020603050405020304" pitchFamily="18" charset="0"/>
                <a:cs typeface="Times New Roman" panose="02020603050405020304" pitchFamily="18" charset="0"/>
              </a:rPr>
              <a:t>очага </a:t>
            </a:r>
            <a:r>
              <a:rPr lang="ru-RU" sz="1200" dirty="0">
                <a:latin typeface="Times New Roman" panose="02020603050405020304" pitchFamily="18" charset="0"/>
                <a:cs typeface="Times New Roman" panose="02020603050405020304" pitchFamily="18" charset="0"/>
              </a:rPr>
              <a:t>поражения и участка предстоящих работ</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8764" y="1202207"/>
            <a:ext cx="2982408" cy="198884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8900" y="3427881"/>
            <a:ext cx="2972272" cy="1973775"/>
          </a:xfrm>
          <a:prstGeom prst="rect">
            <a:avLst/>
          </a:prstGeom>
        </p:spPr>
      </p:pic>
    </p:spTree>
    <p:extLst>
      <p:ext uri="{BB962C8B-B14F-4D97-AF65-F5344CB8AC3E}">
        <p14:creationId xmlns:p14="http://schemas.microsoft.com/office/powerpoint/2010/main" val="3231378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Прямоугольник 100"/>
          <p:cNvSpPr/>
          <p:nvPr/>
        </p:nvSpPr>
        <p:spPr>
          <a:xfrm>
            <a:off x="0" y="-77"/>
            <a:ext cx="12192000" cy="337978"/>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4" name="Прямая соединительная линия 203"/>
          <p:cNvCxnSpPr/>
          <p:nvPr/>
        </p:nvCxnSpPr>
        <p:spPr>
          <a:xfrm>
            <a:off x="1251718" y="3892944"/>
            <a:ext cx="0" cy="114215"/>
          </a:xfrm>
          <a:prstGeom prst="line">
            <a:avLst/>
          </a:prstGeom>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p:cNvCxnSpPr>
            <a:endCxn id="41" idx="2"/>
          </p:cNvCxnSpPr>
          <p:nvPr/>
        </p:nvCxnSpPr>
        <p:spPr>
          <a:xfrm flipV="1">
            <a:off x="10157325" y="5041935"/>
            <a:ext cx="1443" cy="147677"/>
          </a:xfrm>
          <a:prstGeom prst="line">
            <a:avLst/>
          </a:prstGeom>
        </p:spPr>
        <p:style>
          <a:lnRef idx="1">
            <a:schemeClr val="dk1"/>
          </a:lnRef>
          <a:fillRef idx="0">
            <a:schemeClr val="dk1"/>
          </a:fillRef>
          <a:effectRef idx="0">
            <a:schemeClr val="dk1"/>
          </a:effectRef>
          <a:fontRef idx="minor">
            <a:schemeClr val="tx1"/>
          </a:fontRef>
        </p:style>
      </p:cxnSp>
      <p:cxnSp>
        <p:nvCxnSpPr>
          <p:cNvPr id="62" name="Прямая со стрелкой 61"/>
          <p:cNvCxnSpPr>
            <a:endCxn id="9" idx="3"/>
          </p:cNvCxnSpPr>
          <p:nvPr/>
        </p:nvCxnSpPr>
        <p:spPr>
          <a:xfrm>
            <a:off x="6096000" y="845252"/>
            <a:ext cx="0" cy="246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Рисунок 7"/>
          <p:cNvPicPr>
            <a:picLocks noChangeAspect="1"/>
          </p:cNvPicPr>
          <p:nvPr/>
        </p:nvPicPr>
        <p:blipFill>
          <a:blip r:embed="rId3"/>
          <a:stretch>
            <a:fillRect/>
          </a:stretch>
        </p:blipFill>
        <p:spPr>
          <a:xfrm>
            <a:off x="11746208" y="-1"/>
            <a:ext cx="356870" cy="337901"/>
          </a:xfrm>
          <a:prstGeom prst="rect">
            <a:avLst/>
          </a:prstGeom>
        </p:spPr>
      </p:pic>
      <p:sp>
        <p:nvSpPr>
          <p:cNvPr id="14" name="TextBox 13"/>
          <p:cNvSpPr txBox="1"/>
          <p:nvPr/>
        </p:nvSpPr>
        <p:spPr>
          <a:xfrm>
            <a:off x="5938475" y="45506"/>
            <a:ext cx="7803880" cy="461665"/>
          </a:xfrm>
          <a:prstGeom prst="rect">
            <a:avLst/>
          </a:prstGeom>
          <a:noFill/>
        </p:spPr>
        <p:txBody>
          <a:bodyPr wrap="square" rtlCol="0">
            <a:spAutoFit/>
          </a:bodyPr>
          <a:lstStyle/>
          <a:p>
            <a:r>
              <a:rPr lang="ru-RU" sz="1200" dirty="0" smtClean="0">
                <a:solidFill>
                  <a:schemeClr val="bg1"/>
                </a:solidFill>
                <a:latin typeface="Times New Roman" panose="02020603050405020304" pitchFamily="18" charset="0"/>
                <a:cs typeface="Times New Roman" panose="02020603050405020304" pitchFamily="18" charset="0"/>
              </a:rPr>
              <a:t>ГРАЖДАНСКАЯ ОБОРОНА РОССИЙСКОЙ ФЕДЕРАЦИИ. СТРУКТУРА И ЗАДАЧИ</a:t>
            </a:r>
          </a:p>
          <a:p>
            <a:endParaRPr lang="ru-RU" sz="1200" dirty="0"/>
          </a:p>
        </p:txBody>
      </p:sp>
      <p:sp>
        <p:nvSpPr>
          <p:cNvPr id="6" name="Прямоугольник с двумя скругленными соседними углами 5"/>
          <p:cNvSpPr/>
          <p:nvPr/>
        </p:nvSpPr>
        <p:spPr>
          <a:xfrm>
            <a:off x="2575394" y="397430"/>
            <a:ext cx="7189545" cy="235593"/>
          </a:xfrm>
          <a:prstGeom prst="round2SameRect">
            <a:avLst/>
          </a:prstGeom>
          <a:solidFill>
            <a:schemeClr val="accent4">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ПРЕЗИДЕНТ РОССИЙСКОЙ ФЕДЕРАЦИИ</a:t>
            </a:r>
            <a:endParaRPr lang="ru-RU" sz="1000" dirty="0">
              <a:latin typeface="Times New Roman" panose="02020603050405020304" pitchFamily="18" charset="0"/>
              <a:cs typeface="Times New Roman" panose="02020603050405020304" pitchFamily="18" charset="0"/>
            </a:endParaRPr>
          </a:p>
        </p:txBody>
      </p:sp>
      <p:sp>
        <p:nvSpPr>
          <p:cNvPr id="7" name="Прямоугольник с двумя скругленными соседними углами 6"/>
          <p:cNvSpPr/>
          <p:nvPr/>
        </p:nvSpPr>
        <p:spPr>
          <a:xfrm rot="10800000">
            <a:off x="2575394" y="627534"/>
            <a:ext cx="7189545" cy="292289"/>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24985" y="586617"/>
            <a:ext cx="7415430"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Определяет основы государственной политики в области ГО.</a:t>
            </a:r>
          </a:p>
          <a:p>
            <a:pPr algn="ctr"/>
            <a:r>
              <a:rPr lang="ru-RU" sz="1000" i="1" dirty="0" smtClean="0">
                <a:latin typeface="Times New Roman" panose="02020603050405020304" pitchFamily="18" charset="0"/>
                <a:cs typeface="Times New Roman" panose="02020603050405020304" pitchFamily="18" charset="0"/>
              </a:rPr>
              <a:t>Утверждает и вводит в действие План гражданской обороны и защиты населения  Российской Федерации</a:t>
            </a:r>
            <a:endParaRPr lang="ru-RU" sz="1000" i="1" dirty="0">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соседними углами 8"/>
          <p:cNvSpPr/>
          <p:nvPr/>
        </p:nvSpPr>
        <p:spPr>
          <a:xfrm>
            <a:off x="3575720" y="1091863"/>
            <a:ext cx="5040560" cy="255851"/>
          </a:xfrm>
          <a:prstGeom prst="round2Same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ПРАВИТЕЛЬСТВО РОССИЙСКОЙ ФЕДЕРАЦИИ</a:t>
            </a:r>
            <a:endParaRPr lang="ru-RU" sz="1000" dirty="0">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соседними углами 9"/>
          <p:cNvSpPr/>
          <p:nvPr/>
        </p:nvSpPr>
        <p:spPr>
          <a:xfrm rot="10800000">
            <a:off x="3563407" y="1351950"/>
            <a:ext cx="5065185" cy="242176"/>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79516" y="1353612"/>
            <a:ext cx="5634626" cy="246221"/>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Осуществляет руководство гражданской обороной Российской Федерации</a:t>
            </a:r>
            <a:endParaRPr lang="ru-RU" sz="1000" i="1" dirty="0">
              <a:latin typeface="Times New Roman" panose="02020603050405020304" pitchFamily="18" charset="0"/>
              <a:cs typeface="Times New Roman" panose="02020603050405020304" pitchFamily="18" charset="0"/>
            </a:endParaRPr>
          </a:p>
        </p:txBody>
      </p:sp>
      <p:sp>
        <p:nvSpPr>
          <p:cNvPr id="12" name="Прямоугольник с двумя скругленными соседними углами 11"/>
          <p:cNvSpPr/>
          <p:nvPr/>
        </p:nvSpPr>
        <p:spPr>
          <a:xfrm>
            <a:off x="734042" y="1773171"/>
            <a:ext cx="4176464" cy="431693"/>
          </a:xfrm>
          <a:prstGeom prst="round2SameRect">
            <a:avLst/>
          </a:prstGeom>
          <a:solidFill>
            <a:srgbClr val="00206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ФЕДЕРАЛЬНЫЕ ОРГАНЫ ИСПОЛНИТЕЛЬНОЙ ВЛАСТИ</a:t>
            </a:r>
            <a:endParaRPr lang="ru-RU" sz="1000" dirty="0">
              <a:latin typeface="Times New Roman" panose="02020603050405020304" pitchFamily="18" charset="0"/>
              <a:cs typeface="Times New Roman" panose="02020603050405020304" pitchFamily="18" charset="0"/>
            </a:endParaRPr>
          </a:p>
        </p:txBody>
      </p:sp>
      <p:sp>
        <p:nvSpPr>
          <p:cNvPr id="13" name="Прямоугольник с двумя скругленными соседними углами 12"/>
          <p:cNvSpPr/>
          <p:nvPr/>
        </p:nvSpPr>
        <p:spPr>
          <a:xfrm rot="10800000">
            <a:off x="734042" y="2204864"/>
            <a:ext cx="4176464" cy="493157"/>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65107" y="2166428"/>
            <a:ext cx="4282032" cy="553998"/>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Принимают нормативные акты в области ГО, разрабатывают и реализуют планы ГО, организуют мероприятия ГО в организациях, находящихся в их ведении  </a:t>
            </a:r>
            <a:endParaRPr lang="ru-RU" sz="1000" i="1" dirty="0">
              <a:latin typeface="Times New Roman" panose="02020603050405020304" pitchFamily="18" charset="0"/>
              <a:cs typeface="Times New Roman" panose="02020603050405020304" pitchFamily="18" charset="0"/>
            </a:endParaRPr>
          </a:p>
        </p:txBody>
      </p:sp>
      <p:sp>
        <p:nvSpPr>
          <p:cNvPr id="16" name="Прямоугольник с двумя скругленными соседними углами 15"/>
          <p:cNvSpPr/>
          <p:nvPr/>
        </p:nvSpPr>
        <p:spPr>
          <a:xfrm>
            <a:off x="7322264" y="1766282"/>
            <a:ext cx="4176464" cy="437927"/>
          </a:xfrm>
          <a:prstGeom prst="round2SameRect">
            <a:avLst/>
          </a:prstGeom>
          <a:solidFill>
            <a:srgbClr val="0070C0"/>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ФЕДЕРАЛЬНЫЙ ОРГАН, УПОЛНОМОЧЕННЫЙ НА РЕШЕНИЕ ЗАДАЧ В ОБЛАСТИ ГРАЖДАНСКОЙ ОБОРОНЫ (МЧС РОССИИ)</a:t>
            </a:r>
            <a:endParaRPr lang="ru-RU" sz="1000" dirty="0">
              <a:latin typeface="Times New Roman" panose="02020603050405020304" pitchFamily="18" charset="0"/>
              <a:cs typeface="Times New Roman" panose="02020603050405020304" pitchFamily="18" charset="0"/>
            </a:endParaRPr>
          </a:p>
        </p:txBody>
      </p:sp>
      <p:sp>
        <p:nvSpPr>
          <p:cNvPr id="18" name="Прямоугольник с двумя скругленными соседними углами 17"/>
          <p:cNvSpPr/>
          <p:nvPr/>
        </p:nvSpPr>
        <p:spPr>
          <a:xfrm rot="10800000">
            <a:off x="7317331" y="2211381"/>
            <a:ext cx="4176464" cy="514670"/>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62733" y="2196808"/>
            <a:ext cx="4282032" cy="553998"/>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Осуществляет управление ГО Российской Федерации, государственную политику в области ГО, нормативное регулирование, специальные, разрешительные, надзорные и контрольные функции в области ГО</a:t>
            </a:r>
            <a:endParaRPr lang="ru-RU" sz="1000" i="1" dirty="0">
              <a:latin typeface="Times New Roman" panose="02020603050405020304" pitchFamily="18" charset="0"/>
              <a:cs typeface="Times New Roman" panose="02020603050405020304" pitchFamily="18" charset="0"/>
            </a:endParaRPr>
          </a:p>
        </p:txBody>
      </p:sp>
      <p:sp>
        <p:nvSpPr>
          <p:cNvPr id="19" name="Прямоугольник с двумя скругленными соседними углами 18"/>
          <p:cNvSpPr/>
          <p:nvPr/>
        </p:nvSpPr>
        <p:spPr>
          <a:xfrm>
            <a:off x="161664" y="3000566"/>
            <a:ext cx="2232248" cy="440486"/>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Территориальные органы федеральных органов исполнительной </a:t>
            </a:r>
            <a:r>
              <a:rPr lang="ru-RU" sz="1000" dirty="0" err="1" smtClean="0">
                <a:latin typeface="Times New Roman" panose="02020603050405020304" pitchFamily="18" charset="0"/>
                <a:cs typeface="Times New Roman" panose="02020603050405020304" pitchFamily="18" charset="0"/>
              </a:rPr>
              <a:t>васти</a:t>
            </a:r>
            <a:endParaRPr lang="ru-RU" sz="1000" dirty="0">
              <a:latin typeface="Times New Roman" panose="02020603050405020304" pitchFamily="18" charset="0"/>
              <a:cs typeface="Times New Roman" panose="02020603050405020304" pitchFamily="18" charset="0"/>
            </a:endParaRPr>
          </a:p>
        </p:txBody>
      </p:sp>
      <p:sp>
        <p:nvSpPr>
          <p:cNvPr id="20" name="Прямоугольник с двумя скругленными соседними углами 19"/>
          <p:cNvSpPr/>
          <p:nvPr/>
        </p:nvSpPr>
        <p:spPr>
          <a:xfrm rot="10800000">
            <a:off x="154917" y="3441052"/>
            <a:ext cx="2232248" cy="474727"/>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11494" y="3393947"/>
            <a:ext cx="2281268" cy="553998"/>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выполнение мероприятий ГО в организациях, находящихся в их ведении  </a:t>
            </a:r>
            <a:endParaRPr lang="ru-RU" sz="1000" i="1" dirty="0">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2575394" y="2984368"/>
            <a:ext cx="1368152" cy="9238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Подведомственные организации и учреждения</a:t>
            </a:r>
            <a:endParaRPr lang="ru-RU" sz="1000" dirty="0">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4103730" y="2993286"/>
            <a:ext cx="1368152" cy="9238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Специальные ведомственные АСС и АСФ</a:t>
            </a:r>
            <a:endParaRPr lang="ru-RU" sz="1000" dirty="0">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381057" y="4196562"/>
            <a:ext cx="1110413" cy="221927"/>
          </a:xfrm>
          <a:prstGeom prst="round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АСС и АСФ</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75519" y="4196562"/>
            <a:ext cx="1298932" cy="2885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Комиссии по ПУФ</a:t>
            </a:r>
            <a:endParaRPr lang="ru-RU" sz="1000" dirty="0">
              <a:latin typeface="Times New Roman" panose="02020603050405020304" pitchFamily="18" charset="0"/>
              <a:cs typeface="Times New Roman" panose="02020603050405020304" pitchFamily="18" charset="0"/>
            </a:endParaRPr>
          </a:p>
        </p:txBody>
      </p:sp>
      <p:sp>
        <p:nvSpPr>
          <p:cNvPr id="25" name="Скругленный прямоугольник 24"/>
          <p:cNvSpPr/>
          <p:nvPr/>
        </p:nvSpPr>
        <p:spPr>
          <a:xfrm>
            <a:off x="1775519" y="4557876"/>
            <a:ext cx="1298932" cy="2441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ПАСФ</a:t>
            </a:r>
            <a:endParaRPr lang="ru-RU" sz="1000" dirty="0">
              <a:latin typeface="Times New Roman" panose="02020603050405020304" pitchFamily="18" charset="0"/>
              <a:cs typeface="Times New Roman" panose="02020603050405020304" pitchFamily="18" charset="0"/>
            </a:endParaRPr>
          </a:p>
        </p:txBody>
      </p:sp>
      <p:sp>
        <p:nvSpPr>
          <p:cNvPr id="26" name="Скругленный прямоугольник 25"/>
          <p:cNvSpPr/>
          <p:nvPr/>
        </p:nvSpPr>
        <p:spPr>
          <a:xfrm>
            <a:off x="3446879" y="4871501"/>
            <a:ext cx="1304662" cy="2720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НФГО</a:t>
            </a:r>
            <a:endParaRPr lang="ru-RU" sz="1000" dirty="0">
              <a:latin typeface="Times New Roman" panose="02020603050405020304" pitchFamily="18" charset="0"/>
              <a:cs typeface="Times New Roman" panose="02020603050405020304" pitchFamily="18" charset="0"/>
            </a:endParaRPr>
          </a:p>
        </p:txBody>
      </p:sp>
      <p:sp>
        <p:nvSpPr>
          <p:cNvPr id="27" name="Скругленный прямоугольник 26"/>
          <p:cNvSpPr/>
          <p:nvPr/>
        </p:nvSpPr>
        <p:spPr>
          <a:xfrm>
            <a:off x="1775519" y="4856409"/>
            <a:ext cx="1298932" cy="2940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ДДС</a:t>
            </a:r>
            <a:endParaRPr lang="ru-RU" sz="1000" dirty="0">
              <a:latin typeface="Times New Roman" panose="02020603050405020304" pitchFamily="18" charset="0"/>
              <a:cs typeface="Times New Roman" panose="02020603050405020304" pitchFamily="18" charset="0"/>
            </a:endParaRPr>
          </a:p>
        </p:txBody>
      </p:sp>
      <p:sp>
        <p:nvSpPr>
          <p:cNvPr id="28" name="Скругленный прямоугольник 27"/>
          <p:cNvSpPr/>
          <p:nvPr/>
        </p:nvSpPr>
        <p:spPr>
          <a:xfrm>
            <a:off x="3436804" y="4557876"/>
            <a:ext cx="1304662" cy="2441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НАСФ</a:t>
            </a:r>
            <a:endParaRPr lang="ru-RU" sz="1000" dirty="0">
              <a:latin typeface="Times New Roman" panose="02020603050405020304" pitchFamily="18" charset="0"/>
              <a:cs typeface="Times New Roman" panose="02020603050405020304" pitchFamily="18" charset="0"/>
            </a:endParaRPr>
          </a:p>
        </p:txBody>
      </p:sp>
      <p:sp>
        <p:nvSpPr>
          <p:cNvPr id="29" name="Скругленный прямоугольник 28"/>
          <p:cNvSpPr/>
          <p:nvPr/>
        </p:nvSpPr>
        <p:spPr>
          <a:xfrm>
            <a:off x="3449876" y="4195996"/>
            <a:ext cx="1316047" cy="293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err="1" smtClean="0">
                <a:latin typeface="Times New Roman" panose="02020603050405020304" pitchFamily="18" charset="0"/>
                <a:cs typeface="Times New Roman" panose="02020603050405020304" pitchFamily="18" charset="0"/>
              </a:rPr>
              <a:t>Эвакоорганы</a:t>
            </a:r>
            <a:endParaRPr lang="ru-RU" sz="1000" dirty="0">
              <a:latin typeface="Times New Roman" panose="02020603050405020304" pitchFamily="18" charset="0"/>
              <a:cs typeface="Times New Roman" panose="02020603050405020304" pitchFamily="18" charset="0"/>
            </a:endParaRPr>
          </a:p>
        </p:txBody>
      </p:sp>
      <p:sp>
        <p:nvSpPr>
          <p:cNvPr id="30" name="Прямоугольник с двумя скругленными соседними углами 29"/>
          <p:cNvSpPr/>
          <p:nvPr/>
        </p:nvSpPr>
        <p:spPr>
          <a:xfrm>
            <a:off x="5994463" y="2957890"/>
            <a:ext cx="3181706" cy="729104"/>
          </a:xfrm>
          <a:prstGeom prst="round2SameRect">
            <a:avLst/>
          </a:prstGeom>
          <a:solidFill>
            <a:schemeClr val="accent6">
              <a:lumMod val="75000"/>
            </a:schemeClr>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Высшие </a:t>
            </a:r>
            <a:r>
              <a:rPr lang="ru-RU" sz="1000" dirty="0">
                <a:solidFill>
                  <a:schemeClr val="tx1"/>
                </a:solidFill>
                <a:latin typeface="Times New Roman" panose="02020603050405020304" pitchFamily="18" charset="0"/>
                <a:cs typeface="Times New Roman" panose="02020603050405020304" pitchFamily="18" charset="0"/>
              </a:rPr>
              <a:t>должностные лица субъектов Российской Федерации (руководители высших исполнительных органов государственной власти субъектов Российской Федерации)</a:t>
            </a:r>
          </a:p>
        </p:txBody>
      </p:sp>
      <p:sp>
        <p:nvSpPr>
          <p:cNvPr id="31" name="Прямоугольник с двумя скругленными соседними углами 30"/>
          <p:cNvSpPr/>
          <p:nvPr/>
        </p:nvSpPr>
        <p:spPr>
          <a:xfrm rot="10800000">
            <a:off x="6001370" y="3689372"/>
            <a:ext cx="3174798" cy="364127"/>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118755" y="3665083"/>
            <a:ext cx="2754482"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мероприятия и осуществляют руководство ГО</a:t>
            </a:r>
            <a:endParaRPr lang="ru-RU" sz="1000" i="1" dirty="0">
              <a:latin typeface="Times New Roman" panose="02020603050405020304" pitchFamily="18" charset="0"/>
              <a:cs typeface="Times New Roman" panose="02020603050405020304" pitchFamily="18" charset="0"/>
            </a:endParaRPr>
          </a:p>
        </p:txBody>
      </p:sp>
      <p:sp>
        <p:nvSpPr>
          <p:cNvPr id="33" name="Прямоугольник с двумя скругленными соседними углами 32"/>
          <p:cNvSpPr/>
          <p:nvPr/>
        </p:nvSpPr>
        <p:spPr>
          <a:xfrm>
            <a:off x="9614130" y="2943636"/>
            <a:ext cx="2304256" cy="507242"/>
          </a:xfrm>
          <a:prstGeom prst="round2Same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Главные управления МЧС России по субъектам Российской Федерации</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4" name="Прямоугольник с двумя скругленными соседними углами 33"/>
          <p:cNvSpPr/>
          <p:nvPr/>
        </p:nvSpPr>
        <p:spPr>
          <a:xfrm rot="10800000">
            <a:off x="9603987" y="3472185"/>
            <a:ext cx="2311003" cy="529624"/>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9516630" y="3440666"/>
            <a:ext cx="2527895" cy="553998"/>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Осуществляют управление ГО </a:t>
            </a:r>
          </a:p>
          <a:p>
            <a:pPr algn="ctr"/>
            <a:r>
              <a:rPr lang="ru-RU" sz="1000" i="1" dirty="0" smtClean="0">
                <a:latin typeface="Times New Roman" panose="02020603050405020304" pitchFamily="18" charset="0"/>
                <a:cs typeface="Times New Roman" panose="02020603050405020304" pitchFamily="18" charset="0"/>
              </a:rPr>
              <a:t>на территории субъекта </a:t>
            </a:r>
          </a:p>
          <a:p>
            <a:pPr algn="ctr"/>
            <a:r>
              <a:rPr lang="ru-RU" sz="1000" i="1" dirty="0" smtClean="0">
                <a:latin typeface="Times New Roman" panose="02020603050405020304" pitchFamily="18" charset="0"/>
                <a:cs typeface="Times New Roman" panose="02020603050405020304" pitchFamily="18" charset="0"/>
              </a:rPr>
              <a:t>Российской Федерации</a:t>
            </a:r>
            <a:endParaRPr lang="ru-RU" sz="1000" i="1" dirty="0">
              <a:latin typeface="Times New Roman" panose="02020603050405020304" pitchFamily="18" charset="0"/>
              <a:cs typeface="Times New Roman" panose="02020603050405020304" pitchFamily="18" charset="0"/>
            </a:endParaRPr>
          </a:p>
        </p:txBody>
      </p:sp>
      <p:sp>
        <p:nvSpPr>
          <p:cNvPr id="36" name="Прямоугольник с двумя скругленными соседними углами 35"/>
          <p:cNvSpPr/>
          <p:nvPr/>
        </p:nvSpPr>
        <p:spPr>
          <a:xfrm>
            <a:off x="6012558" y="4182924"/>
            <a:ext cx="2304256" cy="429961"/>
          </a:xfrm>
          <a:prstGeom prst="round2SameRect">
            <a:avLst/>
          </a:prstGeom>
          <a:solidFill>
            <a:schemeClr val="accent6">
              <a:lumMod val="75000"/>
            </a:schemeClr>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Органы, обеспечивающие выполнение мероприятий в субъектах Российской Федерации</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7" name="Прямоугольник с двумя скругленными соседними углами 36"/>
          <p:cNvSpPr/>
          <p:nvPr/>
        </p:nvSpPr>
        <p:spPr>
          <a:xfrm rot="10800000">
            <a:off x="6009654" y="4612885"/>
            <a:ext cx="2311003" cy="443996"/>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5866640" y="4640215"/>
            <a:ext cx="2527895"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выполнение </a:t>
            </a:r>
          </a:p>
          <a:p>
            <a:pPr algn="ctr"/>
            <a:r>
              <a:rPr lang="ru-RU" sz="1000" i="1" dirty="0" smtClean="0">
                <a:latin typeface="Times New Roman" panose="02020603050405020304" pitchFamily="18" charset="0"/>
                <a:cs typeface="Times New Roman" panose="02020603050405020304" pitchFamily="18" charset="0"/>
              </a:rPr>
              <a:t>мероприятий ГО</a:t>
            </a:r>
            <a:endParaRPr lang="ru-RU" sz="1000" i="1" dirty="0">
              <a:latin typeface="Times New Roman" panose="02020603050405020304" pitchFamily="18" charset="0"/>
              <a:cs typeface="Times New Roman" panose="02020603050405020304" pitchFamily="18" charset="0"/>
            </a:endParaRPr>
          </a:p>
        </p:txBody>
      </p:sp>
      <p:sp>
        <p:nvSpPr>
          <p:cNvPr id="39" name="Прямоугольник с двумя скругленными соседними углами 38"/>
          <p:cNvSpPr/>
          <p:nvPr/>
        </p:nvSpPr>
        <p:spPr>
          <a:xfrm>
            <a:off x="8472257" y="4186253"/>
            <a:ext cx="3422070" cy="533728"/>
          </a:xfrm>
          <a:prstGeom prst="round2Same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Должностные </a:t>
            </a:r>
            <a:r>
              <a:rPr lang="ru-RU" sz="1000" dirty="0">
                <a:solidFill>
                  <a:schemeClr val="tx1"/>
                </a:solidFill>
                <a:latin typeface="Times New Roman" panose="02020603050405020304" pitchFamily="18" charset="0"/>
                <a:cs typeface="Times New Roman" panose="02020603050405020304" pitchFamily="18" charset="0"/>
              </a:rPr>
              <a:t>лица местного самоуправления, возглавляющие местные администрации (исполнительно-распорядительные органы муниципальных образований</a:t>
            </a:r>
            <a:r>
              <a:rPr lang="ru-RU"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с двумя скругленными соседними углами 39"/>
          <p:cNvSpPr/>
          <p:nvPr/>
        </p:nvSpPr>
        <p:spPr>
          <a:xfrm rot="10800000">
            <a:off x="8472256" y="4707400"/>
            <a:ext cx="3422070" cy="331267"/>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8814142" y="4671302"/>
            <a:ext cx="2689251"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мероприятия и осуществляют руководство ГО</a:t>
            </a:r>
            <a:endParaRPr lang="ru-RU" sz="1000" i="1" dirty="0">
              <a:latin typeface="Times New Roman" panose="02020603050405020304" pitchFamily="18" charset="0"/>
              <a:cs typeface="Times New Roman" panose="02020603050405020304" pitchFamily="18" charset="0"/>
            </a:endParaRPr>
          </a:p>
        </p:txBody>
      </p:sp>
      <p:sp>
        <p:nvSpPr>
          <p:cNvPr id="42" name="Прямоугольник с двумя скругленными соседними углами 41"/>
          <p:cNvSpPr/>
          <p:nvPr/>
        </p:nvSpPr>
        <p:spPr>
          <a:xfrm>
            <a:off x="9591110" y="5288705"/>
            <a:ext cx="2304256" cy="437927"/>
          </a:xfrm>
          <a:prstGeom prst="round2Same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Органы управления ГОЧС муниципальных образований</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43" name="Прямоугольник с двумя скругленными соседними углами 42"/>
          <p:cNvSpPr/>
          <p:nvPr/>
        </p:nvSpPr>
        <p:spPr>
          <a:xfrm rot="10800000">
            <a:off x="9584362" y="5741055"/>
            <a:ext cx="2311003" cy="443996"/>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9449103" y="5740543"/>
            <a:ext cx="2527895"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выполнение </a:t>
            </a:r>
          </a:p>
          <a:p>
            <a:pPr algn="ctr"/>
            <a:r>
              <a:rPr lang="ru-RU" sz="1000" i="1" dirty="0" smtClean="0">
                <a:latin typeface="Times New Roman" panose="02020603050405020304" pitchFamily="18" charset="0"/>
                <a:cs typeface="Times New Roman" panose="02020603050405020304" pitchFamily="18" charset="0"/>
              </a:rPr>
              <a:t>мероприятий ГО</a:t>
            </a:r>
            <a:endParaRPr lang="ru-RU" sz="1000" i="1" dirty="0">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7194562" y="5545199"/>
            <a:ext cx="1368152" cy="390688"/>
          </a:xfrm>
          <a:prstGeom prst="roundRect">
            <a:avLst/>
          </a:prstGeom>
          <a:solidFill>
            <a:schemeClr val="accent6">
              <a:lumMod val="60000"/>
              <a:lumOff val="40000"/>
            </a:schemeClr>
          </a:solidFill>
          <a:ln>
            <a:solidFill>
              <a:schemeClr val="accent6">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Организации и учреждения</a:t>
            </a:r>
            <a:endParaRPr lang="ru-RU" sz="1000" dirty="0">
              <a:latin typeface="Times New Roman" panose="02020603050405020304" pitchFamily="18" charset="0"/>
              <a:cs typeface="Times New Roman" panose="02020603050405020304" pitchFamily="18" charset="0"/>
            </a:endParaRPr>
          </a:p>
        </p:txBody>
      </p:sp>
      <p:sp>
        <p:nvSpPr>
          <p:cNvPr id="46" name="Прямоугольник с двумя скругленными соседними углами 45"/>
          <p:cNvSpPr/>
          <p:nvPr/>
        </p:nvSpPr>
        <p:spPr>
          <a:xfrm>
            <a:off x="206238" y="5288705"/>
            <a:ext cx="1929322" cy="437927"/>
          </a:xfrm>
          <a:prstGeom prst="round2Same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Структурные подразделения, уполномоченные на решение задач в области ГО</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47" name="Прямоугольник с двумя скругленными соседними углами 46"/>
          <p:cNvSpPr/>
          <p:nvPr/>
        </p:nvSpPr>
        <p:spPr>
          <a:xfrm rot="10800000">
            <a:off x="199490" y="5741055"/>
            <a:ext cx="1936070" cy="443996"/>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64231" y="5740543"/>
            <a:ext cx="2071329"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Планируют и проводят</a:t>
            </a:r>
          </a:p>
          <a:p>
            <a:pPr algn="ctr"/>
            <a:r>
              <a:rPr lang="ru-RU" sz="1000" i="1" dirty="0" smtClean="0">
                <a:latin typeface="Times New Roman" panose="02020603050405020304" pitchFamily="18" charset="0"/>
                <a:cs typeface="Times New Roman" panose="02020603050405020304" pitchFamily="18" charset="0"/>
              </a:rPr>
              <a:t>мероприятия ГО</a:t>
            </a:r>
            <a:endParaRPr lang="ru-RU" sz="1000" i="1" dirty="0">
              <a:latin typeface="Times New Roman" panose="02020603050405020304" pitchFamily="18" charset="0"/>
              <a:cs typeface="Times New Roman" panose="02020603050405020304" pitchFamily="18" charset="0"/>
            </a:endParaRPr>
          </a:p>
        </p:txBody>
      </p:sp>
      <p:sp>
        <p:nvSpPr>
          <p:cNvPr id="49" name="Прямоугольник с двумя скругленными соседними углами 48"/>
          <p:cNvSpPr/>
          <p:nvPr/>
        </p:nvSpPr>
        <p:spPr>
          <a:xfrm>
            <a:off x="3559257" y="5302616"/>
            <a:ext cx="1929322" cy="437927"/>
          </a:xfrm>
          <a:prstGeom prst="round2Same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Руководители объектов</a:t>
            </a:r>
          </a:p>
          <a:p>
            <a:pPr algn="ctr"/>
            <a:r>
              <a:rPr lang="ru-RU" sz="1000" dirty="0" smtClean="0">
                <a:solidFill>
                  <a:schemeClr val="tx1"/>
                </a:solidFill>
                <a:latin typeface="Times New Roman" panose="02020603050405020304" pitchFamily="18" charset="0"/>
                <a:cs typeface="Times New Roman" panose="02020603050405020304" pitchFamily="18" charset="0"/>
              </a:rPr>
              <a:t>Руководители ГО</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50" name="Прямоугольник с двумя скругленными соседними углами 49"/>
          <p:cNvSpPr/>
          <p:nvPr/>
        </p:nvSpPr>
        <p:spPr>
          <a:xfrm rot="10800000">
            <a:off x="3560023" y="5740542"/>
            <a:ext cx="1936070" cy="443996"/>
          </a:xfrm>
          <a:prstGeom prst="round2Same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3488253" y="5757093"/>
            <a:ext cx="2071329" cy="400110"/>
          </a:xfrm>
          <a:prstGeom prst="rect">
            <a:avLst/>
          </a:prstGeom>
          <a:noFill/>
        </p:spPr>
        <p:txBody>
          <a:bodyPr wrap="square" rtlCol="0">
            <a:spAutoFit/>
          </a:bodyPr>
          <a:lstStyle/>
          <a:p>
            <a:pPr algn="ctr"/>
            <a:r>
              <a:rPr lang="ru-RU" sz="1000" i="1" dirty="0" smtClean="0">
                <a:latin typeface="Times New Roman" panose="02020603050405020304" pitchFamily="18" charset="0"/>
                <a:cs typeface="Times New Roman" panose="02020603050405020304" pitchFamily="18" charset="0"/>
              </a:rPr>
              <a:t>Организуют мероприятия ГО, руководят ГО</a:t>
            </a:r>
            <a:endParaRPr lang="ru-RU" sz="1000" i="1" dirty="0">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217716" y="6441010"/>
            <a:ext cx="904031" cy="280340"/>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АСС и АСФ</a:t>
            </a:r>
            <a:endParaRPr lang="ru-RU" sz="1000" dirty="0">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1349876" y="6435637"/>
            <a:ext cx="980702" cy="282132"/>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err="1" smtClean="0">
                <a:latin typeface="Times New Roman" panose="02020603050405020304" pitchFamily="18" charset="0"/>
                <a:cs typeface="Times New Roman" panose="02020603050405020304" pitchFamily="18" charset="0"/>
              </a:rPr>
              <a:t>Эвакоорганы</a:t>
            </a:r>
            <a:endParaRPr lang="ru-RU" sz="1000" dirty="0">
              <a:latin typeface="Times New Roman" panose="02020603050405020304" pitchFamily="18" charset="0"/>
              <a:cs typeface="Times New Roman" panose="02020603050405020304" pitchFamily="18" charset="0"/>
            </a:endParaRPr>
          </a:p>
        </p:txBody>
      </p:sp>
      <p:sp>
        <p:nvSpPr>
          <p:cNvPr id="55" name="Скругленный прямоугольник 54"/>
          <p:cNvSpPr/>
          <p:nvPr/>
        </p:nvSpPr>
        <p:spPr>
          <a:xfrm>
            <a:off x="2522913" y="6436756"/>
            <a:ext cx="1313206" cy="281012"/>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Комиссия по ПУФ</a:t>
            </a:r>
            <a:endParaRPr lang="ru-RU" sz="1000" dirty="0">
              <a:latin typeface="Times New Roman" panose="02020603050405020304" pitchFamily="18" charset="0"/>
              <a:cs typeface="Times New Roman" panose="02020603050405020304" pitchFamily="18" charset="0"/>
            </a:endParaRPr>
          </a:p>
        </p:txBody>
      </p:sp>
      <p:sp>
        <p:nvSpPr>
          <p:cNvPr id="56" name="Скругленный прямоугольник 55"/>
          <p:cNvSpPr/>
          <p:nvPr/>
        </p:nvSpPr>
        <p:spPr>
          <a:xfrm>
            <a:off x="4058200" y="6435636"/>
            <a:ext cx="864096" cy="282132"/>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ЕДДС</a:t>
            </a:r>
            <a:endParaRPr lang="ru-RU" sz="1000" dirty="0">
              <a:latin typeface="Times New Roman" panose="02020603050405020304" pitchFamily="18" charset="0"/>
              <a:cs typeface="Times New Roman" panose="02020603050405020304" pitchFamily="18" charset="0"/>
            </a:endParaRPr>
          </a:p>
        </p:txBody>
      </p:sp>
      <p:sp>
        <p:nvSpPr>
          <p:cNvPr id="57" name="Скругленный прямоугольник 56"/>
          <p:cNvSpPr/>
          <p:nvPr/>
        </p:nvSpPr>
        <p:spPr>
          <a:xfrm>
            <a:off x="5194875" y="6435636"/>
            <a:ext cx="864096" cy="282132"/>
          </a:xfrm>
          <a:prstGeom prst="roundRect">
            <a:avLst/>
          </a:prstGeom>
          <a:solidFill>
            <a:schemeClr val="bg1"/>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НФГО</a:t>
            </a:r>
            <a:endParaRPr lang="ru-RU" sz="1000" dirty="0">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6693554" y="6447055"/>
            <a:ext cx="1218010" cy="313653"/>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Территориальные АСС и АСФ</a:t>
            </a:r>
            <a:endParaRPr lang="ru-RU" sz="1000" dirty="0">
              <a:latin typeface="Times New Roman" panose="02020603050405020304" pitchFamily="18" charset="0"/>
              <a:cs typeface="Times New Roman" panose="02020603050405020304" pitchFamily="18" charset="0"/>
            </a:endParaRPr>
          </a:p>
        </p:txBody>
      </p:sp>
      <p:sp>
        <p:nvSpPr>
          <p:cNvPr id="59" name="Скругленный прямоугольник 58"/>
          <p:cNvSpPr/>
          <p:nvPr/>
        </p:nvSpPr>
        <p:spPr>
          <a:xfrm>
            <a:off x="8145245" y="6450931"/>
            <a:ext cx="1218010" cy="317786"/>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err="1" smtClean="0">
                <a:latin typeface="Times New Roman" panose="02020603050405020304" pitchFamily="18" charset="0"/>
                <a:cs typeface="Times New Roman" panose="02020603050405020304" pitchFamily="18" charset="0"/>
              </a:rPr>
              <a:t>Эвакоорганы</a:t>
            </a:r>
            <a:endParaRPr lang="ru-RU" sz="1000" dirty="0">
              <a:latin typeface="Times New Roman" panose="02020603050405020304" pitchFamily="18" charset="0"/>
              <a:cs typeface="Times New Roman" panose="02020603050405020304" pitchFamily="18" charset="0"/>
            </a:endParaRPr>
          </a:p>
        </p:txBody>
      </p:sp>
      <p:sp>
        <p:nvSpPr>
          <p:cNvPr id="60" name="Скругленный прямоугольник 59"/>
          <p:cNvSpPr/>
          <p:nvPr/>
        </p:nvSpPr>
        <p:spPr>
          <a:xfrm>
            <a:off x="9586907" y="6457463"/>
            <a:ext cx="1240336" cy="310929"/>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Комиссия по ПУФ</a:t>
            </a:r>
            <a:endParaRPr lang="ru-RU" sz="1000" dirty="0">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1050895" y="6450931"/>
            <a:ext cx="864096" cy="313910"/>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000" dirty="0" smtClean="0">
                <a:latin typeface="Times New Roman" panose="02020603050405020304" pitchFamily="18" charset="0"/>
                <a:cs typeface="Times New Roman" panose="02020603050405020304" pitchFamily="18" charset="0"/>
              </a:rPr>
              <a:t>ЕДДС</a:t>
            </a:r>
            <a:endParaRPr lang="ru-RU" sz="1000" dirty="0">
              <a:latin typeface="Times New Roman" panose="02020603050405020304" pitchFamily="18" charset="0"/>
              <a:cs typeface="Times New Roman" panose="02020603050405020304" pitchFamily="18" charset="0"/>
            </a:endParaRPr>
          </a:p>
        </p:txBody>
      </p:sp>
      <p:cxnSp>
        <p:nvCxnSpPr>
          <p:cNvPr id="72" name="Соединительная линия уступом 71"/>
          <p:cNvCxnSpPr>
            <a:stCxn id="10" idx="3"/>
            <a:endCxn id="16" idx="3"/>
          </p:cNvCxnSpPr>
          <p:nvPr/>
        </p:nvCxnSpPr>
        <p:spPr>
          <a:xfrm rot="16200000" flipH="1">
            <a:off x="7667169" y="22955"/>
            <a:ext cx="172156" cy="331449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82" name="Соединительная линия уступом 81"/>
          <p:cNvCxnSpPr>
            <a:endCxn id="12" idx="3"/>
          </p:cNvCxnSpPr>
          <p:nvPr/>
        </p:nvCxnSpPr>
        <p:spPr>
          <a:xfrm rot="10800000" flipV="1">
            <a:off x="2822274" y="1685651"/>
            <a:ext cx="3273726" cy="8751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4" name="Скругленная соединительная линия 103"/>
          <p:cNvCxnSpPr/>
          <p:nvPr/>
        </p:nvCxnSpPr>
        <p:spPr>
          <a:xfrm flipV="1">
            <a:off x="4910506" y="2204209"/>
            <a:ext cx="2406825" cy="7172"/>
          </a:xfrm>
          <a:prstGeom prst="curvedConnector3">
            <a:avLst/>
          </a:prstGeom>
          <a:ln w="9525">
            <a:prstDash val="sysDash"/>
            <a:headEnd type="triangle"/>
            <a:tailEnd type="triangle"/>
          </a:ln>
        </p:spPr>
        <p:style>
          <a:lnRef idx="1">
            <a:schemeClr val="dk1"/>
          </a:lnRef>
          <a:fillRef idx="0">
            <a:schemeClr val="dk1"/>
          </a:fillRef>
          <a:effectRef idx="0">
            <a:schemeClr val="dk1"/>
          </a:effectRef>
          <a:fontRef idx="minor">
            <a:schemeClr val="tx1"/>
          </a:fontRef>
        </p:style>
      </p:cxnSp>
      <p:cxnSp>
        <p:nvCxnSpPr>
          <p:cNvPr id="107" name="Соединительная линия уступом 106"/>
          <p:cNvCxnSpPr>
            <a:stCxn id="17" idx="2"/>
            <a:endCxn id="33" idx="3"/>
          </p:cNvCxnSpPr>
          <p:nvPr/>
        </p:nvCxnSpPr>
        <p:spPr>
          <a:xfrm rot="16200000" flipH="1">
            <a:off x="9988588" y="2165966"/>
            <a:ext cx="192830" cy="136250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9" name="Соединительная линия уступом 108"/>
          <p:cNvCxnSpPr/>
          <p:nvPr/>
        </p:nvCxnSpPr>
        <p:spPr>
          <a:xfrm rot="10800000" flipV="1">
            <a:off x="7585316" y="2796775"/>
            <a:ext cx="1807779" cy="151275"/>
          </a:xfrm>
          <a:prstGeom prst="bentConnector2">
            <a:avLst/>
          </a:prstGeom>
          <a:ln>
            <a:prstDash val="sysDash"/>
            <a:tailEnd type="triangle"/>
          </a:ln>
        </p:spPr>
        <p:style>
          <a:lnRef idx="1">
            <a:schemeClr val="dk1"/>
          </a:lnRef>
          <a:fillRef idx="0">
            <a:schemeClr val="dk1"/>
          </a:fillRef>
          <a:effectRef idx="0">
            <a:schemeClr val="dk1"/>
          </a:effectRef>
          <a:fontRef idx="minor">
            <a:schemeClr val="tx1"/>
          </a:fontRef>
        </p:style>
      </p:cxnSp>
      <p:cxnSp>
        <p:nvCxnSpPr>
          <p:cNvPr id="119" name="Прямая со стрелкой 118"/>
          <p:cNvCxnSpPr/>
          <p:nvPr/>
        </p:nvCxnSpPr>
        <p:spPr>
          <a:xfrm>
            <a:off x="6693554" y="4053499"/>
            <a:ext cx="0" cy="129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5" name="Прямая со стрелкой 124"/>
          <p:cNvCxnSpPr>
            <a:endCxn id="42" idx="3"/>
          </p:cNvCxnSpPr>
          <p:nvPr/>
        </p:nvCxnSpPr>
        <p:spPr>
          <a:xfrm>
            <a:off x="10738829" y="5045200"/>
            <a:ext cx="4409" cy="24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Соединительная линия уступом 129"/>
          <p:cNvCxnSpPr/>
          <p:nvPr/>
        </p:nvCxnSpPr>
        <p:spPr>
          <a:xfrm rot="10800000" flipV="1">
            <a:off x="7862720" y="5186810"/>
            <a:ext cx="2311004" cy="36353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6" name="Прямая соединительная линия 135"/>
          <p:cNvCxnSpPr>
            <a:stCxn id="37" idx="3"/>
          </p:cNvCxnSpPr>
          <p:nvPr/>
        </p:nvCxnSpPr>
        <p:spPr>
          <a:xfrm flipH="1">
            <a:off x="7164685" y="5056881"/>
            <a:ext cx="470" cy="93606"/>
          </a:xfrm>
          <a:prstGeom prst="line">
            <a:avLst/>
          </a:prstGeom>
        </p:spPr>
        <p:style>
          <a:lnRef idx="1">
            <a:schemeClr val="dk1"/>
          </a:lnRef>
          <a:fillRef idx="0">
            <a:schemeClr val="dk1"/>
          </a:fillRef>
          <a:effectRef idx="0">
            <a:schemeClr val="dk1"/>
          </a:effectRef>
          <a:fontRef idx="minor">
            <a:schemeClr val="tx1"/>
          </a:fontRef>
        </p:style>
      </p:cxnSp>
      <p:cxnSp>
        <p:nvCxnSpPr>
          <p:cNvPr id="138" name="Прямая соединительная линия 137"/>
          <p:cNvCxnSpPr/>
          <p:nvPr/>
        </p:nvCxnSpPr>
        <p:spPr>
          <a:xfrm>
            <a:off x="7164685" y="5150487"/>
            <a:ext cx="3251795" cy="0"/>
          </a:xfrm>
          <a:prstGeom prst="line">
            <a:avLst/>
          </a:prstGeom>
        </p:spPr>
        <p:style>
          <a:lnRef idx="1">
            <a:schemeClr val="dk1"/>
          </a:lnRef>
          <a:fillRef idx="0">
            <a:schemeClr val="dk1"/>
          </a:fillRef>
          <a:effectRef idx="0">
            <a:schemeClr val="dk1"/>
          </a:effectRef>
          <a:fontRef idx="minor">
            <a:schemeClr val="tx1"/>
          </a:fontRef>
        </p:style>
      </p:cxnSp>
      <p:cxnSp>
        <p:nvCxnSpPr>
          <p:cNvPr id="140" name="Прямая со стрелкой 139"/>
          <p:cNvCxnSpPr/>
          <p:nvPr/>
        </p:nvCxnSpPr>
        <p:spPr>
          <a:xfrm>
            <a:off x="10416480" y="5150487"/>
            <a:ext cx="0" cy="138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Прямая соединительная линия 145"/>
          <p:cNvCxnSpPr>
            <a:stCxn id="43" idx="3"/>
          </p:cNvCxnSpPr>
          <p:nvPr/>
        </p:nvCxnSpPr>
        <p:spPr>
          <a:xfrm flipH="1">
            <a:off x="10738829" y="6185051"/>
            <a:ext cx="1034" cy="124269"/>
          </a:xfrm>
          <a:prstGeom prst="line">
            <a:avLst/>
          </a:prstGeom>
        </p:spPr>
        <p:style>
          <a:lnRef idx="1">
            <a:schemeClr val="dk1"/>
          </a:lnRef>
          <a:fillRef idx="0">
            <a:schemeClr val="dk1"/>
          </a:fillRef>
          <a:effectRef idx="0">
            <a:schemeClr val="dk1"/>
          </a:effectRef>
          <a:fontRef idx="minor">
            <a:schemeClr val="tx1"/>
          </a:fontRef>
        </p:style>
      </p:cxnSp>
      <p:cxnSp>
        <p:nvCxnSpPr>
          <p:cNvPr id="149" name="Соединительная линия уступом 148"/>
          <p:cNvCxnSpPr>
            <a:endCxn id="61" idx="0"/>
          </p:cNvCxnSpPr>
          <p:nvPr/>
        </p:nvCxnSpPr>
        <p:spPr>
          <a:xfrm>
            <a:off x="10738829" y="6309922"/>
            <a:ext cx="744114" cy="14100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54" name="Прямая соединительная линия 153"/>
          <p:cNvCxnSpPr/>
          <p:nvPr/>
        </p:nvCxnSpPr>
        <p:spPr>
          <a:xfrm flipH="1">
            <a:off x="7297615" y="6309320"/>
            <a:ext cx="3441215" cy="0"/>
          </a:xfrm>
          <a:prstGeom prst="line">
            <a:avLst/>
          </a:prstGeom>
        </p:spPr>
        <p:style>
          <a:lnRef idx="1">
            <a:schemeClr val="dk1"/>
          </a:lnRef>
          <a:fillRef idx="0">
            <a:schemeClr val="dk1"/>
          </a:fillRef>
          <a:effectRef idx="0">
            <a:schemeClr val="dk1"/>
          </a:effectRef>
          <a:fontRef idx="minor">
            <a:schemeClr val="tx1"/>
          </a:fontRef>
        </p:style>
      </p:cxnSp>
      <p:cxnSp>
        <p:nvCxnSpPr>
          <p:cNvPr id="156" name="Прямая со стрелкой 155"/>
          <p:cNvCxnSpPr>
            <a:endCxn id="58" idx="0"/>
          </p:cNvCxnSpPr>
          <p:nvPr/>
        </p:nvCxnSpPr>
        <p:spPr>
          <a:xfrm>
            <a:off x="7297615" y="6309320"/>
            <a:ext cx="4944" cy="137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9" name="Прямая со стрелкой 158"/>
          <p:cNvCxnSpPr>
            <a:endCxn id="59" idx="0"/>
          </p:cNvCxnSpPr>
          <p:nvPr/>
        </p:nvCxnSpPr>
        <p:spPr>
          <a:xfrm>
            <a:off x="8754045" y="6313196"/>
            <a:ext cx="205" cy="137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1" name="Прямая со стрелкой 160"/>
          <p:cNvCxnSpPr>
            <a:endCxn id="60" idx="0"/>
          </p:cNvCxnSpPr>
          <p:nvPr/>
        </p:nvCxnSpPr>
        <p:spPr>
          <a:xfrm>
            <a:off x="10205702" y="6312586"/>
            <a:ext cx="1373" cy="14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1" name="Соединительная линия уступом 190"/>
          <p:cNvCxnSpPr>
            <a:stCxn id="15" idx="2"/>
            <a:endCxn id="19" idx="3"/>
          </p:cNvCxnSpPr>
          <p:nvPr/>
        </p:nvCxnSpPr>
        <p:spPr>
          <a:xfrm rot="5400000">
            <a:off x="1901886" y="2096329"/>
            <a:ext cx="280140" cy="152833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95" name="Соединительная линия уступом 194"/>
          <p:cNvCxnSpPr/>
          <p:nvPr/>
        </p:nvCxnSpPr>
        <p:spPr>
          <a:xfrm>
            <a:off x="2808450" y="2859349"/>
            <a:ext cx="1981683" cy="13279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97" name="Прямая соединительная линия 196"/>
          <p:cNvCxnSpPr>
            <a:stCxn id="3" idx="0"/>
          </p:cNvCxnSpPr>
          <p:nvPr/>
        </p:nvCxnSpPr>
        <p:spPr>
          <a:xfrm flipV="1">
            <a:off x="3259470" y="2859349"/>
            <a:ext cx="0" cy="125019"/>
          </a:xfrm>
          <a:prstGeom prst="line">
            <a:avLst/>
          </a:prstGeom>
        </p:spPr>
        <p:style>
          <a:lnRef idx="1">
            <a:schemeClr val="dk1"/>
          </a:lnRef>
          <a:fillRef idx="0">
            <a:schemeClr val="dk1"/>
          </a:fillRef>
          <a:effectRef idx="0">
            <a:schemeClr val="dk1"/>
          </a:effectRef>
          <a:fontRef idx="minor">
            <a:schemeClr val="tx1"/>
          </a:fontRef>
        </p:style>
      </p:cxnSp>
      <p:cxnSp>
        <p:nvCxnSpPr>
          <p:cNvPr id="206" name="Соединительная линия уступом 205"/>
          <p:cNvCxnSpPr>
            <a:endCxn id="23" idx="0"/>
          </p:cNvCxnSpPr>
          <p:nvPr/>
        </p:nvCxnSpPr>
        <p:spPr>
          <a:xfrm rot="10800000" flipV="1">
            <a:off x="936264" y="4007158"/>
            <a:ext cx="315864" cy="18940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8" name="Прямая соединительная линия 207"/>
          <p:cNvCxnSpPr>
            <a:stCxn id="3" idx="2"/>
          </p:cNvCxnSpPr>
          <p:nvPr/>
        </p:nvCxnSpPr>
        <p:spPr>
          <a:xfrm>
            <a:off x="3259470" y="3908218"/>
            <a:ext cx="0" cy="98940"/>
          </a:xfrm>
          <a:prstGeom prst="line">
            <a:avLst/>
          </a:prstGeom>
        </p:spPr>
        <p:style>
          <a:lnRef idx="1">
            <a:schemeClr val="dk1"/>
          </a:lnRef>
          <a:fillRef idx="0">
            <a:schemeClr val="dk1"/>
          </a:fillRef>
          <a:effectRef idx="0">
            <a:schemeClr val="dk1"/>
          </a:effectRef>
          <a:fontRef idx="minor">
            <a:schemeClr val="tx1"/>
          </a:fontRef>
        </p:style>
      </p:cxnSp>
      <p:cxnSp>
        <p:nvCxnSpPr>
          <p:cNvPr id="210" name="Соединительная линия уступом 209"/>
          <p:cNvCxnSpPr>
            <a:endCxn id="24" idx="0"/>
          </p:cNvCxnSpPr>
          <p:nvPr/>
        </p:nvCxnSpPr>
        <p:spPr>
          <a:xfrm rot="10800000" flipV="1">
            <a:off x="2424986" y="4007158"/>
            <a:ext cx="834485" cy="18940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2" name="Соединительная линия уступом 211"/>
          <p:cNvCxnSpPr>
            <a:endCxn id="29" idx="0"/>
          </p:cNvCxnSpPr>
          <p:nvPr/>
        </p:nvCxnSpPr>
        <p:spPr>
          <a:xfrm>
            <a:off x="3262375" y="4007851"/>
            <a:ext cx="845525" cy="18814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4" name="Прямая соединительная линия 213"/>
          <p:cNvCxnSpPr/>
          <p:nvPr/>
        </p:nvCxnSpPr>
        <p:spPr>
          <a:xfrm>
            <a:off x="3255627" y="4007158"/>
            <a:ext cx="0" cy="1007295"/>
          </a:xfrm>
          <a:prstGeom prst="line">
            <a:avLst/>
          </a:prstGeom>
        </p:spPr>
        <p:style>
          <a:lnRef idx="1">
            <a:schemeClr val="dk1"/>
          </a:lnRef>
          <a:fillRef idx="0">
            <a:schemeClr val="dk1"/>
          </a:fillRef>
          <a:effectRef idx="0">
            <a:schemeClr val="dk1"/>
          </a:effectRef>
          <a:fontRef idx="minor">
            <a:schemeClr val="tx1"/>
          </a:fontRef>
        </p:style>
      </p:cxnSp>
      <p:cxnSp>
        <p:nvCxnSpPr>
          <p:cNvPr id="217" name="Прямая со стрелкой 216"/>
          <p:cNvCxnSpPr>
            <a:stCxn id="24" idx="3"/>
            <a:endCxn id="29" idx="1"/>
          </p:cNvCxnSpPr>
          <p:nvPr/>
        </p:nvCxnSpPr>
        <p:spPr>
          <a:xfrm>
            <a:off x="3074451" y="4340819"/>
            <a:ext cx="375425" cy="16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8" name="Прямая со стрелкой 217"/>
          <p:cNvCxnSpPr/>
          <p:nvPr/>
        </p:nvCxnSpPr>
        <p:spPr>
          <a:xfrm>
            <a:off x="3067914" y="4677427"/>
            <a:ext cx="375425" cy="16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9" name="Прямая со стрелкой 218"/>
          <p:cNvCxnSpPr/>
          <p:nvPr/>
        </p:nvCxnSpPr>
        <p:spPr>
          <a:xfrm>
            <a:off x="3067233" y="5018416"/>
            <a:ext cx="375425" cy="16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3" name="Прямая со стрелкой 222"/>
          <p:cNvCxnSpPr>
            <a:stCxn id="45" idx="1"/>
          </p:cNvCxnSpPr>
          <p:nvPr/>
        </p:nvCxnSpPr>
        <p:spPr>
          <a:xfrm flipH="1">
            <a:off x="2143074" y="5740543"/>
            <a:ext cx="50514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6" name="Прямая соединительная линия 225"/>
          <p:cNvCxnSpPr/>
          <p:nvPr/>
        </p:nvCxnSpPr>
        <p:spPr>
          <a:xfrm flipH="1">
            <a:off x="1166491" y="6185051"/>
            <a:ext cx="1034" cy="124269"/>
          </a:xfrm>
          <a:prstGeom prst="line">
            <a:avLst/>
          </a:prstGeom>
        </p:spPr>
        <p:style>
          <a:lnRef idx="1">
            <a:schemeClr val="dk1"/>
          </a:lnRef>
          <a:fillRef idx="0">
            <a:schemeClr val="dk1"/>
          </a:fillRef>
          <a:effectRef idx="0">
            <a:schemeClr val="dk1"/>
          </a:effectRef>
          <a:fontRef idx="minor">
            <a:schemeClr val="tx1"/>
          </a:fontRef>
        </p:style>
      </p:cxnSp>
      <p:cxnSp>
        <p:nvCxnSpPr>
          <p:cNvPr id="227" name="Прямая соединительная линия 226"/>
          <p:cNvCxnSpPr/>
          <p:nvPr/>
        </p:nvCxnSpPr>
        <p:spPr>
          <a:xfrm flipH="1">
            <a:off x="634736" y="6309320"/>
            <a:ext cx="4992187" cy="0"/>
          </a:xfrm>
          <a:prstGeom prst="line">
            <a:avLst/>
          </a:prstGeom>
        </p:spPr>
        <p:style>
          <a:lnRef idx="1">
            <a:schemeClr val="dk1"/>
          </a:lnRef>
          <a:fillRef idx="0">
            <a:schemeClr val="dk1"/>
          </a:fillRef>
          <a:effectRef idx="0">
            <a:schemeClr val="dk1"/>
          </a:effectRef>
          <a:fontRef idx="minor">
            <a:schemeClr val="tx1"/>
          </a:fontRef>
        </p:style>
      </p:cxnSp>
      <p:cxnSp>
        <p:nvCxnSpPr>
          <p:cNvPr id="231" name="Прямая со стрелкой 230"/>
          <p:cNvCxnSpPr/>
          <p:nvPr/>
        </p:nvCxnSpPr>
        <p:spPr>
          <a:xfrm>
            <a:off x="634736" y="6309320"/>
            <a:ext cx="0" cy="1316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3" name="Прямая со стрелкой 232"/>
          <p:cNvCxnSpPr>
            <a:endCxn id="54" idx="0"/>
          </p:cNvCxnSpPr>
          <p:nvPr/>
        </p:nvCxnSpPr>
        <p:spPr>
          <a:xfrm>
            <a:off x="1836886" y="6309320"/>
            <a:ext cx="3341" cy="126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5" name="Прямая со стрелкой 234"/>
          <p:cNvCxnSpPr>
            <a:endCxn id="55" idx="0"/>
          </p:cNvCxnSpPr>
          <p:nvPr/>
        </p:nvCxnSpPr>
        <p:spPr>
          <a:xfrm>
            <a:off x="3179516" y="6309320"/>
            <a:ext cx="0" cy="127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7" name="Прямая со стрелкой 236"/>
          <p:cNvCxnSpPr>
            <a:endCxn id="56" idx="0"/>
          </p:cNvCxnSpPr>
          <p:nvPr/>
        </p:nvCxnSpPr>
        <p:spPr>
          <a:xfrm>
            <a:off x="4490248" y="6309320"/>
            <a:ext cx="0" cy="126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9" name="Прямая со стрелкой 238"/>
          <p:cNvCxnSpPr>
            <a:endCxn id="57" idx="0"/>
          </p:cNvCxnSpPr>
          <p:nvPr/>
        </p:nvCxnSpPr>
        <p:spPr>
          <a:xfrm>
            <a:off x="5626923" y="6309320"/>
            <a:ext cx="0" cy="126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Номер слайда 4"/>
          <p:cNvSpPr>
            <a:spLocks noGrp="1"/>
          </p:cNvSpPr>
          <p:nvPr>
            <p:ph type="sldNum" sz="quarter" idx="12"/>
          </p:nvPr>
        </p:nvSpPr>
        <p:spPr>
          <a:xfrm>
            <a:off x="9358177" y="6460728"/>
            <a:ext cx="2844800" cy="365125"/>
          </a:xfrm>
        </p:spPr>
        <p:txBody>
          <a:bodyPr/>
          <a:lstStyle/>
          <a:p>
            <a:pPr>
              <a:defRPr/>
            </a:pPr>
            <a:fld id="{1E49034A-A7B1-445D-B275-FE52B65EA479}" type="slidenum">
              <a:rPr lang="ru-RU" smtClean="0"/>
              <a:pPr>
                <a:defRPr/>
              </a:pPr>
              <a:t>4</a:t>
            </a:fld>
            <a:endParaRPr lang="ru-RU"/>
          </a:p>
        </p:txBody>
      </p:sp>
      <p:cxnSp>
        <p:nvCxnSpPr>
          <p:cNvPr id="77" name="Соединительная линия уступом 76"/>
          <p:cNvCxnSpPr>
            <a:stCxn id="36" idx="3"/>
            <a:endCxn id="39" idx="3"/>
          </p:cNvCxnSpPr>
          <p:nvPr/>
        </p:nvCxnSpPr>
        <p:spPr>
          <a:xfrm rot="16200000" flipH="1">
            <a:off x="8672324" y="2675285"/>
            <a:ext cx="3329" cy="3018606"/>
          </a:xfrm>
          <a:prstGeom prst="bentConnector3">
            <a:avLst>
              <a:gd name="adj1" fmla="val -264112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4935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407368" y="638481"/>
            <a:ext cx="6414980"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АВАРИЙНО-СПАСАТЕЛЬНЫЕ МАШИНЫ</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52553" y="6538913"/>
            <a:ext cx="2844800" cy="365125"/>
          </a:xfrm>
        </p:spPr>
        <p:txBody>
          <a:bodyPr/>
          <a:lstStyle/>
          <a:p>
            <a:pPr>
              <a:defRPr/>
            </a:pPr>
            <a:fld id="{1E49034A-A7B1-445D-B275-FE52B65EA479}" type="slidenum">
              <a:rPr lang="ru-RU" smtClean="0"/>
              <a:pPr>
                <a:defRPr/>
              </a:pPr>
              <a:t>40</a:t>
            </a:fld>
            <a:endParaRPr lang="ru-RU"/>
          </a:p>
        </p:txBody>
      </p:sp>
      <p:sp>
        <p:nvSpPr>
          <p:cNvPr id="12" name="Прямоугольник 11"/>
          <p:cNvSpPr/>
          <p:nvPr/>
        </p:nvSpPr>
        <p:spPr>
          <a:xfrm>
            <a:off x="479376" y="1124744"/>
            <a:ext cx="3672408" cy="307777"/>
          </a:xfrm>
          <a:prstGeom prst="rect">
            <a:avLst/>
          </a:prstGeom>
          <a:solidFill>
            <a:srgbClr val="FFC000"/>
          </a:solidFill>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ОБЩЕГО НАЗНАЧЕНИЯ</a:t>
            </a:r>
            <a:endParaRPr lang="ru-RU" sz="1200" dirty="0" smtClean="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479376" y="1438192"/>
            <a:ext cx="3672408" cy="1785104"/>
          </a:xfrm>
          <a:prstGeom prst="rect">
            <a:avLst/>
          </a:prstGeom>
          <a:solidFill>
            <a:schemeClr val="bg1">
              <a:lumMod val="85000"/>
            </a:schemeClr>
          </a:solidFill>
        </p:spPr>
        <p:txBody>
          <a:bodyPr wrap="square">
            <a:spAutoFit/>
          </a:bodyPr>
          <a:lstStyle/>
          <a:p>
            <a:pPr algn="just"/>
            <a:r>
              <a:rPr lang="ru-RU" sz="1100" dirty="0">
                <a:latin typeface="Times New Roman" panose="02020603050405020304" pitchFamily="18" charset="0"/>
                <a:cs typeface="Times New Roman" panose="02020603050405020304" pitchFamily="18" charset="0"/>
              </a:rPr>
              <a:t>предназначены для оперативной доставки </a:t>
            </a:r>
            <a:r>
              <a:rPr lang="ru-RU" sz="1100" dirty="0" smtClean="0">
                <a:latin typeface="Times New Roman" panose="02020603050405020304" pitchFamily="18" charset="0"/>
                <a:cs typeface="Times New Roman" panose="02020603050405020304" pitchFamily="18" charset="0"/>
              </a:rPr>
              <a:t>спасателей</a:t>
            </a:r>
            <a:r>
              <a:rPr lang="ru-RU" sz="1100" dirty="0">
                <a:latin typeface="Times New Roman" panose="02020603050405020304" pitchFamily="18" charset="0"/>
                <a:cs typeface="Times New Roman" panose="02020603050405020304" pitchFamily="18" charset="0"/>
              </a:rPr>
              <a:t>, специального оборудования к </a:t>
            </a:r>
            <a:r>
              <a:rPr lang="ru-RU" sz="1100" dirty="0" smtClean="0">
                <a:latin typeface="Times New Roman" panose="02020603050405020304" pitchFamily="18" charset="0"/>
                <a:cs typeface="Times New Roman" panose="02020603050405020304" pitchFamily="18" charset="0"/>
              </a:rPr>
              <a:t>месту возникновения </a:t>
            </a:r>
            <a:r>
              <a:rPr lang="ru-RU" sz="1100" dirty="0">
                <a:latin typeface="Times New Roman" panose="02020603050405020304" pitchFamily="18" charset="0"/>
                <a:cs typeface="Times New Roman" panose="02020603050405020304" pitchFamily="18" charset="0"/>
              </a:rPr>
              <a:t>чрезвычайных ситуаций </a:t>
            </a:r>
            <a:r>
              <a:rPr lang="ru-RU" sz="1100" dirty="0" smtClean="0">
                <a:latin typeface="Times New Roman" panose="02020603050405020304" pitchFamily="18" charset="0"/>
                <a:cs typeface="Times New Roman" panose="02020603050405020304" pitchFamily="18" charset="0"/>
              </a:rPr>
              <a:t>природного </a:t>
            </a:r>
            <a:r>
              <a:rPr lang="ru-RU" sz="1100" dirty="0">
                <a:latin typeface="Times New Roman" panose="02020603050405020304" pitchFamily="18" charset="0"/>
                <a:cs typeface="Times New Roman" panose="02020603050405020304" pitchFamily="18" charset="0"/>
              </a:rPr>
              <a:t>и техногенного характера, </a:t>
            </a:r>
            <a:r>
              <a:rPr lang="ru-RU" sz="1100" dirty="0" smtClean="0">
                <a:latin typeface="Times New Roman" panose="02020603050405020304" pitchFamily="18" charset="0"/>
                <a:cs typeface="Times New Roman" panose="02020603050405020304" pitchFamily="18" charset="0"/>
              </a:rPr>
              <a:t>обеспечения </a:t>
            </a:r>
            <a:r>
              <a:rPr lang="ru-RU" sz="1100" dirty="0">
                <a:latin typeface="Times New Roman" panose="02020603050405020304" pitchFamily="18" charset="0"/>
                <a:cs typeface="Times New Roman" panose="02020603050405020304" pitchFamily="18" charset="0"/>
              </a:rPr>
              <a:t>выполнения аварийно-спасательных и </a:t>
            </a:r>
            <a:r>
              <a:rPr lang="ru-RU" sz="1100" dirty="0" smtClean="0">
                <a:latin typeface="Times New Roman" panose="02020603050405020304" pitchFamily="18" charset="0"/>
                <a:cs typeface="Times New Roman" panose="02020603050405020304" pitchFamily="18" charset="0"/>
              </a:rPr>
              <a:t>других </a:t>
            </a:r>
            <a:r>
              <a:rPr lang="ru-RU" sz="1100" dirty="0">
                <a:latin typeface="Times New Roman" panose="02020603050405020304" pitchFamily="18" charset="0"/>
                <a:cs typeface="Times New Roman" panose="02020603050405020304" pitchFamily="18" charset="0"/>
              </a:rPr>
              <a:t>неотложных работ, мероприятий по </a:t>
            </a:r>
            <a:r>
              <a:rPr lang="ru-RU" sz="1100" dirty="0" smtClean="0">
                <a:latin typeface="Times New Roman" panose="02020603050405020304" pitchFamily="18" charset="0"/>
                <a:cs typeface="Times New Roman" panose="02020603050405020304" pitchFamily="18" charset="0"/>
              </a:rPr>
              <a:t>поиску и </a:t>
            </a:r>
            <a:r>
              <a:rPr lang="ru-RU" sz="1100" dirty="0">
                <a:latin typeface="Times New Roman" panose="02020603050405020304" pitchFamily="18" charset="0"/>
                <a:cs typeface="Times New Roman" panose="02020603050405020304" pitchFamily="18" charset="0"/>
              </a:rPr>
              <a:t>оказанию медицинской помощи </a:t>
            </a:r>
            <a:r>
              <a:rPr lang="ru-RU" sz="1100" dirty="0" smtClean="0">
                <a:latin typeface="Times New Roman" panose="02020603050405020304" pitchFamily="18" charset="0"/>
                <a:cs typeface="Times New Roman" panose="02020603050405020304" pitchFamily="18" charset="0"/>
              </a:rPr>
              <a:t>пострадавшим</a:t>
            </a:r>
            <a:r>
              <a:rPr lang="ru-RU" sz="1100" dirty="0">
                <a:latin typeface="Times New Roman" panose="02020603050405020304" pitchFamily="18" charset="0"/>
                <a:cs typeface="Times New Roman" panose="02020603050405020304" pitchFamily="18" charset="0"/>
              </a:rPr>
              <a:t>, ликвидации локальных очагов </a:t>
            </a:r>
            <a:r>
              <a:rPr lang="ru-RU" sz="1100" dirty="0" smtClean="0">
                <a:latin typeface="Times New Roman" panose="02020603050405020304" pitchFamily="18" charset="0"/>
                <a:cs typeface="Times New Roman" panose="02020603050405020304" pitchFamily="18" charset="0"/>
              </a:rPr>
              <a:t>пожаров, ведения </a:t>
            </a:r>
            <a:r>
              <a:rPr lang="ru-RU" sz="1100" dirty="0">
                <a:latin typeface="Times New Roman" panose="02020603050405020304" pitchFamily="18" charset="0"/>
                <a:cs typeface="Times New Roman" panose="02020603050405020304" pitchFamily="18" charset="0"/>
              </a:rPr>
              <a:t>радиационной и химической </a:t>
            </a:r>
            <a:r>
              <a:rPr lang="ru-RU" sz="1100" dirty="0" smtClean="0">
                <a:latin typeface="Times New Roman" panose="02020603050405020304" pitchFamily="18" charset="0"/>
                <a:cs typeface="Times New Roman" panose="02020603050405020304" pitchFamily="18" charset="0"/>
              </a:rPr>
              <a:t>разведки, связи </a:t>
            </a:r>
            <a:r>
              <a:rPr lang="ru-RU" sz="1100" dirty="0">
                <a:latin typeface="Times New Roman" panose="02020603050405020304" pitchFamily="18" charset="0"/>
                <a:cs typeface="Times New Roman" panose="02020603050405020304" pitchFamily="18" charset="0"/>
              </a:rPr>
              <a:t>и оповещения в ходе ликвидации </a:t>
            </a:r>
            <a:r>
              <a:rPr lang="ru-RU" sz="1100" dirty="0" smtClean="0">
                <a:latin typeface="Times New Roman" panose="02020603050405020304" pitchFamily="18" charset="0"/>
                <a:cs typeface="Times New Roman" panose="02020603050405020304" pitchFamily="18" charset="0"/>
              </a:rPr>
              <a:t>последствий </a:t>
            </a:r>
            <a:r>
              <a:rPr lang="ru-RU" sz="1100" dirty="0">
                <a:latin typeface="Times New Roman" panose="02020603050405020304" pitchFamily="18" charset="0"/>
                <a:cs typeface="Times New Roman" panose="02020603050405020304" pitchFamily="18" charset="0"/>
              </a:rPr>
              <a:t>аварий, катастроф и стихийных </a:t>
            </a:r>
            <a:r>
              <a:rPr lang="ru-RU" sz="1100" dirty="0" smtClean="0">
                <a:latin typeface="Times New Roman" panose="02020603050405020304" pitchFamily="18" charset="0"/>
                <a:cs typeface="Times New Roman" panose="02020603050405020304" pitchFamily="18" charset="0"/>
              </a:rPr>
              <a:t>бедствий.</a:t>
            </a:r>
            <a:endParaRPr lang="ru-RU" sz="11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79376" y="3297773"/>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АСМ ЛЕГКОГО ТИПА</a:t>
            </a:r>
            <a:endParaRPr lang="ru-RU" sz="1100" dirty="0" smtClean="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8254673" y="1151322"/>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АСМ ТЯЖЕЛОГО ТИПА</a:t>
            </a:r>
            <a:endParaRPr lang="ru-RU" sz="1100" dirty="0" smtClean="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351794" y="1151322"/>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АСМ СРЕДНЕГО ТИПА</a:t>
            </a:r>
            <a:endParaRPr lang="ru-RU" sz="1100" dirty="0" smtClean="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a:srcRect l="12201" t="29000" r="70081" b="24800"/>
          <a:stretch/>
        </p:blipFill>
        <p:spPr>
          <a:xfrm>
            <a:off x="453028" y="3599347"/>
            <a:ext cx="2160240" cy="1584176"/>
          </a:xfrm>
          <a:prstGeom prst="rect">
            <a:avLst/>
          </a:prstGeom>
        </p:spPr>
      </p:pic>
      <p:sp>
        <p:nvSpPr>
          <p:cNvPr id="7" name="Прямоугольник 6"/>
          <p:cNvSpPr/>
          <p:nvPr/>
        </p:nvSpPr>
        <p:spPr>
          <a:xfrm>
            <a:off x="2322472" y="4025961"/>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ACM-41-01 </a:t>
            </a:r>
            <a:endParaRPr lang="ru-RU" sz="1200" dirty="0">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rotWithShape="1">
          <a:blip r:embed="rId5"/>
          <a:srcRect l="12200" t="26901" r="69490" b="26901"/>
          <a:stretch/>
        </p:blipFill>
        <p:spPr>
          <a:xfrm>
            <a:off x="1895989" y="5137299"/>
            <a:ext cx="2232248" cy="1584176"/>
          </a:xfrm>
          <a:prstGeom prst="rect">
            <a:avLst/>
          </a:prstGeom>
        </p:spPr>
      </p:pic>
      <p:sp>
        <p:nvSpPr>
          <p:cNvPr id="20" name="Прямоугольник 19"/>
          <p:cNvSpPr/>
          <p:nvPr/>
        </p:nvSpPr>
        <p:spPr>
          <a:xfrm>
            <a:off x="479376" y="5796147"/>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ACM-41-01</a:t>
            </a:r>
            <a:r>
              <a:rPr lang="ru-RU" sz="1200" dirty="0" smtClean="0">
                <a:solidFill>
                  <a:srgbClr val="000000"/>
                </a:solidFill>
                <a:latin typeface="Times New Roman" panose="02020603050405020304" pitchFamily="18" charset="0"/>
                <a:cs typeface="Times New Roman" panose="02020603050405020304" pitchFamily="18" charset="0"/>
              </a:rPr>
              <a:t>3</a:t>
            </a:r>
            <a:endParaRPr lang="ru-RU" sz="1200" dirty="0">
              <a:latin typeface="Times New Roman" panose="02020603050405020304" pitchFamily="18" charset="0"/>
              <a:cs typeface="Times New Roman" panose="02020603050405020304" pitchFamily="18" charset="0"/>
            </a:endParaRPr>
          </a:p>
        </p:txBody>
      </p:sp>
      <p:pic>
        <p:nvPicPr>
          <p:cNvPr id="21" name="Рисунок 20"/>
          <p:cNvPicPr>
            <a:picLocks noChangeAspect="1"/>
          </p:cNvPicPr>
          <p:nvPr/>
        </p:nvPicPr>
        <p:blipFill rotWithShape="1">
          <a:blip r:embed="rId6"/>
          <a:srcRect l="15744" t="22700" r="63584" b="29000"/>
          <a:stretch/>
        </p:blipFill>
        <p:spPr>
          <a:xfrm>
            <a:off x="4439816" y="1462952"/>
            <a:ext cx="2520280" cy="1656184"/>
          </a:xfrm>
          <a:prstGeom prst="rect">
            <a:avLst/>
          </a:prstGeom>
        </p:spPr>
      </p:pic>
      <p:sp>
        <p:nvSpPr>
          <p:cNvPr id="22" name="Прямоугольник 21"/>
          <p:cNvSpPr/>
          <p:nvPr/>
        </p:nvSpPr>
        <p:spPr>
          <a:xfrm>
            <a:off x="6386052" y="1860286"/>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ACM-41-0</a:t>
            </a:r>
            <a:r>
              <a:rPr lang="ru-RU" sz="1200" dirty="0" smtClean="0">
                <a:solidFill>
                  <a:srgbClr val="000000"/>
                </a:solidFill>
                <a:latin typeface="Times New Roman" panose="02020603050405020304" pitchFamily="18" charset="0"/>
                <a:cs typeface="Times New Roman" panose="02020603050405020304" pitchFamily="18" charset="0"/>
              </a:rPr>
              <a:t>2-2М21</a:t>
            </a:r>
            <a:r>
              <a:rPr lang="en-US" sz="1200" dirty="0" smtClean="0">
                <a:solidFill>
                  <a:srgbClr val="000000"/>
                </a:solidFill>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p:txBody>
      </p:sp>
      <p:pic>
        <p:nvPicPr>
          <p:cNvPr id="23" name="Рисунок 22"/>
          <p:cNvPicPr>
            <a:picLocks noChangeAspect="1"/>
          </p:cNvPicPr>
          <p:nvPr/>
        </p:nvPicPr>
        <p:blipFill rotWithShape="1">
          <a:blip r:embed="rId7"/>
          <a:srcRect l="19879" t="18499" r="64175" b="33201"/>
          <a:stretch/>
        </p:blipFill>
        <p:spPr>
          <a:xfrm>
            <a:off x="5935038" y="3153767"/>
            <a:ext cx="2090930" cy="1781163"/>
          </a:xfrm>
          <a:prstGeom prst="rect">
            <a:avLst/>
          </a:prstGeom>
        </p:spPr>
      </p:pic>
      <p:sp>
        <p:nvSpPr>
          <p:cNvPr id="24" name="Прямоугольник 23"/>
          <p:cNvSpPr/>
          <p:nvPr/>
        </p:nvSpPr>
        <p:spPr>
          <a:xfrm>
            <a:off x="4351794" y="3903299"/>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ACM-41-0</a:t>
            </a:r>
            <a:r>
              <a:rPr lang="ru-RU" sz="1200" dirty="0" smtClean="0">
                <a:solidFill>
                  <a:srgbClr val="000000"/>
                </a:solidFill>
                <a:latin typeface="Times New Roman" panose="02020603050405020304" pitchFamily="18" charset="0"/>
                <a:cs typeface="Times New Roman" panose="02020603050405020304" pitchFamily="18" charset="0"/>
              </a:rPr>
              <a:t>22</a:t>
            </a:r>
            <a:r>
              <a:rPr lang="en-US" sz="1200" dirty="0" smtClean="0">
                <a:solidFill>
                  <a:srgbClr val="000000"/>
                </a:solidFill>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rotWithShape="1">
          <a:blip r:embed="rId8"/>
          <a:srcRect l="18380" t="22611" r="63239" b="29282"/>
          <a:stretch/>
        </p:blipFill>
        <p:spPr>
          <a:xfrm>
            <a:off x="4494805" y="5065292"/>
            <a:ext cx="2416259" cy="1792708"/>
          </a:xfrm>
          <a:prstGeom prst="rect">
            <a:avLst/>
          </a:prstGeom>
        </p:spPr>
      </p:pic>
      <p:sp>
        <p:nvSpPr>
          <p:cNvPr id="26" name="Прямоугольник 25"/>
          <p:cNvSpPr/>
          <p:nvPr/>
        </p:nvSpPr>
        <p:spPr>
          <a:xfrm>
            <a:off x="6822348" y="5730813"/>
            <a:ext cx="1800200" cy="461665"/>
          </a:xfrm>
          <a:prstGeom prst="rect">
            <a:avLst/>
          </a:prstGeom>
        </p:spPr>
        <p:txBody>
          <a:bodyPr wrap="square">
            <a:spAutoFit/>
          </a:bodyPr>
          <a:lstStyle/>
          <a:p>
            <a:pPr algn="ctr"/>
            <a:r>
              <a:rPr lang="ru-RU" sz="1200" dirty="0">
                <a:solidFill>
                  <a:srgbClr val="000000"/>
                </a:solidFill>
                <a:latin typeface="Times New Roman" panose="02020603050405020304" pitchFamily="18" charset="0"/>
                <a:cs typeface="Times New Roman" panose="02020603050405020304" pitchFamily="18" charset="0"/>
              </a:rPr>
              <a:t>«Фламинго» на базе </a:t>
            </a:r>
            <a:r>
              <a:rPr lang="ru-RU" sz="1200" dirty="0" err="1">
                <a:solidFill>
                  <a:srgbClr val="000000"/>
                </a:solidFill>
                <a:latin typeface="Times New Roman" panose="02020603050405020304" pitchFamily="18" charset="0"/>
                <a:cs typeface="Times New Roman" panose="02020603050405020304" pitchFamily="18" charset="0"/>
              </a:rPr>
              <a:t>Land</a:t>
            </a:r>
            <a:r>
              <a:rPr lang="ru-RU" sz="1200" dirty="0">
                <a:solidFill>
                  <a:srgbClr val="000000"/>
                </a:solidFill>
                <a:latin typeface="Times New Roman" panose="02020603050405020304" pitchFamily="18" charset="0"/>
                <a:cs typeface="Times New Roman" panose="02020603050405020304" pitchFamily="18" charset="0"/>
              </a:rPr>
              <a:t> </a:t>
            </a:r>
            <a:r>
              <a:rPr lang="ru-RU" sz="1200" dirty="0" err="1">
                <a:solidFill>
                  <a:srgbClr val="000000"/>
                </a:solidFill>
                <a:latin typeface="Times New Roman" panose="02020603050405020304" pitchFamily="18" charset="0"/>
                <a:cs typeface="Times New Roman" panose="02020603050405020304" pitchFamily="18" charset="0"/>
              </a:rPr>
              <a:t>Rover</a:t>
            </a:r>
            <a:r>
              <a:rPr lang="ru-RU" sz="1200" dirty="0">
                <a:solidFill>
                  <a:srgbClr val="000000"/>
                </a:solidFill>
                <a:latin typeface="Times New Roman" panose="02020603050405020304" pitchFamily="18" charset="0"/>
                <a:cs typeface="Times New Roman" panose="02020603050405020304" pitchFamily="18" charset="0"/>
              </a:rPr>
              <a:t> 110</a:t>
            </a:r>
            <a:endParaRPr lang="ru-RU" sz="1200" dirty="0">
              <a:latin typeface="Times New Roman" panose="02020603050405020304" pitchFamily="18" charset="0"/>
              <a:cs typeface="Times New Roman" panose="02020603050405020304" pitchFamily="18" charset="0"/>
            </a:endParaRPr>
          </a:p>
        </p:txBody>
      </p:sp>
      <p:pic>
        <p:nvPicPr>
          <p:cNvPr id="27" name="Рисунок 26"/>
          <p:cNvPicPr>
            <a:picLocks noChangeAspect="1"/>
          </p:cNvPicPr>
          <p:nvPr/>
        </p:nvPicPr>
        <p:blipFill rotWithShape="1">
          <a:blip r:embed="rId9"/>
          <a:srcRect l="25194" t="14300" r="54134" b="37401"/>
          <a:stretch/>
        </p:blipFill>
        <p:spPr>
          <a:xfrm>
            <a:off x="8254673" y="1459100"/>
            <a:ext cx="2520280" cy="1656184"/>
          </a:xfrm>
          <a:prstGeom prst="rect">
            <a:avLst/>
          </a:prstGeom>
        </p:spPr>
      </p:pic>
      <p:sp>
        <p:nvSpPr>
          <p:cNvPr id="28" name="Прямоугольник 27"/>
          <p:cNvSpPr/>
          <p:nvPr/>
        </p:nvSpPr>
        <p:spPr>
          <a:xfrm>
            <a:off x="10488941" y="1859051"/>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a:t>
            </a:r>
            <a:r>
              <a:rPr lang="ru-RU" sz="1200" dirty="0" smtClean="0">
                <a:solidFill>
                  <a:srgbClr val="000000"/>
                </a:solidFill>
                <a:latin typeface="Times New Roman" panose="02020603050405020304" pitchFamily="18" charset="0"/>
                <a:cs typeface="Times New Roman" panose="02020603050405020304" pitchFamily="18" charset="0"/>
              </a:rPr>
              <a:t>48-03</a:t>
            </a:r>
            <a:endParaRPr lang="ru-RU" sz="1200" dirty="0">
              <a:latin typeface="Times New Roman" panose="02020603050405020304" pitchFamily="18" charset="0"/>
              <a:cs typeface="Times New Roman" panose="02020603050405020304" pitchFamily="18" charset="0"/>
            </a:endParaRPr>
          </a:p>
        </p:txBody>
      </p:sp>
      <p:pic>
        <p:nvPicPr>
          <p:cNvPr id="29" name="Рисунок 28"/>
          <p:cNvPicPr>
            <a:picLocks noChangeAspect="1"/>
          </p:cNvPicPr>
          <p:nvPr/>
        </p:nvPicPr>
        <p:blipFill rotWithShape="1">
          <a:blip r:embed="rId10"/>
          <a:srcRect l="25194" t="26901" r="54134" b="14300"/>
          <a:stretch/>
        </p:blipFill>
        <p:spPr>
          <a:xfrm>
            <a:off x="9549251" y="3146063"/>
            <a:ext cx="2520280" cy="2016224"/>
          </a:xfrm>
          <a:prstGeom prst="rect">
            <a:avLst/>
          </a:prstGeom>
        </p:spPr>
      </p:pic>
      <p:sp>
        <p:nvSpPr>
          <p:cNvPr id="30" name="Прямоугольник 29"/>
          <p:cNvSpPr/>
          <p:nvPr/>
        </p:nvSpPr>
        <p:spPr>
          <a:xfrm>
            <a:off x="8119708" y="3969461"/>
            <a:ext cx="1800200" cy="276999"/>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a:t>
            </a:r>
            <a:r>
              <a:rPr lang="ru-RU" sz="1200" dirty="0" smtClean="0">
                <a:solidFill>
                  <a:srgbClr val="000000"/>
                </a:solidFill>
                <a:latin typeface="Times New Roman" panose="02020603050405020304" pitchFamily="18" charset="0"/>
                <a:cs typeface="Times New Roman" panose="02020603050405020304" pitchFamily="18" charset="0"/>
              </a:rPr>
              <a:t>48-031</a:t>
            </a:r>
            <a:endParaRPr lang="ru-RU" sz="1200" dirty="0">
              <a:latin typeface="Times New Roman" panose="02020603050405020304" pitchFamily="18" charset="0"/>
              <a:cs typeface="Times New Roman" panose="02020603050405020304" pitchFamily="18" charset="0"/>
            </a:endParaRPr>
          </a:p>
        </p:txBody>
      </p:sp>
      <p:pic>
        <p:nvPicPr>
          <p:cNvPr id="31" name="Рисунок 30"/>
          <p:cNvPicPr>
            <a:picLocks noChangeAspect="1"/>
          </p:cNvPicPr>
          <p:nvPr/>
        </p:nvPicPr>
        <p:blipFill rotWithShape="1">
          <a:blip r:embed="rId11"/>
          <a:srcRect l="26375" t="18500" r="54725" b="31100"/>
          <a:stretch/>
        </p:blipFill>
        <p:spPr>
          <a:xfrm>
            <a:off x="8429537" y="5078002"/>
            <a:ext cx="2304256" cy="1728192"/>
          </a:xfrm>
          <a:prstGeom prst="rect">
            <a:avLst/>
          </a:prstGeom>
        </p:spPr>
      </p:pic>
      <p:sp>
        <p:nvSpPr>
          <p:cNvPr id="32" name="Прямоугольник 31"/>
          <p:cNvSpPr/>
          <p:nvPr/>
        </p:nvSpPr>
        <p:spPr>
          <a:xfrm>
            <a:off x="10488940" y="5749980"/>
            <a:ext cx="1703059" cy="646331"/>
          </a:xfrm>
          <a:prstGeom prst="rect">
            <a:avLst/>
          </a:prstGeom>
        </p:spPr>
        <p:txBody>
          <a:bodyPr wrap="square">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ACM-</a:t>
            </a:r>
            <a:r>
              <a:rPr lang="ru-RU" sz="1200" dirty="0" smtClean="0">
                <a:solidFill>
                  <a:srgbClr val="000000"/>
                </a:solidFill>
                <a:latin typeface="Times New Roman" panose="02020603050405020304" pitchFamily="18" charset="0"/>
                <a:cs typeface="Times New Roman" panose="02020603050405020304" pitchFamily="18" charset="0"/>
              </a:rPr>
              <a:t>48-03П</a:t>
            </a:r>
          </a:p>
          <a:p>
            <a:pPr algn="ctr"/>
            <a:r>
              <a:rPr lang="ru-RU" sz="1200" dirty="0" smtClean="0">
                <a:solidFill>
                  <a:srgbClr val="000000"/>
                </a:solidFill>
                <a:latin typeface="Times New Roman" panose="02020603050405020304" pitchFamily="18" charset="0"/>
                <a:cs typeface="Times New Roman" panose="02020603050405020304" pitchFamily="18" charset="0"/>
              </a:rPr>
              <a:t>(горноспасательный вариант)</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8974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rotWithShape="1">
          <a:blip r:embed="rId3"/>
          <a:srcRect l="28737" t="20601" r="58269" b="47900"/>
          <a:stretch/>
        </p:blipFill>
        <p:spPr>
          <a:xfrm>
            <a:off x="7928693" y="1685613"/>
            <a:ext cx="2380716" cy="1623215"/>
          </a:xfrm>
          <a:prstGeom prst="rect">
            <a:avLst/>
          </a:prstGeom>
        </p:spPr>
      </p:pic>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4"/>
          <a:stretch>
            <a:fillRect/>
          </a:stretch>
        </p:blipFill>
        <p:spPr>
          <a:xfrm>
            <a:off x="11784632" y="35947"/>
            <a:ext cx="284899" cy="269755"/>
          </a:xfrm>
          <a:prstGeom prst="rect">
            <a:avLst/>
          </a:prstGeom>
        </p:spPr>
      </p:pic>
      <p:sp>
        <p:nvSpPr>
          <p:cNvPr id="8" name="Title 2"/>
          <p:cNvSpPr txBox="1">
            <a:spLocks/>
          </p:cNvSpPr>
          <p:nvPr/>
        </p:nvSpPr>
        <p:spPr bwMode="auto">
          <a:xfrm>
            <a:off x="234913" y="638008"/>
            <a:ext cx="6336704"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АВАРИЙНО-СПАСАТЕЛЬНАЯ ТЕХНИКА</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1278" y="6512440"/>
            <a:ext cx="2844800" cy="365125"/>
          </a:xfrm>
        </p:spPr>
        <p:txBody>
          <a:bodyPr/>
          <a:lstStyle/>
          <a:p>
            <a:pPr>
              <a:defRPr/>
            </a:pPr>
            <a:fld id="{1E49034A-A7B1-445D-B275-FE52B65EA479}" type="slidenum">
              <a:rPr lang="ru-RU" smtClean="0"/>
              <a:pPr>
                <a:defRPr/>
              </a:pPr>
              <a:t>41</a:t>
            </a:fld>
            <a:endParaRPr lang="ru-RU" dirty="0"/>
          </a:p>
        </p:txBody>
      </p:sp>
      <p:sp>
        <p:nvSpPr>
          <p:cNvPr id="12" name="Прямоугольник 11"/>
          <p:cNvSpPr/>
          <p:nvPr/>
        </p:nvSpPr>
        <p:spPr>
          <a:xfrm>
            <a:off x="234913" y="1127694"/>
            <a:ext cx="3672408" cy="307777"/>
          </a:xfrm>
          <a:prstGeom prst="rect">
            <a:avLst/>
          </a:prstGeom>
          <a:solidFill>
            <a:srgbClr val="FFC000"/>
          </a:solidFill>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СПЕЦИАЛЬНОГО НАЗНАЧЕНИЯ</a:t>
            </a:r>
            <a:endParaRPr lang="ru-RU" sz="1200" dirty="0" smtClean="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34913" y="1414563"/>
            <a:ext cx="3672408" cy="1615827"/>
          </a:xfrm>
          <a:prstGeom prst="rect">
            <a:avLst/>
          </a:prstGeom>
          <a:solidFill>
            <a:schemeClr val="bg1">
              <a:lumMod val="85000"/>
            </a:schemeClr>
          </a:solidFill>
        </p:spPr>
        <p:txBody>
          <a:bodyPr wrap="square">
            <a:spAutoFit/>
          </a:bodyPr>
          <a:lstStyle/>
          <a:p>
            <a:pPr algn="just"/>
            <a:r>
              <a:rPr lang="ru-RU" sz="1100" dirty="0" smtClean="0">
                <a:latin typeface="Times New Roman" panose="02020603050405020304" pitchFamily="18" charset="0"/>
                <a:cs typeface="Times New Roman" panose="02020603050405020304" pitchFamily="18" charset="0"/>
              </a:rPr>
              <a:t>предназначена </a:t>
            </a:r>
            <a:r>
              <a:rPr lang="ru-RU" sz="1100" dirty="0">
                <a:latin typeface="Times New Roman" panose="02020603050405020304" pitchFamily="18" charset="0"/>
                <a:cs typeface="Times New Roman" panose="02020603050405020304" pitchFamily="18" charset="0"/>
              </a:rPr>
              <a:t>для ведения радиационной </a:t>
            </a:r>
            <a:r>
              <a:rPr lang="ru-RU" sz="1100" dirty="0" smtClean="0">
                <a:latin typeface="Times New Roman" panose="02020603050405020304" pitchFamily="18" charset="0"/>
                <a:cs typeface="Times New Roman" panose="02020603050405020304" pitchFamily="18" charset="0"/>
              </a:rPr>
              <a:t>и химической </a:t>
            </a:r>
            <a:r>
              <a:rPr lang="ru-RU" sz="1100" dirty="0">
                <a:latin typeface="Times New Roman" panose="02020603050405020304" pitchFamily="18" charset="0"/>
                <a:cs typeface="Times New Roman" panose="02020603050405020304" pitchFamily="18" charset="0"/>
              </a:rPr>
              <a:t>разведки объектов и </a:t>
            </a:r>
            <a:r>
              <a:rPr lang="ru-RU" sz="1100" dirty="0" smtClean="0">
                <a:latin typeface="Times New Roman" panose="02020603050405020304" pitchFamily="18" charset="0"/>
                <a:cs typeface="Times New Roman" panose="02020603050405020304" pitchFamily="18" charset="0"/>
              </a:rPr>
              <a:t>территорий, обеспечения </a:t>
            </a:r>
            <a:r>
              <a:rPr lang="ru-RU" sz="1100" dirty="0">
                <a:latin typeface="Times New Roman" panose="02020603050405020304" pitchFamily="18" charset="0"/>
                <a:cs typeface="Times New Roman" panose="02020603050405020304" pitchFamily="18" charset="0"/>
              </a:rPr>
              <a:t>связи и управления, </a:t>
            </a:r>
            <a:r>
              <a:rPr lang="ru-RU" sz="1100" dirty="0" smtClean="0">
                <a:latin typeface="Times New Roman" panose="02020603050405020304" pitchFamily="18" charset="0"/>
                <a:cs typeface="Times New Roman" panose="02020603050405020304" pitchFamily="18" charset="0"/>
              </a:rPr>
              <a:t>мониторинга </a:t>
            </a:r>
            <a:r>
              <a:rPr lang="ru-RU" sz="1100" dirty="0">
                <a:latin typeface="Times New Roman" panose="02020603050405020304" pitchFamily="18" charset="0"/>
                <a:cs typeface="Times New Roman" panose="02020603050405020304" pitchFamily="18" charset="0"/>
              </a:rPr>
              <a:t>окружающей среды, технического </a:t>
            </a:r>
            <a:r>
              <a:rPr lang="ru-RU" sz="1100" dirty="0" smtClean="0">
                <a:latin typeface="Times New Roman" panose="02020603050405020304" pitchFamily="18" charset="0"/>
                <a:cs typeface="Times New Roman" panose="02020603050405020304" pitchFamily="18" charset="0"/>
              </a:rPr>
              <a:t>обеспечения </a:t>
            </a:r>
            <a:r>
              <a:rPr lang="ru-RU" sz="1100" dirty="0">
                <a:latin typeface="Times New Roman" panose="02020603050405020304" pitchFamily="18" charset="0"/>
                <a:cs typeface="Times New Roman" panose="02020603050405020304" pitchFamily="18" charset="0"/>
              </a:rPr>
              <a:t>пиротехнических и водолазных </a:t>
            </a:r>
            <a:r>
              <a:rPr lang="ru-RU" sz="1100" dirty="0" smtClean="0">
                <a:latin typeface="Times New Roman" panose="02020603050405020304" pitchFamily="18" charset="0"/>
                <a:cs typeface="Times New Roman" panose="02020603050405020304" pitchFamily="18" charset="0"/>
              </a:rPr>
              <a:t>подводно-технических </a:t>
            </a:r>
            <a:r>
              <a:rPr lang="ru-RU" sz="1100" dirty="0">
                <a:latin typeface="Times New Roman" panose="02020603050405020304" pitchFamily="18" charset="0"/>
                <a:cs typeface="Times New Roman" panose="02020603050405020304" pitchFamily="18" charset="0"/>
              </a:rPr>
              <a:t>работ, информирования </a:t>
            </a:r>
            <a:r>
              <a:rPr lang="ru-RU" sz="1100" dirty="0" smtClean="0">
                <a:latin typeface="Times New Roman" panose="02020603050405020304" pitchFamily="18" charset="0"/>
                <a:cs typeface="Times New Roman" panose="02020603050405020304" pitchFamily="18" charset="0"/>
              </a:rPr>
              <a:t>и оповещения </a:t>
            </a:r>
            <a:r>
              <a:rPr lang="ru-RU" sz="1100" dirty="0">
                <a:latin typeface="Times New Roman" panose="02020603050405020304" pitchFamily="18" charset="0"/>
                <a:cs typeface="Times New Roman" panose="02020603050405020304" pitchFamily="18" charset="0"/>
              </a:rPr>
              <a:t>населения, доставки </a:t>
            </a:r>
            <a:r>
              <a:rPr lang="ru-RU" sz="1100" dirty="0" smtClean="0">
                <a:latin typeface="Times New Roman" panose="02020603050405020304" pitchFamily="18" charset="0"/>
                <a:cs typeface="Times New Roman" panose="02020603050405020304" pitchFamily="18" charset="0"/>
              </a:rPr>
              <a:t>комиссий по </a:t>
            </a:r>
            <a:r>
              <a:rPr lang="ru-RU" sz="1100" dirty="0">
                <a:latin typeface="Times New Roman" panose="02020603050405020304" pitchFamily="18" charset="0"/>
                <a:cs typeface="Times New Roman" panose="02020603050405020304" pitchFamily="18" charset="0"/>
              </a:rPr>
              <a:t>чрезвычайным ситуациям и </a:t>
            </a:r>
            <a:r>
              <a:rPr lang="ru-RU" sz="1100" dirty="0" smtClean="0">
                <a:latin typeface="Times New Roman" panose="02020603050405020304" pitchFamily="18" charset="0"/>
                <a:cs typeface="Times New Roman" panose="02020603050405020304" pitchFamily="18" charset="0"/>
              </a:rPr>
              <a:t>оперативных групп </a:t>
            </a:r>
            <a:r>
              <a:rPr lang="ru-RU" sz="1100" dirty="0">
                <a:latin typeface="Times New Roman" panose="02020603050405020304" pitchFamily="18" charset="0"/>
                <a:cs typeface="Times New Roman" panose="02020603050405020304" pitchFamily="18" charset="0"/>
              </a:rPr>
              <a:t>к месту ЧС, жизнеобеспечения </a:t>
            </a:r>
            <a:r>
              <a:rPr lang="ru-RU" sz="1100" dirty="0" smtClean="0">
                <a:latin typeface="Times New Roman" panose="02020603050405020304" pitchFamily="18" charset="0"/>
                <a:cs typeface="Times New Roman" panose="02020603050405020304" pitchFamily="18" charset="0"/>
              </a:rPr>
              <a:t>участников </a:t>
            </a:r>
            <a:r>
              <a:rPr lang="ru-RU" sz="1100" dirty="0">
                <a:latin typeface="Times New Roman" panose="02020603050405020304" pitchFamily="18" charset="0"/>
                <a:cs typeface="Times New Roman" panose="02020603050405020304" pitchFamily="18" charset="0"/>
              </a:rPr>
              <a:t>ликвидации </a:t>
            </a:r>
            <a:r>
              <a:rPr lang="ru-RU" sz="1100" dirty="0" smtClean="0">
                <a:latin typeface="Times New Roman" panose="02020603050405020304" pitchFamily="18" charset="0"/>
                <a:cs typeface="Times New Roman" panose="02020603050405020304" pitchFamily="18" charset="0"/>
              </a:rPr>
              <a:t>ЧС.</a:t>
            </a:r>
            <a:endParaRPr lang="ru-RU" sz="11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38287" y="3239372"/>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МОБИЛЬНЫЕ </a:t>
            </a:r>
            <a:r>
              <a:rPr lang="ru-RU" sz="1200" b="1" dirty="0">
                <a:latin typeface="Times New Roman" panose="02020603050405020304" pitchFamily="18" charset="0"/>
                <a:cs typeface="Times New Roman" panose="02020603050405020304" pitchFamily="18" charset="0"/>
              </a:rPr>
              <a:t>П</a:t>
            </a:r>
            <a:r>
              <a:rPr lang="ru-RU" sz="1200" b="1" dirty="0" smtClean="0">
                <a:latin typeface="Times New Roman" panose="02020603050405020304" pitchFamily="18" charset="0"/>
                <a:cs typeface="Times New Roman" panose="02020603050405020304" pitchFamily="18" charset="0"/>
              </a:rPr>
              <a:t>УНКТЫ УПРАВЛЕНИЯ</a:t>
            </a:r>
            <a:endParaRPr lang="ru-RU" sz="1100" dirty="0" smtClean="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8010210" y="1127693"/>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КОМАНДНО-ШТАБНЫЕ МАШИНЫ</a:t>
            </a:r>
            <a:endParaRPr lang="ru-RU" sz="1100" dirty="0" smtClean="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107331" y="1127693"/>
            <a:ext cx="3672408" cy="461665"/>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МАШИНЫ РАДИАЦИОННОЙ И ХИМИЧЕСКОЙ РАЗВЕДКИ</a:t>
            </a:r>
            <a:endParaRPr lang="ru-RU" sz="1100" dirty="0" smtClean="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4135639" y="4705990"/>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МАШИНЫ ЖИЗНЕОБЕСПЕЧЕНИЯ</a:t>
            </a:r>
            <a:endParaRPr lang="ru-RU" sz="1100" dirty="0" smtClean="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8010210" y="3236962"/>
            <a:ext cx="3672408" cy="27940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МОБИЛЬНЫЙ УЗЕЛ СВЯЗИ</a:t>
            </a:r>
            <a:endParaRPr lang="ru-RU" sz="1100" dirty="0" smtClean="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8092804" y="4812907"/>
            <a:ext cx="3672408" cy="646331"/>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МОБИЛЬНЫЕ КОМПЛЕКСЫ ИНФОРМИРОВАНИЯ И ОПОВЕЩЕНИЯ НАСЕЛЕНИЯ</a:t>
            </a:r>
            <a:endParaRPr lang="ru-RU" sz="1100" dirty="0" smtClean="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5"/>
          <a:srcRect l="5704" t="31100" r="81303" b="37400"/>
          <a:stretch/>
        </p:blipFill>
        <p:spPr>
          <a:xfrm>
            <a:off x="234913" y="3596213"/>
            <a:ext cx="2255713" cy="1537986"/>
          </a:xfrm>
          <a:prstGeom prst="rect">
            <a:avLst/>
          </a:prstGeom>
        </p:spPr>
      </p:pic>
      <p:sp>
        <p:nvSpPr>
          <p:cNvPr id="20" name="Прямоугольник 19"/>
          <p:cNvSpPr/>
          <p:nvPr/>
        </p:nvSpPr>
        <p:spPr>
          <a:xfrm>
            <a:off x="2490626" y="4082330"/>
            <a:ext cx="1152128" cy="282876"/>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ППУ-48-03</a:t>
            </a:r>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6"/>
          <a:srcRect l="6295" t="47900" r="82484" b="22700"/>
          <a:stretch/>
        </p:blipFill>
        <p:spPr>
          <a:xfrm>
            <a:off x="1757986" y="5148699"/>
            <a:ext cx="2212569" cy="1546303"/>
          </a:xfrm>
          <a:prstGeom prst="rect">
            <a:avLst/>
          </a:prstGeom>
        </p:spPr>
      </p:pic>
      <p:sp>
        <p:nvSpPr>
          <p:cNvPr id="21" name="Прямоугольник 20"/>
          <p:cNvSpPr/>
          <p:nvPr/>
        </p:nvSpPr>
        <p:spPr>
          <a:xfrm>
            <a:off x="542624" y="5762873"/>
            <a:ext cx="1152128" cy="282876"/>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АСМ-41-013</a:t>
            </a:r>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7"/>
          <a:srcRect l="19288" t="13516" r="68900" b="54200"/>
          <a:stretch/>
        </p:blipFill>
        <p:spPr>
          <a:xfrm>
            <a:off x="4135639" y="1639707"/>
            <a:ext cx="2068553" cy="1590071"/>
          </a:xfrm>
          <a:prstGeom prst="rect">
            <a:avLst/>
          </a:prstGeom>
        </p:spPr>
      </p:pic>
      <p:sp>
        <p:nvSpPr>
          <p:cNvPr id="22" name="Прямоугольник 21"/>
          <p:cNvSpPr/>
          <p:nvPr/>
        </p:nvSpPr>
        <p:spPr>
          <a:xfrm>
            <a:off x="6353146" y="1950535"/>
            <a:ext cx="1224136" cy="830997"/>
          </a:xfrm>
          <a:prstGeom prst="rect">
            <a:avLst/>
          </a:prstGeom>
        </p:spPr>
        <p:txBody>
          <a:bodyPr wrap="square">
            <a:spAutoFit/>
          </a:bodyPr>
          <a:lstStyle/>
          <a:p>
            <a:pPr algn="ctr"/>
            <a:r>
              <a:rPr lang="ru-RU" sz="1200" dirty="0">
                <a:solidFill>
                  <a:srgbClr val="000000"/>
                </a:solidFill>
                <a:latin typeface="Times New Roman" panose="02020603050405020304" pitchFamily="18" charset="0"/>
                <a:cs typeface="Times New Roman" panose="02020603050405020304" pitchFamily="18" charset="0"/>
              </a:rPr>
              <a:t>Радиационно-химическая </a:t>
            </a:r>
            <a:r>
              <a:rPr lang="ru-RU" sz="1200" dirty="0" smtClean="0">
                <a:solidFill>
                  <a:srgbClr val="000000"/>
                </a:solidFill>
                <a:latin typeface="Times New Roman" panose="02020603050405020304" pitchFamily="18" charset="0"/>
                <a:cs typeface="Times New Roman" panose="02020603050405020304" pitchFamily="18" charset="0"/>
              </a:rPr>
              <a:t>машина</a:t>
            </a:r>
          </a:p>
          <a:p>
            <a:pPr algn="ctr"/>
            <a:r>
              <a:rPr lang="ru-RU" sz="1200" dirty="0" smtClean="0">
                <a:solidFill>
                  <a:srgbClr val="000000"/>
                </a:solidFill>
                <a:latin typeface="Times New Roman" panose="02020603050405020304" pitchFamily="18" charset="0"/>
                <a:cs typeface="Times New Roman" panose="02020603050405020304" pitchFamily="18" charset="0"/>
              </a:rPr>
              <a:t>АСМ-48-03ЗРХ</a:t>
            </a:r>
            <a:endParaRPr lang="ru-RU" sz="12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8"/>
          <a:srcRect l="19878" t="47900" r="67128" b="18501"/>
          <a:stretch/>
        </p:blipFill>
        <p:spPr>
          <a:xfrm>
            <a:off x="5773152" y="3190125"/>
            <a:ext cx="2006587" cy="1459336"/>
          </a:xfrm>
          <a:prstGeom prst="rect">
            <a:avLst/>
          </a:prstGeom>
        </p:spPr>
      </p:pic>
      <p:sp>
        <p:nvSpPr>
          <p:cNvPr id="23" name="Прямоугольник 22"/>
          <p:cNvSpPr/>
          <p:nvPr/>
        </p:nvSpPr>
        <p:spPr>
          <a:xfrm>
            <a:off x="4495755" y="3548236"/>
            <a:ext cx="1250373" cy="830997"/>
          </a:xfrm>
          <a:prstGeom prst="rect">
            <a:avLst/>
          </a:prstGeom>
        </p:spPr>
        <p:txBody>
          <a:bodyPr wrap="square">
            <a:spAutoFit/>
          </a:bodyPr>
          <a:lstStyle/>
          <a:p>
            <a:pPr algn="ctr"/>
            <a:r>
              <a:rPr lang="ru-RU" sz="1200" dirty="0">
                <a:solidFill>
                  <a:srgbClr val="000000"/>
                </a:solidFill>
                <a:latin typeface="Times New Roman" panose="02020603050405020304" pitchFamily="18" charset="0"/>
                <a:cs typeface="Times New Roman" panose="02020603050405020304" pitchFamily="18" charset="0"/>
              </a:rPr>
              <a:t>Машина радиационной </a:t>
            </a:r>
            <a:r>
              <a:rPr lang="ru-RU" sz="1200" dirty="0" smtClean="0">
                <a:solidFill>
                  <a:srgbClr val="000000"/>
                </a:solidFill>
                <a:latin typeface="Times New Roman" panose="02020603050405020304" pitchFamily="18" charset="0"/>
                <a:cs typeface="Times New Roman" panose="02020603050405020304" pitchFamily="18" charset="0"/>
              </a:rPr>
              <a:t>разведки</a:t>
            </a:r>
          </a:p>
          <a:p>
            <a:pPr algn="ctr"/>
            <a:r>
              <a:rPr lang="ru-RU" sz="1200" dirty="0" smtClean="0">
                <a:solidFill>
                  <a:srgbClr val="000000"/>
                </a:solidFill>
                <a:latin typeface="Times New Roman" panose="02020603050405020304" pitchFamily="18" charset="0"/>
                <a:cs typeface="Times New Roman" panose="02020603050405020304" pitchFamily="18" charset="0"/>
              </a:rPr>
              <a:t>АСМ-41-02МРР</a:t>
            </a:r>
            <a:endParaRPr lang="ru-RU" sz="1200" dirty="0">
              <a:latin typeface="Times New Roman" panose="02020603050405020304" pitchFamily="18" charset="0"/>
              <a:cs typeface="Times New Roman" panose="02020603050405020304" pitchFamily="18" charset="0"/>
            </a:endParaRPr>
          </a:p>
        </p:txBody>
      </p:sp>
      <p:pic>
        <p:nvPicPr>
          <p:cNvPr id="24" name="Рисунок 23"/>
          <p:cNvPicPr>
            <a:picLocks noChangeAspect="1"/>
          </p:cNvPicPr>
          <p:nvPr/>
        </p:nvPicPr>
        <p:blipFill rotWithShape="1">
          <a:blip r:embed="rId9"/>
          <a:srcRect l="16335" t="52100" r="64175" b="24800"/>
          <a:stretch/>
        </p:blipFill>
        <p:spPr>
          <a:xfrm>
            <a:off x="4106390" y="5011092"/>
            <a:ext cx="3849873" cy="1283291"/>
          </a:xfrm>
          <a:prstGeom prst="rect">
            <a:avLst/>
          </a:prstGeom>
        </p:spPr>
      </p:pic>
      <p:sp>
        <p:nvSpPr>
          <p:cNvPr id="25" name="Прямоугольник 24"/>
          <p:cNvSpPr/>
          <p:nvPr/>
        </p:nvSpPr>
        <p:spPr>
          <a:xfrm>
            <a:off x="4107331" y="6278118"/>
            <a:ext cx="3672408" cy="461665"/>
          </a:xfrm>
          <a:prstGeom prst="rect">
            <a:avLst/>
          </a:prstGeom>
        </p:spPr>
        <p:txBody>
          <a:bodyPr wrap="square">
            <a:spAutoFit/>
          </a:bodyPr>
          <a:lstStyle/>
          <a:p>
            <a:pPr algn="ctr"/>
            <a:r>
              <a:rPr lang="ru-RU" sz="1200" dirty="0">
                <a:solidFill>
                  <a:srgbClr val="000000"/>
                </a:solidFill>
                <a:latin typeface="Times New Roman" panose="02020603050405020304" pitchFamily="18" charset="0"/>
                <a:cs typeface="Times New Roman" panose="02020603050405020304" pitchFamily="18" charset="0"/>
              </a:rPr>
              <a:t>Машина жизнеобеспечения МЖО ППУ-48-03</a:t>
            </a:r>
          </a:p>
          <a:p>
            <a:pPr algn="ctr"/>
            <a:r>
              <a:rPr lang="ru-RU" sz="1200" dirty="0">
                <a:solidFill>
                  <a:srgbClr val="000000"/>
                </a:solidFill>
                <a:latin typeface="Times New Roman" panose="02020603050405020304" pitchFamily="18" charset="0"/>
                <a:cs typeface="Times New Roman" panose="02020603050405020304" pitchFamily="18" charset="0"/>
              </a:rPr>
              <a:t>с прицепом </a:t>
            </a:r>
            <a:r>
              <a:rPr lang="ru-RU" sz="1200" dirty="0" smtClean="0">
                <a:solidFill>
                  <a:srgbClr val="000000"/>
                </a:solidFill>
                <a:latin typeface="Times New Roman" panose="02020603050405020304" pitchFamily="18" charset="0"/>
                <a:cs typeface="Times New Roman" panose="02020603050405020304" pitchFamily="18" charset="0"/>
              </a:rPr>
              <a:t>жизнеобеспечения</a:t>
            </a:r>
            <a:endParaRPr lang="ru-RU" sz="1200" dirty="0">
              <a:latin typeface="Times New Roman" panose="02020603050405020304" pitchFamily="18" charset="0"/>
              <a:cs typeface="Times New Roman" panose="02020603050405020304" pitchFamily="18" charset="0"/>
            </a:endParaRPr>
          </a:p>
        </p:txBody>
      </p:sp>
      <p:sp>
        <p:nvSpPr>
          <p:cNvPr id="27" name="Прямоугольник 26"/>
          <p:cNvSpPr/>
          <p:nvPr/>
        </p:nvSpPr>
        <p:spPr>
          <a:xfrm>
            <a:off x="10411231" y="2083157"/>
            <a:ext cx="1152128" cy="282876"/>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АСМ-41-01Ш</a:t>
            </a:r>
            <a:endParaRPr lang="ru-RU" sz="1200" dirty="0">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9954886" y="3919793"/>
            <a:ext cx="2122917" cy="461665"/>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 Мобильный узел связи </a:t>
            </a:r>
          </a:p>
          <a:p>
            <a:pPr algn="ctr"/>
            <a:r>
              <a:rPr lang="ru-RU" sz="1200" dirty="0" smtClean="0">
                <a:solidFill>
                  <a:srgbClr val="000000"/>
                </a:solidFill>
                <a:latin typeface="Times New Roman" panose="02020603050405020304" pitchFamily="18" charset="0"/>
                <a:cs typeface="Times New Roman" panose="02020603050405020304" pitchFamily="18" charset="0"/>
              </a:rPr>
              <a:t>МУС-ЧС</a:t>
            </a:r>
            <a:endParaRPr lang="ru-RU" sz="1200" dirty="0">
              <a:latin typeface="Times New Roman" panose="02020603050405020304" pitchFamily="18" charset="0"/>
              <a:cs typeface="Times New Roman" panose="02020603050405020304" pitchFamily="18" charset="0"/>
            </a:endParaRPr>
          </a:p>
        </p:txBody>
      </p:sp>
      <p:pic>
        <p:nvPicPr>
          <p:cNvPr id="30" name="Рисунок 29"/>
          <p:cNvPicPr>
            <a:picLocks noChangeAspect="1"/>
          </p:cNvPicPr>
          <p:nvPr/>
        </p:nvPicPr>
        <p:blipFill rotWithShape="1">
          <a:blip r:embed="rId10"/>
          <a:srcRect l="30509" t="47900" r="59450" b="22700"/>
          <a:stretch/>
        </p:blipFill>
        <p:spPr>
          <a:xfrm>
            <a:off x="8242625" y="5459238"/>
            <a:ext cx="1620799" cy="1334775"/>
          </a:xfrm>
          <a:prstGeom prst="rect">
            <a:avLst/>
          </a:prstGeom>
        </p:spPr>
      </p:pic>
      <p:sp>
        <p:nvSpPr>
          <p:cNvPr id="31" name="Прямоугольник 30"/>
          <p:cNvSpPr/>
          <p:nvPr/>
        </p:nvSpPr>
        <p:spPr>
          <a:xfrm>
            <a:off x="9804164" y="5548994"/>
            <a:ext cx="2122917" cy="1015663"/>
          </a:xfrm>
          <a:prstGeom prst="rect">
            <a:avLst/>
          </a:prstGeom>
        </p:spPr>
        <p:txBody>
          <a:bodyPr wrap="square">
            <a:spAutoFit/>
          </a:bodyPr>
          <a:lstStyle/>
          <a:p>
            <a:pPr algn="ctr"/>
            <a:r>
              <a:rPr lang="ru-RU" sz="1200" dirty="0">
                <a:solidFill>
                  <a:srgbClr val="000000"/>
                </a:solidFill>
                <a:latin typeface="Times New Roman" panose="02020603050405020304" pitchFamily="18" charset="0"/>
                <a:cs typeface="Times New Roman" panose="02020603050405020304" pitchFamily="18" charset="0"/>
              </a:rPr>
              <a:t>Мобильный комплекс информирования</a:t>
            </a:r>
          </a:p>
          <a:p>
            <a:pPr algn="ctr"/>
            <a:r>
              <a:rPr lang="ru-RU" sz="1200" dirty="0">
                <a:solidFill>
                  <a:srgbClr val="000000"/>
                </a:solidFill>
                <a:latin typeface="Times New Roman" panose="02020603050405020304" pitchFamily="18" charset="0"/>
                <a:cs typeface="Times New Roman" panose="02020603050405020304" pitchFamily="18" charset="0"/>
              </a:rPr>
              <a:t>и оповещения населения</a:t>
            </a:r>
          </a:p>
          <a:p>
            <a:pPr algn="ctr"/>
            <a:r>
              <a:rPr lang="ru-RU" sz="1200" dirty="0">
                <a:solidFill>
                  <a:srgbClr val="000000"/>
                </a:solidFill>
                <a:latin typeface="Times New Roman" panose="02020603050405020304" pitchFamily="18" charset="0"/>
                <a:cs typeface="Times New Roman" panose="02020603050405020304" pitchFamily="18" charset="0"/>
              </a:rPr>
              <a:t>на шасси автомобиля КАМАЗ</a:t>
            </a:r>
            <a:endParaRPr lang="ru-RU" sz="1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11">
            <a:extLst>
              <a:ext uri="{28A0092B-C50C-407E-A947-70E740481C1C}">
                <a14:useLocalDpi xmlns:a14="http://schemas.microsoft.com/office/drawing/2010/main" val="0"/>
              </a:ext>
            </a:extLst>
          </a:blip>
          <a:srcRect l="8421" t="13053" r="19760" b="15895"/>
          <a:stretch/>
        </p:blipFill>
        <p:spPr>
          <a:xfrm flipH="1">
            <a:off x="8064496" y="3516371"/>
            <a:ext cx="2050486" cy="1296536"/>
          </a:xfrm>
          <a:prstGeom prst="rect">
            <a:avLst/>
          </a:prstGeom>
        </p:spPr>
      </p:pic>
    </p:spTree>
    <p:extLst>
      <p:ext uri="{BB962C8B-B14F-4D97-AF65-F5344CB8AC3E}">
        <p14:creationId xmlns:p14="http://schemas.microsoft.com/office/powerpoint/2010/main" val="3355501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p:cNvSpPr/>
          <p:nvPr/>
        </p:nvSpPr>
        <p:spPr>
          <a:xfrm>
            <a:off x="0" y="-78"/>
            <a:ext cx="12192000" cy="587737"/>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646331"/>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ПРОВЕДЕНИЕ АВАРИЙНО-СПАСАТЕЛЬНЫХ И ДРУГИХ НЕОТЛОЖНЫХ РАБОТ В СЛУЧАЕ ВОЗНИКНОВЕНИЯ ОПАСНОСТЕЙ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ДЛЯ </a:t>
            </a:r>
            <a:r>
              <a:rPr lang="ru-RU" sz="1200" dirty="0">
                <a:solidFill>
                  <a:schemeClr val="bg1"/>
                </a:solidFill>
                <a:latin typeface="Times New Roman" panose="02020603050405020304" pitchFamily="18" charset="0"/>
                <a:cs typeface="Times New Roman" panose="02020603050405020304" pitchFamily="18" charset="0"/>
              </a:rPr>
              <a:t>НАСЕЛЕНИЯ ПРИ ВОЕННЫХ КОНФЛИКТАХ, ИЛИ 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ПРИРОДНОГО </a:t>
            </a:r>
            <a:r>
              <a:rPr lang="ru-RU" sz="1200" dirty="0">
                <a:solidFill>
                  <a:schemeClr val="bg1"/>
                </a:solidFill>
                <a:latin typeface="Times New Roman" panose="02020603050405020304" pitchFamily="18" charset="0"/>
                <a:cs typeface="Times New Roman" panose="02020603050405020304" pitchFamily="18" charset="0"/>
              </a:rPr>
              <a:t>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321634" y="581850"/>
            <a:ext cx="5285023"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ИНЖЕНЕРНАЯ ТЕХНИКА</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1278" y="6512440"/>
            <a:ext cx="2844800" cy="365125"/>
          </a:xfrm>
        </p:spPr>
        <p:txBody>
          <a:bodyPr/>
          <a:lstStyle/>
          <a:p>
            <a:pPr>
              <a:defRPr/>
            </a:pPr>
            <a:fld id="{1E49034A-A7B1-445D-B275-FE52B65EA479}" type="slidenum">
              <a:rPr lang="ru-RU" smtClean="0"/>
              <a:pPr>
                <a:defRPr/>
              </a:pPr>
              <a:t>42</a:t>
            </a:fld>
            <a:endParaRPr lang="ru-RU" dirty="0"/>
          </a:p>
        </p:txBody>
      </p:sp>
      <p:sp>
        <p:nvSpPr>
          <p:cNvPr id="13" name="Прямоугольник 12"/>
          <p:cNvSpPr/>
          <p:nvPr/>
        </p:nvSpPr>
        <p:spPr>
          <a:xfrm>
            <a:off x="295173" y="1111746"/>
            <a:ext cx="3672408" cy="1384995"/>
          </a:xfrm>
          <a:prstGeom prst="rect">
            <a:avLst/>
          </a:prstGeom>
          <a:solidFill>
            <a:schemeClr val="bg1">
              <a:lumMod val="85000"/>
            </a:schemeClr>
          </a:solidFill>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Предназначена для механизации (электрификации) различных работ при выполнении задач инженерного обеспечения: устройства проездов в завалах, прокладывания колонных путей, переправы техники и людей через водные преграды, обеспечения спасателей и пострадавшего населения водой и электроэнергией и выполнени</a:t>
            </a:r>
            <a:r>
              <a:rPr lang="ru-RU" sz="1200" dirty="0" smtClean="0">
                <a:solidFill>
                  <a:srgbClr val="FF0000"/>
                </a:solidFill>
                <a:latin typeface="Times New Roman" panose="02020603050405020304" pitchFamily="18" charset="0"/>
                <a:cs typeface="Times New Roman" panose="02020603050405020304" pitchFamily="18" charset="0"/>
              </a:rPr>
              <a:t>я</a:t>
            </a:r>
            <a:r>
              <a:rPr lang="ru-RU" sz="1200" dirty="0" smtClean="0">
                <a:latin typeface="Times New Roman" panose="02020603050405020304" pitchFamily="18" charset="0"/>
                <a:cs typeface="Times New Roman" panose="02020603050405020304" pitchFamily="18" charset="0"/>
              </a:rPr>
              <a:t> других задач.</a:t>
            </a:r>
            <a:endParaRPr lang="ru-RU" sz="12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89243" y="2615451"/>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МАШИНЫ РАЗГРАЖДЕНИЯ</a:t>
            </a:r>
            <a:endParaRPr lang="ru-RU" sz="1100" dirty="0" smtClean="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8010210" y="1127693"/>
            <a:ext cx="3755002"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СТАНЦИЯ ОЧИСТКИ ВОДЫ</a:t>
            </a:r>
            <a:endParaRPr lang="ru-RU" sz="1100" dirty="0" smtClean="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107331" y="1127693"/>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ПЕРЕПРАВОЧНО-ДЕСАНТНЫЕ СРЕДСТВА</a:t>
            </a:r>
            <a:endParaRPr lang="ru-RU" sz="1100" dirty="0" smtClean="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289243" y="4463559"/>
            <a:ext cx="3651143"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АВТОГРЕЙДЕРЫ</a:t>
            </a:r>
            <a:endParaRPr lang="ru-RU" sz="1100" dirty="0" smtClean="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8138706" y="3207347"/>
            <a:ext cx="3672408" cy="27940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БУЛЬДОЗЕРЫ</a:t>
            </a:r>
            <a:endParaRPr lang="ru-RU" sz="1100" dirty="0" smtClean="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8118682" y="4907958"/>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ПОДВИЖНЫЕ ЭЛЕКТРОСТАНЦИИ</a:t>
            </a:r>
            <a:endParaRPr lang="ru-RU" sz="1100" dirty="0" smtClean="0">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2840073" y="3262506"/>
            <a:ext cx="1152128" cy="830997"/>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Инженерная машина </a:t>
            </a:r>
            <a:r>
              <a:rPr lang="ru-RU" sz="1200" dirty="0" err="1" smtClean="0">
                <a:solidFill>
                  <a:srgbClr val="000000"/>
                </a:solidFill>
                <a:latin typeface="Times New Roman" panose="02020603050405020304" pitchFamily="18" charset="0"/>
                <a:cs typeface="Times New Roman" panose="02020603050405020304" pitchFamily="18" charset="0"/>
              </a:rPr>
              <a:t>разграждения</a:t>
            </a:r>
            <a:r>
              <a:rPr lang="ru-RU" sz="1200" dirty="0" smtClean="0">
                <a:solidFill>
                  <a:srgbClr val="000000"/>
                </a:solidFill>
                <a:latin typeface="Times New Roman" panose="02020603050405020304" pitchFamily="18" charset="0"/>
                <a:cs typeface="Times New Roman" panose="02020603050405020304" pitchFamily="18" charset="0"/>
              </a:rPr>
              <a:t> ИМР-3М</a:t>
            </a:r>
            <a:endParaRPr lang="ru-RU" sz="1200" dirty="0">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043711" y="2128421"/>
            <a:ext cx="1224136" cy="276999"/>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ПТС-ПС</a:t>
            </a:r>
            <a:endParaRPr lang="ru-RU" sz="1200" dirty="0">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339013" y="5595159"/>
            <a:ext cx="1268589" cy="276999"/>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ДЗ-98</a:t>
            </a:r>
            <a:endParaRPr lang="ru-RU" sz="1200" dirty="0">
              <a:latin typeface="Times New Roman" panose="02020603050405020304" pitchFamily="18" charset="0"/>
              <a:cs typeface="Times New Roman" panose="02020603050405020304" pitchFamily="18" charset="0"/>
            </a:endParaRPr>
          </a:p>
        </p:txBody>
      </p:sp>
      <p:sp>
        <p:nvSpPr>
          <p:cNvPr id="27" name="Прямоугольник 26"/>
          <p:cNvSpPr/>
          <p:nvPr/>
        </p:nvSpPr>
        <p:spPr>
          <a:xfrm>
            <a:off x="10704512" y="1858911"/>
            <a:ext cx="1271387" cy="646331"/>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Станция комплексной очистки СКО-10</a:t>
            </a:r>
            <a:endParaRPr lang="ru-RU" sz="1200" dirty="0">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9954886" y="3919793"/>
            <a:ext cx="2122917" cy="276999"/>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 Бульдозер ЧТЗ Б10М</a:t>
            </a:r>
            <a:endParaRPr lang="ru-RU" sz="1200" dirty="0">
              <a:latin typeface="Times New Roman" panose="02020603050405020304" pitchFamily="18" charset="0"/>
              <a:cs typeface="Times New Roman" panose="02020603050405020304" pitchFamily="18" charset="0"/>
            </a:endParaRPr>
          </a:p>
        </p:txBody>
      </p:sp>
      <p:sp>
        <p:nvSpPr>
          <p:cNvPr id="31" name="Прямоугольник 30"/>
          <p:cNvSpPr/>
          <p:nvPr/>
        </p:nvSpPr>
        <p:spPr>
          <a:xfrm>
            <a:off x="10344472" y="5548994"/>
            <a:ext cx="1582609" cy="830997"/>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Передвижная осветительная электростанция </a:t>
            </a:r>
          </a:p>
          <a:p>
            <a:pPr algn="ctr"/>
            <a:r>
              <a:rPr lang="ru-RU" sz="1200" dirty="0" smtClean="0">
                <a:solidFill>
                  <a:srgbClr val="000000"/>
                </a:solidFill>
                <a:latin typeface="Times New Roman" panose="02020603050405020304" pitchFamily="18" charset="0"/>
                <a:cs typeface="Times New Roman" panose="02020603050405020304" pitchFamily="18" charset="0"/>
              </a:rPr>
              <a:t>ЭД-4-230-ВПО</a:t>
            </a:r>
            <a:endParaRPr lang="ru-RU" sz="1200" dirty="0">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4107331" y="3218236"/>
            <a:ext cx="3672408" cy="276999"/>
          </a:xfrm>
          <a:prstGeom prst="rect">
            <a:avLst/>
          </a:prstGeom>
          <a:solidFill>
            <a:srgbClr val="FFC000"/>
          </a:solidFill>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ПУТЕПРОКЛАДЧИКИ</a:t>
            </a:r>
            <a:endParaRPr lang="ru-RU" sz="1100" dirty="0" smtClean="0">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6712790" y="5635663"/>
            <a:ext cx="1425916" cy="646331"/>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Универсальная дорожная машина К-708 УДМ</a:t>
            </a:r>
            <a:endParaRPr lang="ru-RU" sz="1200" dirty="0">
              <a:latin typeface="Times New Roman" panose="02020603050405020304" pitchFamily="18" charset="0"/>
              <a:cs typeface="Times New Roman" panose="02020603050405020304" pitchFamily="18" charset="0"/>
            </a:endParaRPr>
          </a:p>
        </p:txBody>
      </p:sp>
      <p:sp>
        <p:nvSpPr>
          <p:cNvPr id="35" name="Прямоугольник 34"/>
          <p:cNvSpPr/>
          <p:nvPr/>
        </p:nvSpPr>
        <p:spPr>
          <a:xfrm>
            <a:off x="4294544" y="3729963"/>
            <a:ext cx="1322626" cy="276999"/>
          </a:xfrm>
          <a:prstGeom prst="rect">
            <a:avLst/>
          </a:prstGeom>
        </p:spPr>
        <p:txBody>
          <a:bodyPr wrap="square">
            <a:spAutoFit/>
          </a:bodyPr>
          <a:lstStyle/>
          <a:p>
            <a:pPr algn="ctr"/>
            <a:r>
              <a:rPr lang="ru-RU" sz="1200" dirty="0" smtClean="0">
                <a:solidFill>
                  <a:srgbClr val="000000"/>
                </a:solidFill>
                <a:latin typeface="Times New Roman" panose="02020603050405020304" pitchFamily="18" charset="0"/>
                <a:cs typeface="Times New Roman" panose="02020603050405020304" pitchFamily="18" charset="0"/>
              </a:rPr>
              <a:t>БАТ-2</a:t>
            </a:r>
            <a:endParaRPr lang="ru-RU" sz="1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857" y="1649940"/>
            <a:ext cx="2744716" cy="134854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007" y="4870681"/>
            <a:ext cx="2299209" cy="1641759"/>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544" y="5324561"/>
            <a:ext cx="2418246" cy="1095193"/>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1986" y="1682503"/>
            <a:ext cx="2730974" cy="1278664"/>
          </a:xfrm>
          <a:prstGeom prst="rect">
            <a:avLst/>
          </a:prstGeom>
        </p:spPr>
      </p:pic>
      <p:pic>
        <p:nvPicPr>
          <p:cNvPr id="21" name="Рисунок 20"/>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701" b="12201"/>
          <a:stretch/>
        </p:blipFill>
        <p:spPr>
          <a:xfrm>
            <a:off x="8203101" y="3558425"/>
            <a:ext cx="1795505" cy="1248746"/>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402" y="2961167"/>
            <a:ext cx="2438400" cy="1456944"/>
          </a:xfrm>
          <a:prstGeom prst="rect">
            <a:avLst/>
          </a:prstGeom>
        </p:spPr>
      </p:pic>
      <p:pic>
        <p:nvPicPr>
          <p:cNvPr id="5" name="Рисунок 4"/>
          <p:cNvPicPr>
            <a:picLocks noChangeAspect="1"/>
          </p:cNvPicPr>
          <p:nvPr/>
        </p:nvPicPr>
        <p:blipFill rotWithShape="1">
          <a:blip r:embed="rId11">
            <a:extLst>
              <a:ext uri="{28A0092B-C50C-407E-A947-70E740481C1C}">
                <a14:useLocalDpi xmlns:a14="http://schemas.microsoft.com/office/drawing/2010/main" val="0"/>
              </a:ext>
            </a:extLst>
          </a:blip>
          <a:srcRect l="859" t="20624" r="1942" b="4177"/>
          <a:stretch/>
        </p:blipFill>
        <p:spPr>
          <a:xfrm>
            <a:off x="5281539" y="3584160"/>
            <a:ext cx="2498200" cy="1296144"/>
          </a:xfrm>
          <a:prstGeom prst="rect">
            <a:avLst/>
          </a:prstGeom>
        </p:spPr>
      </p:pic>
      <p:pic>
        <p:nvPicPr>
          <p:cNvPr id="36" name="Рисунок 35" descr="C:\Users\82529\Desktop\ФОТО\161226.jpg"/>
          <p:cNvPicPr/>
          <p:nvPr/>
        </p:nvPicPr>
        <p:blipFill rotWithShape="1">
          <a:blip r:embed="rId12" cstate="print"/>
          <a:srcRect l="2346" t="7746" r="16466" b="5105"/>
          <a:stretch/>
        </p:blipFill>
        <p:spPr bwMode="auto">
          <a:xfrm>
            <a:off x="8138706" y="5257444"/>
            <a:ext cx="2069363" cy="1453092"/>
          </a:xfrm>
          <a:prstGeom prst="rect">
            <a:avLst/>
          </a:prstGeom>
          <a:noFill/>
          <a:ln w="9525">
            <a:noFill/>
            <a:miter lim="800000"/>
            <a:headEnd/>
            <a:tailEnd/>
          </a:ln>
        </p:spPr>
      </p:pic>
    </p:spTree>
    <p:extLst>
      <p:ext uri="{BB962C8B-B14F-4D97-AF65-F5344CB8AC3E}">
        <p14:creationId xmlns:p14="http://schemas.microsoft.com/office/powerpoint/2010/main" val="1247647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96993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112682" y="12568"/>
            <a:ext cx="10549333" cy="923330"/>
          </a:xfrm>
          <a:prstGeom prst="rect">
            <a:avLst/>
          </a:prstGeom>
          <a:noFill/>
        </p:spPr>
        <p:txBody>
          <a:bodyPr wrap="square" rtlCol="0">
            <a:spAutoFit/>
          </a:bodyPr>
          <a:lstStyle/>
          <a:p>
            <a:r>
              <a:rPr lang="ru-RU" dirty="0">
                <a:solidFill>
                  <a:prstClr val="white"/>
                </a:solidFill>
                <a:latin typeface="Times New Roman" panose="02020603050405020304" pitchFamily="18" charset="0"/>
                <a:cs typeface="Times New Roman" panose="02020603050405020304" pitchFamily="18" charset="0"/>
              </a:rPr>
              <a:t>ПЕРВООЧЕРЕДНОЕ ЖИЗНЕОБЕСПЕЧЕНИЕ </a:t>
            </a:r>
            <a:r>
              <a:rPr lang="ru-RU" dirty="0" smtClean="0">
                <a:solidFill>
                  <a:prstClr val="white"/>
                </a:solidFill>
                <a:latin typeface="Times New Roman" panose="02020603050405020304" pitchFamily="18" charset="0"/>
                <a:cs typeface="Times New Roman" panose="02020603050405020304" pitchFamily="18" charset="0"/>
              </a:rPr>
              <a:t>НАСЕЛЕНИЯ, ПОСТРАДАВШЕГО </a:t>
            </a:r>
            <a:r>
              <a:rPr lang="ru-RU" dirty="0">
                <a:solidFill>
                  <a:prstClr val="white"/>
                </a:solidFill>
                <a:latin typeface="Times New Roman" panose="02020603050405020304" pitchFamily="18" charset="0"/>
                <a:cs typeface="Times New Roman" panose="02020603050405020304" pitchFamily="18" charset="0"/>
              </a:rPr>
              <a:t>ПРИ ВОЕННЫХ </a:t>
            </a:r>
            <a:r>
              <a:rPr lang="ru-RU" dirty="0" smtClean="0">
                <a:solidFill>
                  <a:prstClr val="white"/>
                </a:solidFill>
                <a:latin typeface="Times New Roman" panose="02020603050405020304" pitchFamily="18" charset="0"/>
                <a:cs typeface="Times New Roman" panose="02020603050405020304" pitchFamily="18" charset="0"/>
              </a:rPr>
              <a:t>КОНФЛИКТАХ </a:t>
            </a:r>
            <a:r>
              <a:rPr lang="ru-RU" dirty="0">
                <a:solidFill>
                  <a:prstClr val="white"/>
                </a:solidFill>
                <a:latin typeface="Times New Roman" panose="02020603050405020304" pitchFamily="18" charset="0"/>
                <a:cs typeface="Times New Roman" panose="02020603050405020304" pitchFamily="18" charset="0"/>
              </a:rPr>
              <a:t>ИЛИ </a:t>
            </a:r>
            <a:r>
              <a:rPr lang="ru-RU" dirty="0" smtClean="0">
                <a:solidFill>
                  <a:prstClr val="white"/>
                </a:solidFill>
                <a:latin typeface="Times New Roman" panose="02020603050405020304" pitchFamily="18" charset="0"/>
                <a:cs typeface="Times New Roman" panose="02020603050405020304" pitchFamily="18" charset="0"/>
              </a:rPr>
              <a:t>ВСЛЕДСТВИЕ ЭТИХ </a:t>
            </a:r>
            <a:r>
              <a:rPr lang="ru-RU" dirty="0">
                <a:solidFill>
                  <a:prstClr val="white"/>
                </a:solidFill>
                <a:latin typeface="Times New Roman" panose="02020603050405020304" pitchFamily="18" charset="0"/>
                <a:cs typeface="Times New Roman" panose="02020603050405020304" pitchFamily="18" charset="0"/>
              </a:rPr>
              <a:t>КОНФЛИКТОВ, </a:t>
            </a:r>
            <a:r>
              <a:rPr lang="ru-RU" dirty="0" smtClean="0">
                <a:solidFill>
                  <a:prstClr val="white"/>
                </a:solidFill>
                <a:latin typeface="Times New Roman" panose="02020603050405020304" pitchFamily="18" charset="0"/>
                <a:cs typeface="Times New Roman" panose="02020603050405020304" pitchFamily="18" charset="0"/>
              </a:rPr>
              <a:t>А </a:t>
            </a:r>
            <a:r>
              <a:rPr lang="ru-RU" dirty="0">
                <a:solidFill>
                  <a:prstClr val="white"/>
                </a:solidFill>
                <a:latin typeface="Times New Roman" panose="02020603050405020304" pitchFamily="18" charset="0"/>
                <a:cs typeface="Times New Roman" panose="02020603050405020304" pitchFamily="18" charset="0"/>
              </a:rPr>
              <a:t>ТАКЖЕ ПРИ ЧРЕЗВЫЧАЙНЫХ </a:t>
            </a:r>
            <a:r>
              <a:rPr lang="ru-RU" dirty="0" smtClean="0">
                <a:solidFill>
                  <a:prstClr val="white"/>
                </a:solidFill>
                <a:latin typeface="Times New Roman" panose="02020603050405020304" pitchFamily="18" charset="0"/>
                <a:cs typeface="Times New Roman" panose="02020603050405020304" pitchFamily="18" charset="0"/>
              </a:rPr>
              <a:t>СИТУАЦИЯХ ПРИРОДНОГО </a:t>
            </a:r>
            <a:r>
              <a:rPr lang="ru-RU" dirty="0">
                <a:solidFill>
                  <a:prstClr val="white"/>
                </a:solidFill>
                <a:latin typeface="Times New Roman" panose="02020603050405020304" pitchFamily="18" charset="0"/>
                <a:cs typeface="Times New Roman" panose="02020603050405020304" pitchFamily="18" charset="0"/>
              </a:rPr>
              <a:t>И ТЕХНОГЕННОГО ХАРАКТЕРА</a:t>
            </a:r>
            <a:endParaRPr lang="ru-RU" sz="1400" dirty="0">
              <a:solidFill>
                <a:prstClr val="black"/>
              </a:solidFill>
            </a:endParaRPr>
          </a:p>
        </p:txBody>
      </p:sp>
      <p:sp>
        <p:nvSpPr>
          <p:cNvPr id="20" name="Прямоугольник 19"/>
          <p:cNvSpPr/>
          <p:nvPr/>
        </p:nvSpPr>
        <p:spPr>
          <a:xfrm>
            <a:off x="127304" y="1051973"/>
            <a:ext cx="11937391" cy="2123658"/>
          </a:xfrm>
          <a:prstGeom prst="rect">
            <a:avLst/>
          </a:prstGeom>
          <a:solidFill>
            <a:schemeClr val="bg1">
              <a:lumMod val="85000"/>
            </a:schemeClr>
          </a:solidFill>
        </p:spPr>
        <p:txBody>
          <a:bodyPr wrap="square">
            <a:spAutoFit/>
          </a:bodyPr>
          <a:lstStyle/>
          <a:p>
            <a:pPr indent="182563"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Федеральный закон от 29 декабря 1994 г. № 79-ФЗ «О государственном материальном резерве</a:t>
            </a:r>
            <a:r>
              <a:rPr lang="ru-RU" sz="1200" dirty="0" smtClean="0">
                <a:solidFill>
                  <a:prstClr val="black"/>
                </a:solidFill>
                <a:latin typeface="Times New Roman" panose="02020603050405020304" pitchFamily="18" charset="0"/>
                <a:cs typeface="Times New Roman" panose="02020603050405020304" pitchFamily="18" charset="0"/>
              </a:rPr>
              <a:t>»</a:t>
            </a:r>
            <a:r>
              <a:rPr lang="ru-RU" sz="1200" dirty="0">
                <a:solidFill>
                  <a:prstClr val="black"/>
                </a:solidFill>
                <a:latin typeface="Times New Roman" panose="02020603050405020304" pitchFamily="18" charset="0"/>
                <a:cs typeface="Times New Roman" panose="02020603050405020304" pitchFamily="18" charset="0"/>
              </a:rPr>
              <a:t>;</a:t>
            </a:r>
          </a:p>
          <a:p>
            <a:pPr indent="182563"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a:p>
            <a:pPr indent="182563"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 804 «Об утверждении Положения о гражданской обороне в Российской Федерации</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a:p>
            <a:pPr indent="182563"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Постановление Правительства Российской Федерации от 27 апреля 2000 г. № 379 «О накоплении, хранении и использовании в целях гражданской обороны запасов материально-технических, продовольственных материальных и иных средств</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a:p>
            <a:pPr indent="182563"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Постановление Правительства Российской Федерации от </a:t>
            </a:r>
            <a:r>
              <a:rPr lang="ru-RU" sz="1200" dirty="0" smtClean="0">
                <a:solidFill>
                  <a:prstClr val="black"/>
                </a:solidFill>
                <a:latin typeface="Times New Roman" panose="02020603050405020304" pitchFamily="18" charset="0"/>
                <a:cs typeface="Times New Roman" panose="02020603050405020304" pitchFamily="18" charset="0"/>
              </a:rPr>
              <a:t>28 декабря 2019 г. № 1928 «Об </a:t>
            </a:r>
            <a:r>
              <a:rPr lang="ru-RU" sz="1200" dirty="0">
                <a:solidFill>
                  <a:prstClr val="black"/>
                </a:solidFill>
                <a:latin typeface="Times New Roman" panose="02020603050405020304" pitchFamily="18" charset="0"/>
                <a:cs typeface="Times New Roman" panose="02020603050405020304" pitchFamily="18" charset="0"/>
              </a:rPr>
              <a:t>утверждении Правил предоставления иных межбюджетных трансфертов из федерального бюджета, источником финансового обеспечения которых являются бюджетные ассигнования резервного фонда Правительства Российской Федерации, бюджетам субъектов Российской Федерации на финансовое обеспечение отдельных мер по ликвидации чрезвычайных ситуаций природного и техногенного характера, осуществления компенсационных выплат физическим и юридическим лицам, которым был причинен ущерб в результате террористического акта, и возмещения вреда, причиненного при пресечении террористического акта правомерными </a:t>
            </a:r>
            <a:r>
              <a:rPr lang="ru-RU" sz="1200" dirty="0" smtClean="0">
                <a:solidFill>
                  <a:prstClr val="black"/>
                </a:solidFill>
                <a:latin typeface="Times New Roman" panose="02020603050405020304" pitchFamily="18" charset="0"/>
                <a:cs typeface="Times New Roman" panose="02020603050405020304" pitchFamily="18" charset="0"/>
              </a:rPr>
              <a:t>действиями»;</a:t>
            </a:r>
            <a:endParaRPr lang="ru-RU" sz="1200" dirty="0">
              <a:solidFill>
                <a:prstClr val="black"/>
              </a:solidFill>
              <a:latin typeface="Times New Roman" panose="02020603050405020304" pitchFamily="18" charset="0"/>
              <a:cs typeface="Times New Roman" panose="02020603050405020304" pitchFamily="18" charset="0"/>
            </a:endParaRPr>
          </a:p>
          <a:p>
            <a:pPr indent="182563"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Приказ </a:t>
            </a:r>
            <a:r>
              <a:rPr lang="ru-RU" sz="1200" dirty="0">
                <a:solidFill>
                  <a:prstClr val="black"/>
                </a:solidFill>
                <a:latin typeface="Times New Roman" panose="02020603050405020304" pitchFamily="18" charset="0"/>
                <a:cs typeface="Times New Roman" panose="02020603050405020304" pitchFamily="18" charset="0"/>
              </a:rPr>
              <a:t>МЧС России от 14 ноября </a:t>
            </a:r>
            <a:r>
              <a:rPr lang="ru-RU" sz="1200" dirty="0">
                <a:latin typeface="Times New Roman" panose="02020603050405020304" pitchFamily="18" charset="0"/>
                <a:cs typeface="Times New Roman" panose="02020603050405020304" pitchFamily="18" charset="0"/>
              </a:rPr>
              <a:t>2008 </a:t>
            </a:r>
            <a:r>
              <a:rPr lang="ru-RU" sz="1200" dirty="0" smtClean="0">
                <a:latin typeface="Times New Roman" panose="02020603050405020304" pitchFamily="18" charset="0"/>
                <a:cs typeface="Times New Roman" panose="02020603050405020304" pitchFamily="18" charset="0"/>
              </a:rPr>
              <a:t>г. № </a:t>
            </a:r>
            <a:r>
              <a:rPr lang="ru-RU" sz="1200" dirty="0">
                <a:solidFill>
                  <a:prstClr val="black"/>
                </a:solidFill>
                <a:latin typeface="Times New Roman" panose="02020603050405020304" pitchFamily="18" charset="0"/>
                <a:cs typeface="Times New Roman" panose="02020603050405020304" pitchFamily="18" charset="0"/>
              </a:rPr>
              <a:t>687 «Об утверждении Положения об организации и ведении гражданской обороны в муниципальных образованиях и организациях</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9049" y="3249361"/>
            <a:ext cx="11929814" cy="646331"/>
          </a:xfrm>
          <a:prstGeom prst="rect">
            <a:avLst/>
          </a:prstGeom>
          <a:solidFill>
            <a:srgbClr val="FFC000"/>
          </a:solidFill>
        </p:spPr>
        <p:txBody>
          <a:bodyPr wrap="square">
            <a:spAutoFit/>
          </a:bodyPr>
          <a:lstStyle/>
          <a:p>
            <a:pPr algn="just"/>
            <a:r>
              <a:rPr lang="ru-RU" sz="1200" b="1" dirty="0">
                <a:solidFill>
                  <a:schemeClr val="tx2"/>
                </a:solidFill>
                <a:latin typeface="Times New Roman" panose="02020603050405020304" pitchFamily="18" charset="0"/>
                <a:cs typeface="Times New Roman" panose="02020603050405020304" pitchFamily="18" charset="0"/>
              </a:rPr>
              <a:t>ЖИЗНЕОБЕСПЕЧЕНИЕ ПОСТРАДАВШЕГО </a:t>
            </a:r>
            <a:r>
              <a:rPr lang="ru-RU" sz="1200" b="1" dirty="0" smtClean="0">
                <a:solidFill>
                  <a:schemeClr val="tx2"/>
                </a:solidFill>
                <a:latin typeface="Times New Roman" panose="02020603050405020304" pitchFamily="18" charset="0"/>
                <a:cs typeface="Times New Roman" panose="02020603050405020304" pitchFamily="18" charset="0"/>
              </a:rPr>
              <a:t>НАСЕЛЕНИЯ</a:t>
            </a:r>
            <a:r>
              <a:rPr lang="en-US" sz="1200" b="1" dirty="0" smtClean="0">
                <a:solidFill>
                  <a:schemeClr val="tx2"/>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 совокупность согласованных и взаимосвязанных по цели, </a:t>
            </a:r>
            <a:r>
              <a:rPr lang="ru-RU" sz="1200" dirty="0" smtClean="0">
                <a:solidFill>
                  <a:prstClr val="black"/>
                </a:solidFill>
                <a:latin typeface="Times New Roman" panose="02020603050405020304" pitchFamily="18" charset="0"/>
                <a:cs typeface="Times New Roman" panose="02020603050405020304" pitchFamily="18" charset="0"/>
              </a:rPr>
              <a:t>задачам,</a:t>
            </a:r>
            <a:r>
              <a:rPr lang="en-US" sz="1200" dirty="0" smtClean="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месту </a:t>
            </a:r>
            <a:r>
              <a:rPr lang="ru-RU" sz="1200" dirty="0">
                <a:solidFill>
                  <a:prstClr val="black"/>
                </a:solidFill>
                <a:latin typeface="Times New Roman" panose="02020603050405020304" pitchFamily="18" charset="0"/>
                <a:cs typeface="Times New Roman" panose="02020603050405020304" pitchFamily="18" charset="0"/>
              </a:rPr>
              <a:t>и времени действий территориальных и ведомственных органов управления, сил, средств и соответствующих служб, </a:t>
            </a:r>
            <a:r>
              <a:rPr lang="ru-RU" sz="1200" dirty="0" smtClean="0">
                <a:solidFill>
                  <a:prstClr val="black"/>
                </a:solidFill>
                <a:latin typeface="Times New Roman" panose="02020603050405020304" pitchFamily="18" charset="0"/>
                <a:cs typeface="Times New Roman" panose="02020603050405020304" pitchFamily="18" charset="0"/>
              </a:rPr>
              <a:t>направленных</a:t>
            </a:r>
            <a:r>
              <a:rPr lang="en-US" sz="1200" dirty="0" smtClean="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на </a:t>
            </a:r>
            <a:r>
              <a:rPr lang="ru-RU" sz="1200" dirty="0">
                <a:solidFill>
                  <a:prstClr val="black"/>
                </a:solidFill>
                <a:latin typeface="Times New Roman" panose="02020603050405020304" pitchFamily="18" charset="0"/>
                <a:cs typeface="Times New Roman" panose="02020603050405020304" pitchFamily="18" charset="0"/>
              </a:rPr>
              <a:t>создание условий, необходимых для сохранения жизни и поддержания здоровья людей в зоне ЧС, на маршрутах эвакуации и в </a:t>
            </a:r>
            <a:r>
              <a:rPr lang="ru-RU" sz="1200" dirty="0" smtClean="0">
                <a:solidFill>
                  <a:prstClr val="black"/>
                </a:solidFill>
                <a:latin typeface="Times New Roman" panose="02020603050405020304" pitchFamily="18" charset="0"/>
                <a:cs typeface="Times New Roman" panose="02020603050405020304" pitchFamily="18" charset="0"/>
              </a:rPr>
              <a:t>местах</a:t>
            </a:r>
            <a:r>
              <a:rPr lang="en-US" sz="1200" dirty="0" smtClean="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размещения </a:t>
            </a:r>
            <a:r>
              <a:rPr lang="ru-RU" sz="1200" dirty="0">
                <a:solidFill>
                  <a:prstClr val="black"/>
                </a:solidFill>
                <a:latin typeface="Times New Roman" panose="02020603050405020304" pitchFamily="18" charset="0"/>
                <a:cs typeface="Times New Roman" panose="02020603050405020304" pitchFamily="18" charset="0"/>
              </a:rPr>
              <a:t>пострадавшего </a:t>
            </a:r>
            <a:r>
              <a:rPr lang="ru-RU" sz="1200" dirty="0" smtClean="0">
                <a:solidFill>
                  <a:prstClr val="black"/>
                </a:solidFill>
                <a:latin typeface="Times New Roman" panose="02020603050405020304" pitchFamily="18" charset="0"/>
                <a:cs typeface="Times New Roman" panose="02020603050405020304" pitchFamily="18" charset="0"/>
              </a:rPr>
              <a:t>населения.</a:t>
            </a:r>
            <a:endParaRPr lang="ru-RU" sz="1100" dirty="0" smtClean="0">
              <a:solidFill>
                <a:prstClr val="black"/>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47200" y="6546350"/>
            <a:ext cx="2844800" cy="365125"/>
          </a:xfrm>
        </p:spPr>
        <p:txBody>
          <a:bodyPr/>
          <a:lstStyle/>
          <a:p>
            <a:pPr>
              <a:defRPr/>
            </a:pPr>
            <a:fld id="{1E49034A-A7B1-445D-B275-FE52B65EA479}" type="slidenum">
              <a:rPr lang="ru-RU" smtClean="0"/>
              <a:pPr>
                <a:defRPr/>
              </a:pPr>
              <a:t>43</a:t>
            </a:fld>
            <a:endParaRPr lang="ru-RU"/>
          </a:p>
        </p:txBody>
      </p:sp>
      <p:sp>
        <p:nvSpPr>
          <p:cNvPr id="5" name="Прямоугольник 4"/>
          <p:cNvSpPr/>
          <p:nvPr/>
        </p:nvSpPr>
        <p:spPr>
          <a:xfrm>
            <a:off x="134881" y="3937155"/>
            <a:ext cx="11929814" cy="646331"/>
          </a:xfrm>
          <a:prstGeom prst="rect">
            <a:avLst/>
          </a:prstGeom>
        </p:spPr>
        <p:txBody>
          <a:bodyPr wrap="square">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Первоочередное жизнеобеспечение пострадавшего в чрезвычайных ситуациях населения осуществляется силами и средствами организаций, учреждений, предприятий (независимо от форм собственности), в обязанности которых входит решение вопросов жизнеобеспечения населения, и осуществляющих свою деятельность на территории субъекта Российской Федерации.</a:t>
            </a:r>
          </a:p>
        </p:txBody>
      </p:sp>
      <p:pic>
        <p:nvPicPr>
          <p:cNvPr id="7170" name="Picture 2" descr="\\mchs.ru\ca\ДГО\4. Отдел организации РХБЗ и первоочередного жизнеобеспечения\_Куленцан А.Л\буклет\буклет\буклет\4f89353d7b6bfb7f89154921cdb114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800" y="4556601"/>
            <a:ext cx="3268083" cy="210653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216" y="4556601"/>
            <a:ext cx="3260195" cy="210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4272" y="4539756"/>
            <a:ext cx="3260195" cy="212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539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77"/>
            <a:ext cx="12192000" cy="3948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a:t>
            </a:r>
            <a:r>
              <a:rPr lang="ru-RU" sz="1200" dirty="0" smtClean="0">
                <a:solidFill>
                  <a:schemeClr val="bg1"/>
                </a:solidFill>
                <a:latin typeface="Times New Roman" panose="02020603050405020304" pitchFamily="18" charset="0"/>
                <a:cs typeface="Times New Roman" panose="02020603050405020304" pitchFamily="18" charset="0"/>
              </a:rPr>
              <a:t>ХАРАКТЕРА</a:t>
            </a:r>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55407" y="394794"/>
            <a:ext cx="73573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ВИДЫ ЖИЗНЕОБЕСПЕЧЕНИЯ НАСЕЛЕНИЯ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5244" y="6499331"/>
            <a:ext cx="2844800" cy="365125"/>
          </a:xfrm>
        </p:spPr>
        <p:txBody>
          <a:bodyPr/>
          <a:lstStyle/>
          <a:p>
            <a:pPr>
              <a:defRPr/>
            </a:pPr>
            <a:fld id="{1E49034A-A7B1-445D-B275-FE52B65EA479}" type="slidenum">
              <a:rPr lang="ru-RU" smtClean="0"/>
              <a:pPr>
                <a:defRPr/>
              </a:pPr>
              <a:t>44</a:t>
            </a:fld>
            <a:endParaRPr lang="ru-RU" dirty="0"/>
          </a:p>
        </p:txBody>
      </p:sp>
      <p:pic>
        <p:nvPicPr>
          <p:cNvPr id="5122" name="Picture 2" descr="\\mchs.ru\ca\ДГО\4. Отдел организации РХБЗ и первоочередного жизнеобеспечения\_Куленцан А.Л\буклет\буклет\news_15052018_0929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159" y="1899209"/>
            <a:ext cx="1787985" cy="11105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chs.ru\ca\ДГО\4. Отдел организации РХБЗ и первоочередного жизнеобеспечения\_Куленцан А.Л\буклет\буклет\scale_1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7620" y="5157193"/>
            <a:ext cx="1614889" cy="118069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mchs.ru\ca\ДГО\4. Отдел организации РХБЗ и первоочередного жизнеобеспечения\_Куленцан А.Л\буклет\буклет\gumanitark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2323" y="5157193"/>
            <a:ext cx="1778821" cy="11806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chs.ru\ca\ДГО\4. Отдел организации РХБЗ и первоочередного жизнеобеспечения\_Куленцан А.Л\буклет\буклет\11396_д159_cut-photo.ru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2049" y="1901411"/>
            <a:ext cx="1630460" cy="1108341"/>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mchs.ru\ca\ДГО\4. Отдел организации РХБЗ и первоочередного жизнеобеспечения\_Куленцан А.Л\буклет\буклет\буклет\57d251907fa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97621" y="3378782"/>
            <a:ext cx="1603035" cy="11207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5775" y="843958"/>
            <a:ext cx="11766733" cy="769441"/>
          </a:xfrm>
          <a:prstGeom prst="rect">
            <a:avLst/>
          </a:prstGeom>
          <a:solidFill>
            <a:srgbClr val="FFC000"/>
          </a:solidFill>
        </p:spPr>
        <p:txBody>
          <a:bodyPr wrap="square">
            <a:spAutoFit/>
          </a:bodyPr>
          <a:lstStyle/>
          <a:p>
            <a:pPr algn="just"/>
            <a:r>
              <a:rPr lang="ru-RU" sz="1100" dirty="0">
                <a:latin typeface="Times New Roman" panose="02020603050405020304" pitchFamily="18" charset="0"/>
                <a:cs typeface="Times New Roman" panose="02020603050405020304" pitchFamily="18" charset="0"/>
              </a:rPr>
              <a:t>К населению, пострадавшему при ведении военных действий или вследствие этих действий (далее – пострадавшее население), а также при возникновении чрезвычайных ситуаций природного и техногенного характера, относится население, подвергшееся воздействию поражающих факторов, а также лишившееся необходимых средств для существования и жизнедеятельности. </a:t>
            </a:r>
          </a:p>
          <a:p>
            <a:pPr algn="just"/>
            <a:r>
              <a:rPr lang="ru-RU" sz="1100" dirty="0">
                <a:latin typeface="Times New Roman" panose="02020603050405020304" pitchFamily="18" charset="0"/>
                <a:cs typeface="Times New Roman" panose="02020603050405020304" pitchFamily="18" charset="0"/>
              </a:rPr>
              <a:t>Первоочередное жизнеобеспечение включает: снабжение населения жизненно важными материальными средствами, коммунально-бытовыми услугами, предметами первой необходимости, оказание первой помощи, информационно-психологическую поддержку. </a:t>
            </a:r>
          </a:p>
        </p:txBody>
      </p:sp>
      <p:sp>
        <p:nvSpPr>
          <p:cNvPr id="4" name="Прямоугольник 3"/>
          <p:cNvSpPr/>
          <p:nvPr/>
        </p:nvSpPr>
        <p:spPr>
          <a:xfrm>
            <a:off x="263352" y="1786340"/>
            <a:ext cx="4385463" cy="122341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050" b="1" dirty="0">
                <a:latin typeface="Times New Roman" panose="02020603050405020304" pitchFamily="18" charset="0"/>
                <a:cs typeface="Times New Roman" panose="02020603050405020304" pitchFamily="18" charset="0"/>
              </a:rPr>
              <a:t>Медицинское обеспечение </a:t>
            </a:r>
            <a:r>
              <a:rPr lang="ru-RU" sz="1050" dirty="0">
                <a:latin typeface="Times New Roman" panose="02020603050405020304" pitchFamily="18" charset="0"/>
                <a:cs typeface="Times New Roman" panose="02020603050405020304" pitchFamily="18" charset="0"/>
              </a:rPr>
              <a:t>пострадавшего населения включает: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своевременное оказание медицинской помощи;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проведение противоэпидемиологических мероприятий;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наблюдение и лабораторный контроль за внешней средой, </a:t>
            </a:r>
            <a:r>
              <a:rPr lang="ru-RU" sz="1050" dirty="0" err="1">
                <a:latin typeface="Times New Roman" panose="02020603050405020304" pitchFamily="18" charset="0"/>
                <a:cs typeface="Times New Roman" panose="02020603050405020304" pitchFamily="18" charset="0"/>
              </a:rPr>
              <a:t>водоисточниками</a:t>
            </a:r>
            <a:r>
              <a:rPr lang="ru-RU" sz="1050" dirty="0">
                <a:latin typeface="Times New Roman" panose="02020603050405020304" pitchFamily="18" charset="0"/>
                <a:cs typeface="Times New Roman" panose="02020603050405020304" pitchFamily="18" charset="0"/>
              </a:rPr>
              <a:t>;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санитарно-просветительную работу среди населения;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дополнительное развертывание лечебной базы. </a:t>
            </a:r>
          </a:p>
        </p:txBody>
      </p:sp>
      <p:sp>
        <p:nvSpPr>
          <p:cNvPr id="5" name="Прямоугольник 4"/>
          <p:cNvSpPr/>
          <p:nvPr/>
        </p:nvSpPr>
        <p:spPr>
          <a:xfrm>
            <a:off x="263353" y="3062424"/>
            <a:ext cx="4385462" cy="1546577"/>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050" b="1" dirty="0" smtClean="0">
                <a:latin typeface="Times New Roman" panose="02020603050405020304" pitchFamily="18" charset="0"/>
                <a:cs typeface="Times New Roman" panose="02020603050405020304" pitchFamily="18" charset="0"/>
              </a:rPr>
              <a:t>Обеспечение жильем </a:t>
            </a:r>
            <a:r>
              <a:rPr lang="ru-RU" sz="1050" dirty="0" smtClean="0">
                <a:latin typeface="Times New Roman" panose="02020603050405020304" pitchFamily="18" charset="0"/>
                <a:cs typeface="Times New Roman" panose="02020603050405020304" pitchFamily="18" charset="0"/>
              </a:rPr>
              <a:t>пострадавшего населения включает: </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использование (после проведения инвентаризации) и оценка состояния сохранившегося жилого фонда; </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использование зданий и сооружений лечебно-оздоровительной базы, баз отдыха (санатории, дома отдыха и т.д.); </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развертывание временных жилищ (передвижных и сборных домиков, палаток, юрт, землянок и др.); </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временное подселение пострадавшего населения на площади сохранившегося жилого фонда. </a:t>
            </a:r>
            <a:endParaRPr lang="ru-RU" sz="105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63353" y="4677520"/>
            <a:ext cx="4385461" cy="2031325"/>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050" b="1" dirty="0">
                <a:latin typeface="Times New Roman" panose="02020603050405020304" pitchFamily="18" charset="0"/>
                <a:cs typeface="Times New Roman" panose="02020603050405020304" pitchFamily="18" charset="0"/>
              </a:rPr>
              <a:t>Обеспечение продуктами питания </a:t>
            </a:r>
            <a:r>
              <a:rPr lang="ru-RU" sz="1050" dirty="0">
                <a:latin typeface="Times New Roman" panose="02020603050405020304" pitchFamily="18" charset="0"/>
                <a:cs typeface="Times New Roman" panose="02020603050405020304" pitchFamily="18" charset="0"/>
              </a:rPr>
              <a:t>пострадавшего населения включает: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использование запасов </a:t>
            </a:r>
            <a:r>
              <a:rPr lang="ru-RU" sz="1050" dirty="0" smtClean="0">
                <a:latin typeface="Times New Roman" panose="02020603050405020304" pitchFamily="18" charset="0"/>
                <a:cs typeface="Times New Roman" panose="02020603050405020304" pitchFamily="18" charset="0"/>
              </a:rPr>
              <a:t>продовольствия </a:t>
            </a:r>
            <a:r>
              <a:rPr lang="ru-RU" sz="1050" dirty="0">
                <a:latin typeface="Times New Roman" panose="02020603050405020304" pitchFamily="18" charset="0"/>
                <a:cs typeface="Times New Roman" panose="02020603050405020304" pitchFamily="18" charset="0"/>
              </a:rPr>
              <a:t>на складах резерва и текущего довольствия;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повышение производительности сохранившихся мощностей по производству продуктов питания;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подвоз продовольствия из непострадавших районов;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развертывание временных пунктов питания с использованием подвижных кухонь, хлебопекарен и др. мобильных технических средств;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определение порядка и организация обеспечения населения продуктами питания (списки, талоны, очередность, нормы отпуска и т.д.)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организацию взаимодействия с органами военного командования и силовых ведомств по возможности использования их ресурсов. </a:t>
            </a:r>
          </a:p>
        </p:txBody>
      </p:sp>
      <p:sp>
        <p:nvSpPr>
          <p:cNvPr id="7" name="Прямоугольник 6"/>
          <p:cNvSpPr/>
          <p:nvPr/>
        </p:nvSpPr>
        <p:spPr>
          <a:xfrm>
            <a:off x="6565488" y="1778693"/>
            <a:ext cx="3729277" cy="1384995"/>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050" b="1" dirty="0" smtClean="0">
                <a:latin typeface="Times New Roman" panose="02020603050405020304" pitchFamily="18" charset="0"/>
                <a:cs typeface="Times New Roman" panose="02020603050405020304" pitchFamily="18" charset="0"/>
              </a:rPr>
              <a:t>Обеспечение водой </a:t>
            </a:r>
            <a:r>
              <a:rPr lang="ru-RU" sz="1050" dirty="0" smtClean="0">
                <a:latin typeface="Times New Roman" panose="02020603050405020304" pitchFamily="18" charset="0"/>
                <a:cs typeface="Times New Roman" panose="02020603050405020304" pitchFamily="18" charset="0"/>
              </a:rPr>
              <a:t>пострадавшего населения включает: </a:t>
            </a:r>
          </a:p>
          <a:p>
            <a:pPr indent="88900" algn="just">
              <a:buFont typeface="Arial" panose="020B0604020202020204" pitchFamily="34" charset="0"/>
              <a:buChar char="•"/>
              <a:tabLst>
                <a:tab pos="88900" algn="l"/>
              </a:tabLst>
            </a:pPr>
            <a:r>
              <a:rPr lang="ru-RU" sz="1050" dirty="0" smtClean="0">
                <a:latin typeface="Times New Roman" panose="02020603050405020304" pitchFamily="18" charset="0"/>
                <a:cs typeface="Times New Roman" panose="02020603050405020304" pitchFamily="18" charset="0"/>
              </a:rPr>
              <a:t>восстановление магистральных водопроводов; </a:t>
            </a:r>
          </a:p>
          <a:p>
            <a:pPr indent="88900" algn="just">
              <a:buFont typeface="Arial" panose="020B0604020202020204" pitchFamily="34" charset="0"/>
              <a:buChar char="•"/>
              <a:tabLst>
                <a:tab pos="88900" algn="l"/>
              </a:tabLst>
            </a:pPr>
            <a:r>
              <a:rPr lang="ru-RU" sz="1050" dirty="0" smtClean="0">
                <a:latin typeface="Times New Roman" panose="02020603050405020304" pitchFamily="18" charset="0"/>
                <a:cs typeface="Times New Roman" panose="02020603050405020304" pitchFamily="18" charset="0"/>
              </a:rPr>
              <a:t>контроль за качеством воды; </a:t>
            </a:r>
          </a:p>
          <a:p>
            <a:pPr indent="88900" algn="just">
              <a:buFont typeface="Arial" panose="020B0604020202020204" pitchFamily="34" charset="0"/>
              <a:buChar char="•"/>
              <a:tabLst>
                <a:tab pos="88900" algn="l"/>
              </a:tabLst>
            </a:pPr>
            <a:r>
              <a:rPr lang="ru-RU" sz="1050" dirty="0" smtClean="0">
                <a:latin typeface="Times New Roman" panose="02020603050405020304" pitchFamily="18" charset="0"/>
                <a:cs typeface="Times New Roman" panose="02020603050405020304" pitchFamily="18" charset="0"/>
              </a:rPr>
              <a:t>доставку воды емкостями на передвижных средствах; </a:t>
            </a:r>
          </a:p>
          <a:p>
            <a:pPr indent="88900" algn="just">
              <a:buFont typeface="Arial" panose="020B0604020202020204" pitchFamily="34" charset="0"/>
              <a:buChar char="•"/>
              <a:tabLst>
                <a:tab pos="88900" algn="l"/>
              </a:tabLst>
            </a:pPr>
            <a:r>
              <a:rPr lang="ru-RU" sz="1050" dirty="0" smtClean="0">
                <a:latin typeface="Times New Roman" panose="02020603050405020304" pitchFamily="18" charset="0"/>
                <a:cs typeface="Times New Roman" panose="02020603050405020304" pitchFamily="18" charset="0"/>
              </a:rPr>
              <a:t>опреснение, очистку и обеззараживание воды (в случае необходимости); </a:t>
            </a:r>
          </a:p>
          <a:p>
            <a:pPr indent="88900" algn="just">
              <a:buFont typeface="Arial" panose="020B0604020202020204" pitchFamily="34" charset="0"/>
              <a:buChar char="•"/>
              <a:tabLst>
                <a:tab pos="88900" algn="l"/>
              </a:tabLst>
            </a:pPr>
            <a:r>
              <a:rPr lang="ru-RU" sz="1050" dirty="0" smtClean="0">
                <a:latin typeface="Times New Roman" panose="02020603050405020304" pitchFamily="18" charset="0"/>
                <a:cs typeface="Times New Roman" panose="02020603050405020304" pitchFamily="18" charset="0"/>
              </a:rPr>
              <a:t>использование защищенных мощностей водопроводов, артезианских скважин, резервуаров. </a:t>
            </a:r>
            <a:endParaRPr lang="ru-RU" sz="105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591296" y="4989164"/>
            <a:ext cx="3699369" cy="1708160"/>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ru-RU" sz="1050" b="1" dirty="0">
                <a:latin typeface="Times New Roman" panose="02020603050405020304" pitchFamily="18" charset="0"/>
                <a:cs typeface="Times New Roman" panose="02020603050405020304" pitchFamily="18" charset="0"/>
              </a:rPr>
              <a:t>Информационное обеспечение пострадавшего населения </a:t>
            </a:r>
            <a:r>
              <a:rPr lang="ru-RU" sz="1050" dirty="0">
                <a:latin typeface="Times New Roman" panose="02020603050405020304" pitchFamily="18" charset="0"/>
                <a:cs typeface="Times New Roman" panose="02020603050405020304" pitchFamily="18" charset="0"/>
              </a:rPr>
              <a:t>включает: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организацию оперативного информирования населения с использованием стационарных и подвижных средств;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проведение обходов мест проживания и нахождения людей;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создание справочно-информационной службы для информирования людей о местах нахождения эвакуируемых; </a:t>
            </a:r>
          </a:p>
          <a:p>
            <a:pPr indent="889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создание бригад психологической поддержки из специалистов. </a:t>
            </a:r>
          </a:p>
        </p:txBody>
      </p:sp>
      <p:sp>
        <p:nvSpPr>
          <p:cNvPr id="21" name="Прямоугольник 20"/>
          <p:cNvSpPr/>
          <p:nvPr/>
        </p:nvSpPr>
        <p:spPr>
          <a:xfrm>
            <a:off x="6561387" y="3226675"/>
            <a:ext cx="3743541" cy="1708160"/>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050" b="1" dirty="0" smtClean="0">
                <a:latin typeface="Times New Roman" panose="02020603050405020304" pitchFamily="18" charset="0"/>
                <a:cs typeface="Times New Roman" panose="02020603050405020304" pitchFamily="18" charset="0"/>
              </a:rPr>
              <a:t>Обеспечение населения предметами первой необходимости (одеждой, обувью, предметами личной гигиены и т.д.) </a:t>
            </a:r>
            <a:r>
              <a:rPr lang="ru-RU" sz="1050" dirty="0" smtClean="0">
                <a:latin typeface="Times New Roman" panose="02020603050405020304" pitchFamily="18" charset="0"/>
                <a:cs typeface="Times New Roman" panose="02020603050405020304" pitchFamily="18" charset="0"/>
              </a:rPr>
              <a:t>включает: </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использование предметов первой необходимости из резерва, а также из поврежденных и разрушенных складов;</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сбор и перераспределение предметов первой необходимости среди населения;</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организацию выдачи предметов первой необходимости;</a:t>
            </a:r>
          </a:p>
          <a:p>
            <a:pPr indent="889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использование текущих запасов торговли про долговым распискам.</a:t>
            </a:r>
            <a:endParaRPr lang="ru-RU" sz="1050" dirty="0">
              <a:latin typeface="Times New Roman" panose="02020603050405020304" pitchFamily="18" charset="0"/>
              <a:cs typeface="Times New Roman" panose="02020603050405020304" pitchFamily="18" charset="0"/>
            </a:endParaRPr>
          </a:p>
        </p:txBody>
      </p:sp>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9225" y="3378782"/>
            <a:ext cx="1771920" cy="112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8583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0" y="-77"/>
            <a:ext cx="12192000" cy="3948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145" y="1748789"/>
            <a:ext cx="2434633" cy="1728192"/>
          </a:xfrm>
          <a:prstGeom prst="rect">
            <a:avLst/>
          </a:prstGeom>
        </p:spPr>
      </p:pic>
      <p:sp>
        <p:nvSpPr>
          <p:cNvPr id="10" name="TextBox 9"/>
          <p:cNvSpPr txBox="1"/>
          <p:nvPr/>
        </p:nvSpPr>
        <p:spPr>
          <a:xfrm>
            <a:off x="152078" y="-34572"/>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a:t>
            </a:r>
            <a:r>
              <a:rPr lang="ru-RU" sz="1200" dirty="0" smtClean="0">
                <a:solidFill>
                  <a:schemeClr val="bg1"/>
                </a:solidFill>
                <a:latin typeface="Times New Roman" panose="02020603050405020304" pitchFamily="18" charset="0"/>
                <a:cs typeface="Times New Roman" panose="02020603050405020304" pitchFamily="18" charset="0"/>
              </a:rPr>
              <a:t>ХАРАКТЕРА</a:t>
            </a:r>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a:stretch>
            <a:fillRect/>
          </a:stretch>
        </p:blipFill>
        <p:spPr>
          <a:xfrm>
            <a:off x="11784632" y="35947"/>
            <a:ext cx="284899" cy="269755"/>
          </a:xfrm>
          <a:prstGeom prst="rect">
            <a:avLst/>
          </a:prstGeom>
        </p:spPr>
      </p:pic>
      <p:sp>
        <p:nvSpPr>
          <p:cNvPr id="8" name="Title 2"/>
          <p:cNvSpPr txBox="1">
            <a:spLocks/>
          </p:cNvSpPr>
          <p:nvPr/>
        </p:nvSpPr>
        <p:spPr bwMode="auto">
          <a:xfrm>
            <a:off x="168985" y="428999"/>
            <a:ext cx="954432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ОКАЗАНИЕ ЭКСТРЕННОЙ ПСИХОЛОГИЧЕСКОЙ ПОМОЩИ</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16309" y="891491"/>
            <a:ext cx="11518475" cy="738664"/>
          </a:xfrm>
          <a:prstGeom prst="rect">
            <a:avLst/>
          </a:prstGeom>
          <a:solidFill>
            <a:srgbClr val="FFC000"/>
          </a:solidFill>
        </p:spPr>
        <p:txBody>
          <a:bodyPr wrap="square">
            <a:spAutoFit/>
          </a:bodyPr>
          <a:lstStyle/>
          <a:p>
            <a:pPr algn="just">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Экстренная психологическая помощь людям, пострадавшим в чрезвычайных ситуациях, стихийных бедствиях и катастрофах в Российской Федерации является государственной функцией и осуществляется специально созданной службой, которая позволяет в короткие сроки и с высокой эффективностью оказывать помощь пострадавшим при чрезвычайных ситуациях любых масштабов – от локальных до международных.</a:t>
            </a:r>
            <a:endParaRPr lang="ru-RU" sz="14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416391" y="2467076"/>
            <a:ext cx="3683545" cy="394025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sz="1400" dirty="0">
                <a:solidFill>
                  <a:schemeClr val="tx1"/>
                </a:solidFill>
                <a:latin typeface="Times New Roman" panose="02020603050405020304" pitchFamily="18" charset="0"/>
                <a:cs typeface="Times New Roman" panose="02020603050405020304" pitchFamily="18" charset="0"/>
              </a:rPr>
              <a:t>создание психологической обстановки, обеспечивающей оптимальные условия для проведения аварийно-спасательных и других неотложных работ;</a:t>
            </a:r>
          </a:p>
          <a:p>
            <a:pPr marL="285750" indent="-2857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экспертная </a:t>
            </a:r>
            <a:r>
              <a:rPr lang="ru-RU" sz="1400" dirty="0">
                <a:solidFill>
                  <a:schemeClr val="tx1"/>
                </a:solidFill>
                <a:latin typeface="Times New Roman" panose="02020603050405020304" pitchFamily="18" charset="0"/>
                <a:cs typeface="Times New Roman" panose="02020603050405020304" pitchFamily="18" charset="0"/>
              </a:rPr>
              <a:t>работа при организации мероприятий с участием пострадавших;</a:t>
            </a:r>
          </a:p>
          <a:p>
            <a:pPr marL="285750" indent="-2857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снижение </a:t>
            </a:r>
            <a:r>
              <a:rPr lang="ru-RU" sz="1400" dirty="0">
                <a:solidFill>
                  <a:schemeClr val="tx1"/>
                </a:solidFill>
                <a:latin typeface="Times New Roman" panose="02020603050405020304" pitchFamily="18" charset="0"/>
                <a:cs typeface="Times New Roman" panose="02020603050405020304" pitchFamily="18" charset="0"/>
              </a:rPr>
              <a:t>интенсивности острых реакций на стресс у пострадавших, а также у родственников и близких погибших, оптимизация их актуального психического состояния;</a:t>
            </a:r>
          </a:p>
          <a:p>
            <a:pPr marL="285750" indent="-2857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снижение </a:t>
            </a:r>
            <a:r>
              <a:rPr lang="ru-RU" sz="1400" dirty="0">
                <a:solidFill>
                  <a:schemeClr val="tx1"/>
                </a:solidFill>
                <a:latin typeface="Times New Roman" panose="02020603050405020304" pitchFamily="18" charset="0"/>
                <a:cs typeface="Times New Roman" panose="02020603050405020304" pitchFamily="18" charset="0"/>
              </a:rPr>
              <a:t>риска возникновения массовых негативных реакций;</a:t>
            </a:r>
          </a:p>
          <a:p>
            <a:pPr marL="285750" indent="-285750" algn="just">
              <a:buFont typeface="Arial" panose="020B0604020202020204" pitchFamily="34" charset="0"/>
              <a:buChar char="•"/>
            </a:pPr>
            <a:r>
              <a:rPr lang="ru-RU" sz="1400" dirty="0" smtClean="0">
                <a:solidFill>
                  <a:schemeClr val="tx1"/>
                </a:solidFill>
                <a:latin typeface="Times New Roman" panose="02020603050405020304" pitchFamily="18" charset="0"/>
                <a:cs typeface="Times New Roman" panose="02020603050405020304" pitchFamily="18" charset="0"/>
              </a:rPr>
              <a:t>профилактика </a:t>
            </a:r>
            <a:r>
              <a:rPr lang="ru-RU" sz="1400" dirty="0">
                <a:solidFill>
                  <a:schemeClr val="tx1"/>
                </a:solidFill>
                <a:latin typeface="Times New Roman" panose="02020603050405020304" pitchFamily="18" charset="0"/>
                <a:cs typeface="Times New Roman" panose="02020603050405020304" pitchFamily="18" charset="0"/>
              </a:rPr>
              <a:t>возникновения у пострадавших, а также у родственников и близких погибших отдаленных психических последствий в результате воздействия травмирующего </a:t>
            </a:r>
            <a:r>
              <a:rPr lang="ru-RU" sz="1400" dirty="0" smtClean="0">
                <a:solidFill>
                  <a:schemeClr val="tx1"/>
                </a:solidFill>
                <a:latin typeface="Times New Roman" panose="02020603050405020304" pitchFamily="18" charset="0"/>
                <a:cs typeface="Times New Roman" panose="02020603050405020304" pitchFamily="18" charset="0"/>
              </a:rPr>
              <a:t>события.</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16309" y="1938758"/>
            <a:ext cx="3683545" cy="307777"/>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ОСНОВНЫЕ ЗАДАЧИ ПСИХОЛОГОВ</a:t>
            </a:r>
            <a:endParaRPr lang="ru-RU" sz="1200" dirty="0" smtClean="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4952" y="1748789"/>
            <a:ext cx="2448272" cy="1728192"/>
          </a:xfrm>
          <a:prstGeom prst="rect">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242" t="12778" r="-242" b="16939"/>
          <a:stretch/>
        </p:blipFill>
        <p:spPr>
          <a:xfrm>
            <a:off x="4278145" y="4999935"/>
            <a:ext cx="2434632" cy="1714154"/>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9376" y="4997433"/>
            <a:ext cx="2448272" cy="1716656"/>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4248" y="1748789"/>
            <a:ext cx="2500536" cy="1725150"/>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4248" y="4997434"/>
            <a:ext cx="2500536" cy="1716655"/>
          </a:xfrm>
          <a:prstGeom prst="rect">
            <a:avLst/>
          </a:prstGeom>
        </p:spPr>
      </p:pic>
      <p:sp>
        <p:nvSpPr>
          <p:cNvPr id="15" name="TextBox 14"/>
          <p:cNvSpPr txBox="1"/>
          <p:nvPr/>
        </p:nvSpPr>
        <p:spPr>
          <a:xfrm>
            <a:off x="4278145" y="3368185"/>
            <a:ext cx="7656639" cy="1785104"/>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spcAft>
                <a:spcPts val="0"/>
              </a:spcAft>
            </a:pP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УЧАСТКИ РАБОТЫ:</a:t>
            </a:r>
            <a:endParaRPr lang="ru-RU" sz="1050" b="1"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0"/>
              </a:spcAft>
              <a:buFont typeface="Arial" panose="020B0604020202020204" pitchFamily="34" charset="0"/>
              <a:buChar cha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оказание </a:t>
            </a:r>
            <a:r>
              <a:rPr lang="ru-RU" sz="1400" dirty="0">
                <a:latin typeface="Times New Roman" panose="02020603050405020304" pitchFamily="18" charset="0"/>
                <a:ea typeface="Calibri" panose="020F0502020204030204" pitchFamily="34" charset="0"/>
                <a:cs typeface="Times New Roman" panose="02020603050405020304" pitchFamily="18" charset="0"/>
              </a:rPr>
              <a:t>экстренной психологической помощи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пострадавшим на месте проведения аварийно-спасательных и других неотложных работ;</a:t>
            </a:r>
          </a:p>
          <a:p>
            <a:pPr marL="171450" indent="-171450" algn="just">
              <a:spcAft>
                <a:spcPts val="0"/>
              </a:spcAft>
              <a:buFont typeface="Arial" panose="020B0604020202020204" pitchFamily="34" charset="0"/>
              <a:buChar cha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оперативный штаб;</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0"/>
              </a:spcAft>
              <a:buFont typeface="Arial" panose="020B0604020202020204" pitchFamily="34" charset="0"/>
              <a:buChar cha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телефон </a:t>
            </a:r>
            <a:r>
              <a:rPr lang="ru-RU" sz="1400" dirty="0">
                <a:latin typeface="Times New Roman" panose="02020603050405020304" pitchFamily="18" charset="0"/>
                <a:ea typeface="Calibri" panose="020F0502020204030204" pitchFamily="34" charset="0"/>
                <a:cs typeface="Times New Roman" panose="02020603050405020304" pitchFamily="18" charset="0"/>
              </a:rPr>
              <a:t>«Горячая линия»;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0"/>
              </a:spcAft>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психологическое сопровождение массовых мероприятий;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0"/>
              </a:spcAft>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психологическое сопровождение следственных мероприятий;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spcAft>
                <a:spcPts val="0"/>
              </a:spcAft>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взаимодействие с психологами РСЧС при оказании экстренной психологической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помощи.</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1E49034A-A7B1-445D-B275-FE52B65EA479}" type="slidenum">
              <a:rPr lang="ru-RU" smtClean="0"/>
              <a:pPr>
                <a:defRPr/>
              </a:pPr>
              <a:t>45</a:t>
            </a:fld>
            <a:endParaRPr lang="ru-RU"/>
          </a:p>
        </p:txBody>
      </p:sp>
    </p:spTree>
    <p:extLst>
      <p:ext uri="{BB962C8B-B14F-4D97-AF65-F5344CB8AC3E}">
        <p14:creationId xmlns:p14="http://schemas.microsoft.com/office/powerpoint/2010/main" val="2045319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0" y="-77"/>
            <a:ext cx="12192000" cy="3948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a:t>
            </a:r>
            <a:r>
              <a:rPr lang="ru-RU" sz="1200" dirty="0" smtClean="0">
                <a:solidFill>
                  <a:schemeClr val="bg1"/>
                </a:solidFill>
                <a:latin typeface="Times New Roman" panose="02020603050405020304" pitchFamily="18" charset="0"/>
                <a:cs typeface="Times New Roman" panose="02020603050405020304" pitchFamily="18" charset="0"/>
              </a:rPr>
              <a:t>ХАРАКТЕРА</a:t>
            </a:r>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55316" y="420080"/>
            <a:ext cx="657793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chemeClr val="tx2"/>
                </a:solidFill>
                <a:latin typeface="Times New Roman" panose="02020603050405020304" pitchFamily="18" charset="0"/>
                <a:cs typeface="Times New Roman" panose="02020603050405020304" pitchFamily="18" charset="0"/>
              </a:rPr>
              <a:t>ПУНКТЫ ВРЕМЕННОГО РАЗМЕЩЕНИЯ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13" name="Номер слайда 12"/>
          <p:cNvSpPr>
            <a:spLocks noGrp="1"/>
          </p:cNvSpPr>
          <p:nvPr>
            <p:ph type="sldNum" sz="quarter" idx="12"/>
          </p:nvPr>
        </p:nvSpPr>
        <p:spPr>
          <a:xfrm>
            <a:off x="9335380" y="6556829"/>
            <a:ext cx="2844800" cy="281381"/>
          </a:xfrm>
        </p:spPr>
        <p:txBody>
          <a:bodyPr/>
          <a:lstStyle/>
          <a:p>
            <a:pPr>
              <a:defRPr/>
            </a:pPr>
            <a:fld id="{1E49034A-A7B1-445D-B275-FE52B65EA479}" type="slidenum">
              <a:rPr lang="ru-RU" smtClean="0"/>
              <a:pPr>
                <a:defRPr/>
              </a:pPr>
              <a:t>46</a:t>
            </a:fld>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097940612"/>
              </p:ext>
            </p:extLst>
          </p:nvPr>
        </p:nvGraphicFramePr>
        <p:xfrm>
          <a:off x="222361" y="1511097"/>
          <a:ext cx="11681864" cy="1676400"/>
        </p:xfrm>
        <a:graphic>
          <a:graphicData uri="http://schemas.openxmlformats.org/drawingml/2006/table">
            <a:tbl>
              <a:tblPr firstRow="1" bandRow="1">
                <a:tableStyleId>{C4B1156A-380E-4F78-BDF5-A606A8083BF9}</a:tableStyleId>
              </a:tblPr>
              <a:tblGrid>
                <a:gridCol w="3944886"/>
                <a:gridCol w="3920551"/>
                <a:gridCol w="3816427"/>
              </a:tblGrid>
              <a:tr h="388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ПВР по способу развертывания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подразделяются на типы:</a:t>
                      </a:r>
                    </a:p>
                  </a:txBody>
                  <a:tcPr/>
                </a:tc>
                <a:tc>
                  <a:txBody>
                    <a:bodyPr/>
                    <a:lstStyle/>
                    <a:p>
                      <a:pPr algn="ctr"/>
                      <a:r>
                        <a:rPr lang="ru-RU" sz="1400" dirty="0" smtClean="0">
                          <a:latin typeface="Times New Roman" panose="02020603050405020304" pitchFamily="18" charset="0"/>
                          <a:cs typeface="Times New Roman" panose="02020603050405020304" pitchFamily="18" charset="0"/>
                        </a:rPr>
                        <a:t>ПВР по вместимости подразделяются </a:t>
                      </a:r>
                    </a:p>
                    <a:p>
                      <a:pPr algn="ctr"/>
                      <a:r>
                        <a:rPr lang="ru-RU" sz="1400" dirty="0" smtClean="0">
                          <a:latin typeface="Times New Roman" panose="02020603050405020304" pitchFamily="18" charset="0"/>
                          <a:cs typeface="Times New Roman" panose="02020603050405020304" pitchFamily="18" charset="0"/>
                        </a:rPr>
                        <a:t>на классы:</a:t>
                      </a:r>
                    </a:p>
                  </a:txBody>
                  <a:tcPr/>
                </a:tc>
                <a:tc>
                  <a:txBody>
                    <a:bodyPr/>
                    <a:lstStyle/>
                    <a:p>
                      <a:pPr algn="ctr"/>
                      <a:r>
                        <a:rPr lang="ru-RU" sz="1400" dirty="0" smtClean="0">
                          <a:latin typeface="Times New Roman" panose="02020603050405020304" pitchFamily="18" charset="0"/>
                          <a:cs typeface="Times New Roman" panose="02020603050405020304" pitchFamily="18" charset="0"/>
                        </a:rPr>
                        <a:t>ПВР подразделяются </a:t>
                      </a:r>
                    </a:p>
                    <a:p>
                      <a:pPr algn="ctr"/>
                      <a:r>
                        <a:rPr lang="ru-RU" sz="1400" dirty="0" smtClean="0">
                          <a:latin typeface="Times New Roman" panose="02020603050405020304" pitchFamily="18" charset="0"/>
                          <a:cs typeface="Times New Roman" panose="02020603050405020304" pitchFamily="18" charset="0"/>
                        </a:rPr>
                        <a:t>по исполнению:</a:t>
                      </a:r>
                    </a:p>
                  </a:txBody>
                  <a:tcPr/>
                </a:tc>
              </a:tr>
              <a:tr h="1067965">
                <a:tc>
                  <a:txBody>
                    <a:bodyPr/>
                    <a:lstStyle/>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мобильные, развертываемые на базе палаток каркасных (пневмокаркасных) и зданий и сооружений мобильных;</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стационарные, развертываемые на базе общественных зданий и сооружений.</a:t>
                      </a:r>
                    </a:p>
                  </a:txBody>
                  <a:tcPr/>
                </a:tc>
                <a:tc>
                  <a:txBody>
                    <a:bodyPr/>
                    <a:lstStyle/>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малой вместимости (до 125 чел.);</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средней вместимости (до 125 до 250 чел.);</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большой вместимости (более 250 чел.).</a:t>
                      </a:r>
                    </a:p>
                    <a:p>
                      <a:pPr algn="just"/>
                      <a:endParaRPr lang="ru-RU" sz="1800" dirty="0">
                        <a:latin typeface="Times New Roman" panose="02020603050405020304" pitchFamily="18" charset="0"/>
                        <a:cs typeface="Times New Roman" panose="02020603050405020304" pitchFamily="18" charset="0"/>
                      </a:endParaRPr>
                    </a:p>
                  </a:txBody>
                  <a:tcPr/>
                </a:tc>
                <a:tc>
                  <a:txBody>
                    <a:bodyPr/>
                    <a:lstStyle/>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на стандартные (умеренный климат);</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северные (холодный климат);</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арктические (арктический климат);</a:t>
                      </a:r>
                    </a:p>
                    <a:p>
                      <a:pPr marL="0" indent="17780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тропические</a:t>
                      </a:r>
                      <a:r>
                        <a:rPr lang="ru-RU" sz="1400" baseline="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(субтропический, тропический).</a:t>
                      </a:r>
                      <a:endParaRPr lang="ru-RU" sz="1800" dirty="0">
                        <a:latin typeface="Times New Roman" panose="02020603050405020304" pitchFamily="18" charset="0"/>
                        <a:cs typeface="Times New Roman" panose="02020603050405020304" pitchFamily="18" charset="0"/>
                      </a:endParaRPr>
                    </a:p>
                  </a:txBody>
                  <a:tcPr/>
                </a:tc>
              </a:tr>
            </a:tbl>
          </a:graphicData>
        </a:graphic>
      </p:graphicFrame>
      <p:sp>
        <p:nvSpPr>
          <p:cNvPr id="15" name="TextBox 14"/>
          <p:cNvSpPr txBox="1"/>
          <p:nvPr/>
        </p:nvSpPr>
        <p:spPr>
          <a:xfrm>
            <a:off x="222361" y="5915159"/>
            <a:ext cx="11441805" cy="307777"/>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Срок размещения пострадавшего населения в ПВР должен быть, как правило, не более 6 месяцев!</a:t>
            </a:r>
            <a:endParaRPr lang="ru-RU" sz="1400"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13" y="3418928"/>
            <a:ext cx="2823481" cy="1935992"/>
          </a:xfrm>
          <a:prstGeom prst="rect">
            <a:avLst/>
          </a:prstGeom>
        </p:spPr>
      </p:pic>
      <p:pic>
        <p:nvPicPr>
          <p:cNvPr id="17" name="Рисунок 16" descr="image.jpg"/>
          <p:cNvPicPr>
            <a:picLocks noChangeAspect="1"/>
          </p:cNvPicPr>
          <p:nvPr/>
        </p:nvPicPr>
        <p:blipFill rotWithShape="1">
          <a:blip r:embed="rId5"/>
          <a:srcRect t="1588"/>
          <a:stretch/>
        </p:blipFill>
        <p:spPr>
          <a:xfrm>
            <a:off x="3174410" y="3418928"/>
            <a:ext cx="2848188" cy="1955402"/>
          </a:xfrm>
          <a:prstGeom prst="rect">
            <a:avLst/>
          </a:prstGeom>
        </p:spPr>
      </p:pic>
      <p:sp>
        <p:nvSpPr>
          <p:cNvPr id="18" name="TextBox 17"/>
          <p:cNvSpPr txBox="1"/>
          <p:nvPr/>
        </p:nvSpPr>
        <p:spPr>
          <a:xfrm>
            <a:off x="1836643" y="5416076"/>
            <a:ext cx="2381101" cy="307777"/>
          </a:xfrm>
          <a:prstGeom prst="rect">
            <a:avLst/>
          </a:prstGeom>
          <a:noFill/>
        </p:spPr>
        <p:txBody>
          <a:bodyPr wrap="none" rtlCol="0">
            <a:spAutoFit/>
          </a:bodyPr>
          <a:lstStyle/>
          <a:p>
            <a:r>
              <a:rPr lang="ru-RU" sz="1400" i="1" dirty="0" smtClean="0">
                <a:latin typeface="Times New Roman" panose="02020603050405020304" pitchFamily="18" charset="0"/>
                <a:cs typeface="Times New Roman" panose="02020603050405020304" pitchFamily="18" charset="0"/>
              </a:rPr>
              <a:t>Мобильный ПВР на 125 чел.</a:t>
            </a:r>
            <a:endParaRPr lang="ru-RU" sz="1400" i="1" dirty="0">
              <a:latin typeface="Times New Roman" panose="02020603050405020304" pitchFamily="18" charset="0"/>
              <a:cs typeface="Times New Roman" panose="02020603050405020304" pitchFamily="18" charset="0"/>
            </a:endParaRPr>
          </a:p>
        </p:txBody>
      </p:sp>
      <p:pic>
        <p:nvPicPr>
          <p:cNvPr id="19"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t="2846" r="7927"/>
          <a:stretch/>
        </p:blipFill>
        <p:spPr bwMode="auto">
          <a:xfrm>
            <a:off x="9160113" y="3418928"/>
            <a:ext cx="2847876" cy="194569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0" name="Рисунок 5"/>
          <p:cNvPicPr>
            <a:picLocks noChangeAspect="1"/>
          </p:cNvPicPr>
          <p:nvPr/>
        </p:nvPicPr>
        <p:blipFill rotWithShape="1">
          <a:blip r:embed="rId7" cstate="print">
            <a:extLst>
              <a:ext uri="{28A0092B-C50C-407E-A947-70E740481C1C}">
                <a14:useLocalDpi xmlns:a14="http://schemas.microsoft.com/office/drawing/2010/main" val="0"/>
              </a:ext>
            </a:extLst>
          </a:blip>
          <a:srcRect b="5295"/>
          <a:stretch/>
        </p:blipFill>
        <p:spPr bwMode="auto">
          <a:xfrm>
            <a:off x="6169814" y="3420599"/>
            <a:ext cx="2860923" cy="1935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149758" y="5403181"/>
            <a:ext cx="1761957" cy="307777"/>
          </a:xfrm>
          <a:prstGeom prst="rect">
            <a:avLst/>
          </a:prstGeom>
          <a:noFill/>
        </p:spPr>
        <p:txBody>
          <a:bodyPr wrap="none" rtlCol="0">
            <a:spAutoFit/>
          </a:bodyPr>
          <a:lstStyle/>
          <a:p>
            <a:r>
              <a:rPr lang="ru-RU" sz="1400" i="1" dirty="0" smtClean="0">
                <a:latin typeface="Times New Roman" panose="02020603050405020304" pitchFamily="18" charset="0"/>
                <a:cs typeface="Times New Roman" panose="02020603050405020304" pitchFamily="18" charset="0"/>
              </a:rPr>
              <a:t>Стационарный ПВР</a:t>
            </a:r>
            <a:endParaRPr lang="ru-RU" sz="1400" i="1"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222361" y="871583"/>
            <a:ext cx="11681864" cy="523220"/>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ea typeface="Calibri" panose="020F0502020204030204" pitchFamily="34" charset="0"/>
              </a:rPr>
              <a:t>Пункт временного размещения (ПВР) </a:t>
            </a:r>
            <a:r>
              <a:rPr lang="ru-RU" sz="1400" dirty="0">
                <a:latin typeface="Times New Roman" panose="02020603050405020304" pitchFamily="18" charset="0"/>
                <a:cs typeface="Times New Roman" panose="02020603050405020304" pitchFamily="18" charset="0"/>
              </a:rPr>
              <a:t>предназначен для приема, временного размещения, учета и первоочередного жизнеобеспечения населения, отселенного (эвакуированного) из зоны чрезвычайной ситуации или вероятной чрезвычайной ситуации.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0564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77"/>
            <a:ext cx="12192000" cy="3948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52078" y="-34572"/>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a:t>
            </a:r>
            <a:r>
              <a:rPr lang="ru-RU" sz="1200" dirty="0" smtClean="0">
                <a:solidFill>
                  <a:schemeClr val="bg1"/>
                </a:solidFill>
                <a:latin typeface="Times New Roman" panose="02020603050405020304" pitchFamily="18" charset="0"/>
                <a:cs typeface="Times New Roman" panose="02020603050405020304" pitchFamily="18" charset="0"/>
              </a:rPr>
              <a:t>ХАРАКТЕРА</a:t>
            </a:r>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242876" y="419711"/>
            <a:ext cx="5589894"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400" b="1" dirty="0" smtClean="0">
                <a:solidFill>
                  <a:srgbClr val="002060"/>
                </a:solidFill>
                <a:latin typeface="Times New Roman" panose="02020603050405020304" pitchFamily="18" charset="0"/>
                <a:cs typeface="Times New Roman" panose="02020603050405020304" pitchFamily="18" charset="0"/>
              </a:rPr>
              <a:t>МОБИЛЬНЫЙ ГОСПИТАЛЬ</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263352" y="1412776"/>
            <a:ext cx="6178833" cy="3129388"/>
          </a:xfrm>
          <a:prstGeom prst="rect">
            <a:avLst/>
          </a:prstGeom>
        </p:spPr>
      </p:pic>
      <p:sp>
        <p:nvSpPr>
          <p:cNvPr id="3" name="Прямоугольник 2"/>
          <p:cNvSpPr/>
          <p:nvPr/>
        </p:nvSpPr>
        <p:spPr>
          <a:xfrm>
            <a:off x="352020" y="854974"/>
            <a:ext cx="11576628" cy="738664"/>
          </a:xfrm>
          <a:prstGeom prst="rect">
            <a:avLst/>
          </a:prstGeom>
        </p:spPr>
        <p:txBody>
          <a:bodyPr wrap="square">
            <a:spAutoFit/>
          </a:bodyPr>
          <a:lstStyle/>
          <a:p>
            <a:pPr algn="just"/>
            <a:r>
              <a:rPr lang="ru-RU" sz="1400" dirty="0">
                <a:latin typeface="Times New Roman" panose="02020603050405020304" pitchFamily="18" charset="0"/>
                <a:ea typeface="Calibri" panose="020F0502020204030204" pitchFamily="34" charset="0"/>
              </a:rPr>
              <a:t>Мобильный госпиталь используется для оказания первичной медико-санитарной и специализированной медицинской помощи в экстренной и неотложных формах, а также подготовки к дальнейшей эвакуации </a:t>
            </a:r>
            <a:r>
              <a:rPr lang="ru-RU" sz="1400" dirty="0" smtClean="0">
                <a:latin typeface="Times New Roman" panose="02020603050405020304" pitchFamily="18" charset="0"/>
                <a:ea typeface="Calibri" panose="020F0502020204030204" pitchFamily="34" charset="0"/>
              </a:rPr>
              <a:t>людей, </a:t>
            </a:r>
            <a:r>
              <a:rPr lang="ru-RU" sz="1400" dirty="0">
                <a:latin typeface="Times New Roman" panose="02020603050405020304" pitchFamily="18" charset="0"/>
                <a:ea typeface="Calibri" panose="020F0502020204030204" pitchFamily="34" charset="0"/>
              </a:rPr>
              <a:t>которые пострадали в результате различных катастроф (природных, техногенных), стихийных </a:t>
            </a:r>
            <a:r>
              <a:rPr lang="ru-RU" sz="1400" dirty="0" smtClean="0">
                <a:latin typeface="Times New Roman" panose="02020603050405020304" pitchFamily="18" charset="0"/>
                <a:ea typeface="Calibri" panose="020F0502020204030204" pitchFamily="34" charset="0"/>
              </a:rPr>
              <a:t>бедствий.</a:t>
            </a:r>
            <a:endParaRPr lang="ru-RU" sz="1400" dirty="0"/>
          </a:p>
        </p:txBody>
      </p:sp>
      <p:sp>
        <p:nvSpPr>
          <p:cNvPr id="4" name="TextBox 3"/>
          <p:cNvSpPr txBox="1"/>
          <p:nvPr/>
        </p:nvSpPr>
        <p:spPr>
          <a:xfrm>
            <a:off x="402492" y="2191445"/>
            <a:ext cx="1441485" cy="276999"/>
          </a:xfrm>
          <a:prstGeom prst="rect">
            <a:avLst/>
          </a:prstGeom>
          <a:solidFill>
            <a:schemeClr val="lt1">
              <a:alpha val="57000"/>
            </a:schemeClr>
          </a:solid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ru-RU" sz="1200" dirty="0" smtClean="0">
                <a:latin typeface="Times New Roman" panose="02020603050405020304" pitchFamily="18" charset="0"/>
                <a:cs typeface="Times New Roman" panose="02020603050405020304" pitchFamily="18" charset="0"/>
              </a:rPr>
              <a:t>Медицинский блок</a:t>
            </a:r>
            <a:endParaRPr lang="ru-RU" sz="1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2939" y="3529585"/>
            <a:ext cx="2265620" cy="276999"/>
          </a:xfrm>
          <a:prstGeom prst="rect">
            <a:avLst/>
          </a:prstGeom>
          <a:solidFill>
            <a:schemeClr val="lt1">
              <a:alpha val="57000"/>
            </a:schemeClr>
          </a:solid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ru-RU" sz="1200" dirty="0" smtClean="0">
                <a:latin typeface="Times New Roman" panose="02020603050405020304" pitchFamily="18" charset="0"/>
                <a:cs typeface="Times New Roman" panose="02020603050405020304" pitchFamily="18" charset="0"/>
              </a:rPr>
              <a:t>Санитарно-гигиенический блок</a:t>
            </a:r>
            <a:endParaRPr lang="ru-RU" sz="1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633536" y="2825320"/>
            <a:ext cx="1512167" cy="646331"/>
          </a:xfrm>
          <a:prstGeom prst="rect">
            <a:avLst/>
          </a:prstGeom>
          <a:solidFill>
            <a:schemeClr val="lt1">
              <a:alpha val="57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200" dirty="0" smtClean="0">
                <a:latin typeface="Times New Roman" panose="02020603050405020304" pitchFamily="18" charset="0"/>
                <a:cs typeface="Times New Roman" panose="02020603050405020304" pitchFamily="18" charset="0"/>
              </a:rPr>
              <a:t>Жилой блок для обслуживающего персонала</a:t>
            </a:r>
            <a:endParaRPr lang="ru-RU"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104163" y="1786502"/>
            <a:ext cx="1591654" cy="276999"/>
          </a:xfrm>
          <a:prstGeom prst="rect">
            <a:avLst/>
          </a:prstGeom>
          <a:solidFill>
            <a:schemeClr val="lt1">
              <a:alpha val="57000"/>
            </a:schemeClr>
          </a:solid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ru-RU" sz="1200" dirty="0" smtClean="0">
                <a:latin typeface="Times New Roman" panose="02020603050405020304" pitchFamily="18" charset="0"/>
                <a:cs typeface="Times New Roman" panose="02020603050405020304" pitchFamily="18" charset="0"/>
              </a:rPr>
              <a:t>Энергетический блок</a:t>
            </a:r>
            <a:endParaRPr lang="ru-RU" sz="12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47322110"/>
              </p:ext>
            </p:extLst>
          </p:nvPr>
        </p:nvGraphicFramePr>
        <p:xfrm>
          <a:off x="6438846" y="1493138"/>
          <a:ext cx="5378528" cy="1316604"/>
        </p:xfrm>
        <a:graphic>
          <a:graphicData uri="http://schemas.openxmlformats.org/drawingml/2006/table">
            <a:tbl>
              <a:tblPr firstRow="1" bandRow="1">
                <a:tableStyleId>{D27102A9-8310-4765-A935-A1911B00CA55}</a:tableStyleId>
              </a:tblPr>
              <a:tblGrid>
                <a:gridCol w="3701169"/>
                <a:gridCol w="1677359"/>
              </a:tblGrid>
              <a:tr h="236484">
                <a:tc>
                  <a:txBody>
                    <a:bodyPr/>
                    <a:lstStyle/>
                    <a:p>
                      <a:r>
                        <a:rPr lang="ru-RU" sz="1100" dirty="0" smtClean="0">
                          <a:latin typeface="Times New Roman" panose="02020603050405020304" pitchFamily="18" charset="0"/>
                          <a:cs typeface="Times New Roman" panose="02020603050405020304" pitchFamily="18" charset="0"/>
                        </a:rPr>
                        <a:t>Пропускная</a:t>
                      </a:r>
                      <a:r>
                        <a:rPr lang="ru-RU" sz="1100" baseline="0" dirty="0" smtClean="0">
                          <a:latin typeface="Times New Roman" panose="02020603050405020304" pitchFamily="18" charset="0"/>
                          <a:cs typeface="Times New Roman" panose="02020603050405020304" pitchFamily="18" charset="0"/>
                        </a:rPr>
                        <a:t> способность госпиталя</a:t>
                      </a:r>
                      <a:endParaRPr lang="ru-RU" sz="1100" b="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100-120 чел./сутки</a:t>
                      </a:r>
                      <a:endParaRPr lang="ru-RU" sz="1100" b="0" dirty="0">
                        <a:latin typeface="Times New Roman" panose="02020603050405020304" pitchFamily="18" charset="0"/>
                        <a:cs typeface="Times New Roman" panose="02020603050405020304" pitchFamily="18" charset="0"/>
                      </a:endParaRPr>
                    </a:p>
                  </a:txBody>
                  <a:tcPr/>
                </a:tc>
              </a:tr>
              <a:tr h="280284">
                <a:tc>
                  <a:txBody>
                    <a:bodyPr/>
                    <a:lstStyle/>
                    <a:p>
                      <a:r>
                        <a:rPr lang="ru-RU" sz="1100" dirty="0" smtClean="0">
                          <a:latin typeface="Times New Roman" panose="02020603050405020304" pitchFamily="18" charset="0"/>
                          <a:cs typeface="Times New Roman" panose="02020603050405020304" pitchFamily="18" charset="0"/>
                        </a:rPr>
                        <a:t>Единовременная госпитализация пострадавших</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52 койко-места</a:t>
                      </a:r>
                      <a:endParaRPr lang="ru-RU" sz="1100" dirty="0">
                        <a:latin typeface="Times New Roman" panose="02020603050405020304" pitchFamily="18" charset="0"/>
                        <a:cs typeface="Times New Roman" panose="02020603050405020304" pitchFamily="18" charset="0"/>
                      </a:endParaRPr>
                    </a:p>
                  </a:txBody>
                  <a:tcPr/>
                </a:tc>
              </a:tr>
              <a:tr h="216024">
                <a:tc>
                  <a:txBody>
                    <a:bodyPr/>
                    <a:lstStyle/>
                    <a:p>
                      <a:r>
                        <a:rPr lang="ru-RU" sz="1100" dirty="0" smtClean="0">
                          <a:latin typeface="Times New Roman" panose="02020603050405020304" pitchFamily="18" charset="0"/>
                          <a:cs typeface="Times New Roman" panose="02020603050405020304" pitchFamily="18" charset="0"/>
                        </a:rPr>
                        <a:t>Медицинский персонал</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38 чел.</a:t>
                      </a:r>
                      <a:endParaRPr lang="ru-RU" sz="1100" dirty="0">
                        <a:latin typeface="Times New Roman" panose="02020603050405020304" pitchFamily="18" charset="0"/>
                        <a:cs typeface="Times New Roman" panose="02020603050405020304" pitchFamily="18" charset="0"/>
                      </a:endParaRPr>
                    </a:p>
                  </a:txBody>
                  <a:tcPr/>
                </a:tc>
              </a:tr>
              <a:tr h="244976">
                <a:tc>
                  <a:txBody>
                    <a:bodyPr/>
                    <a:lstStyle/>
                    <a:p>
                      <a:r>
                        <a:rPr lang="ru-RU" sz="1100" dirty="0" smtClean="0">
                          <a:latin typeface="Times New Roman" panose="02020603050405020304" pitchFamily="18" charset="0"/>
                          <a:cs typeface="Times New Roman" panose="02020603050405020304" pitchFamily="18" charset="0"/>
                        </a:rPr>
                        <a:t>Инженерно-технический</a:t>
                      </a:r>
                      <a:r>
                        <a:rPr lang="ru-RU" sz="1100" baseline="0" dirty="0" smtClean="0">
                          <a:latin typeface="Times New Roman" panose="02020603050405020304" pitchFamily="18" charset="0"/>
                          <a:cs typeface="Times New Roman" panose="02020603050405020304" pitchFamily="18" charset="0"/>
                        </a:rPr>
                        <a:t> персонал</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17 чел.</a:t>
                      </a:r>
                      <a:endParaRPr lang="ru-RU" sz="1100" dirty="0">
                        <a:latin typeface="Times New Roman" panose="02020603050405020304" pitchFamily="18" charset="0"/>
                        <a:cs typeface="Times New Roman" panose="02020603050405020304" pitchFamily="18" charset="0"/>
                      </a:endParaRPr>
                    </a:p>
                  </a:txBody>
                  <a:tcPr/>
                </a:tc>
              </a:tr>
              <a:tr h="201920">
                <a:tc>
                  <a:txBody>
                    <a:bodyPr/>
                    <a:lstStyle/>
                    <a:p>
                      <a:r>
                        <a:rPr lang="ru-RU" sz="1100" dirty="0" smtClean="0">
                          <a:latin typeface="Times New Roman" panose="02020603050405020304" pitchFamily="18" charset="0"/>
                          <a:cs typeface="Times New Roman" panose="02020603050405020304" pitchFamily="18" charset="0"/>
                        </a:rPr>
                        <a:t>Автономная работа госпиталя</a:t>
                      </a:r>
                      <a:endParaRPr lang="ru-RU" sz="1100" dirty="0">
                        <a:latin typeface="Times New Roman" panose="02020603050405020304" pitchFamily="18" charset="0"/>
                        <a:cs typeface="Times New Roman" panose="02020603050405020304" pitchFamily="18" charset="0"/>
                      </a:endParaRPr>
                    </a:p>
                  </a:txBody>
                  <a:tcPr/>
                </a:tc>
                <a:tc>
                  <a:txBody>
                    <a:bodyPr/>
                    <a:lstStyle/>
                    <a:p>
                      <a:pPr algn="just"/>
                      <a:r>
                        <a:rPr lang="ru-RU" sz="1100" dirty="0" smtClean="0">
                          <a:latin typeface="Times New Roman" panose="02020603050405020304" pitchFamily="18" charset="0"/>
                          <a:cs typeface="Times New Roman" panose="02020603050405020304" pitchFamily="18" charset="0"/>
                        </a:rPr>
                        <a:t>до 14 суток</a:t>
                      </a:r>
                      <a:endParaRPr lang="ru-RU" sz="11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4098031166"/>
              </p:ext>
            </p:extLst>
          </p:nvPr>
        </p:nvGraphicFramePr>
        <p:xfrm>
          <a:off x="367508" y="4589030"/>
          <a:ext cx="11631975" cy="2042160"/>
        </p:xfrm>
        <a:graphic>
          <a:graphicData uri="http://schemas.openxmlformats.org/drawingml/2006/table">
            <a:tbl>
              <a:tblPr firstRow="1" bandRow="1">
                <a:tableStyleId>{ED083AE6-46FA-4A59-8FB0-9F97EB10719F}</a:tableStyleId>
              </a:tblPr>
              <a:tblGrid>
                <a:gridCol w="2326395"/>
                <a:gridCol w="2326395"/>
                <a:gridCol w="2326395"/>
                <a:gridCol w="2326395"/>
                <a:gridCol w="2326395"/>
              </a:tblGrid>
              <a:tr h="370840">
                <a:tc>
                  <a:txBody>
                    <a:bodyPr/>
                    <a:lstStyle/>
                    <a:p>
                      <a:pPr algn="ctr"/>
                      <a:r>
                        <a:rPr lang="ru-RU" sz="1000" dirty="0" smtClean="0">
                          <a:latin typeface="Times New Roman" panose="02020603050405020304" pitchFamily="18" charset="0"/>
                          <a:cs typeface="Times New Roman" panose="02020603050405020304" pitchFamily="18" charset="0"/>
                        </a:rPr>
                        <a:t>1 – ОПЕРАЦИОННОЕ ОТДЕЛЕНИЕ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 – ПРЕДОПЕРАЦИОННАЯ </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3 – ЛАБОРАТОРИЯ ЭКГ И КРОВИ </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4 – ОПЕРАЦИОННО-ПЕРЕВЯЗОЧНОЕ ОТДЕЛЕНИЕ </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5 - СОРТИРОВОЧНАЯ</a:t>
                      </a:r>
                      <a:endParaRPr lang="ru-RU" sz="1000"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1000" dirty="0" smtClean="0">
                          <a:latin typeface="Times New Roman" panose="02020603050405020304" pitchFamily="18" charset="0"/>
                          <a:cs typeface="Times New Roman" panose="02020603050405020304" pitchFamily="18" charset="0"/>
                        </a:rPr>
                        <a:t>1 операционный стол, 2 столика для медицинских инструментов</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1 металлический стол, носилки, очиститель воздуха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smtClean="0">
                          <a:latin typeface="Times New Roman" panose="02020603050405020304" pitchFamily="18" charset="0"/>
                          <a:cs typeface="Times New Roman" panose="02020603050405020304" pitchFamily="18" charset="0"/>
                        </a:rPr>
                        <a:t>Лабораторное оборудование, </a:t>
                      </a:r>
                      <a:br>
                        <a:rPr lang="ru-RU" sz="1000" smtClean="0">
                          <a:latin typeface="Times New Roman" panose="02020603050405020304" pitchFamily="18" charset="0"/>
                          <a:cs typeface="Times New Roman" panose="02020603050405020304" pitchFamily="18" charset="0"/>
                        </a:rPr>
                      </a:br>
                      <a:r>
                        <a:rPr lang="ru-RU" sz="1000" smtClean="0">
                          <a:latin typeface="Times New Roman" panose="02020603050405020304" pitchFamily="18" charset="0"/>
                          <a:cs typeface="Times New Roman" panose="02020603050405020304" pitchFamily="18" charset="0"/>
                        </a:rPr>
                        <a:t>2 </a:t>
                      </a:r>
                      <a:r>
                        <a:rPr lang="ru-RU" sz="1000" dirty="0" smtClean="0">
                          <a:latin typeface="Times New Roman" panose="02020603050405020304" pitchFamily="18" charset="0"/>
                          <a:cs typeface="Times New Roman" panose="02020603050405020304" pitchFamily="18" charset="0"/>
                        </a:rPr>
                        <a:t>металлических стола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1 столик</a:t>
                      </a:r>
                      <a:r>
                        <a:rPr lang="ru-RU" sz="1000" baseline="0" dirty="0" smtClean="0">
                          <a:latin typeface="Times New Roman" panose="02020603050405020304" pitchFamily="18" charset="0"/>
                          <a:cs typeface="Times New Roman" panose="02020603050405020304" pitchFamily="18" charset="0"/>
                        </a:rPr>
                        <a:t> для медицинских инструментов, 1 стол операционно-перевязочный, рентген-аппарат</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 стола, п</a:t>
                      </a:r>
                      <a:r>
                        <a:rPr lang="ru-RU" sz="1000" baseline="0" dirty="0" smtClean="0">
                          <a:latin typeface="Times New Roman" panose="02020603050405020304" pitchFamily="18" charset="0"/>
                          <a:cs typeface="Times New Roman" panose="02020603050405020304" pitchFamily="18" charset="0"/>
                        </a:rPr>
                        <a:t>одставка под носилки, вентилятор</a:t>
                      </a:r>
                      <a:endParaRPr lang="ru-RU" sz="1000"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1000" b="1" dirty="0" smtClean="0">
                          <a:latin typeface="Times New Roman" panose="02020603050405020304" pitchFamily="18" charset="0"/>
                          <a:cs typeface="Times New Roman" panose="02020603050405020304" pitchFamily="18" charset="0"/>
                        </a:rPr>
                        <a:t>6 – КОНСУЛЬТАЦИОННО-ДИАГНОСТИЧЕСКОЕ ОТДЕЛЕНИЕ</a:t>
                      </a:r>
                      <a:endParaRPr lang="ru-RU" sz="1000" b="1" dirty="0">
                        <a:latin typeface="Times New Roman" panose="02020603050405020304" pitchFamily="18" charset="0"/>
                        <a:cs typeface="Times New Roman" panose="02020603050405020304" pitchFamily="18" charset="0"/>
                      </a:endParaRPr>
                    </a:p>
                  </a:txBody>
                  <a:tcPr/>
                </a:tc>
                <a:tc>
                  <a:txBody>
                    <a:bodyPr/>
                    <a:lstStyle/>
                    <a:p>
                      <a:pPr algn="ctr"/>
                      <a:r>
                        <a:rPr lang="ru-RU" sz="1000" b="1" dirty="0" smtClean="0">
                          <a:latin typeface="Times New Roman" panose="02020603050405020304" pitchFamily="18" charset="0"/>
                          <a:cs typeface="Times New Roman" panose="02020603050405020304" pitchFamily="18" charset="0"/>
                        </a:rPr>
                        <a:t>7 – РЕАНИМАЦИОННОЕ ОТДЕЛЕНИЕ</a:t>
                      </a:r>
                      <a:endParaRPr lang="ru-RU" sz="1000" b="1" dirty="0">
                        <a:latin typeface="Times New Roman" panose="02020603050405020304" pitchFamily="18" charset="0"/>
                        <a:cs typeface="Times New Roman" panose="02020603050405020304" pitchFamily="18" charset="0"/>
                      </a:endParaRPr>
                    </a:p>
                  </a:txBody>
                  <a:tcPr/>
                </a:tc>
                <a:tc>
                  <a:txBody>
                    <a:bodyPr/>
                    <a:lstStyle/>
                    <a:p>
                      <a:pPr algn="ctr"/>
                      <a:r>
                        <a:rPr lang="ru-RU" sz="1000" b="1" dirty="0" smtClean="0">
                          <a:latin typeface="Times New Roman" panose="02020603050405020304" pitchFamily="18" charset="0"/>
                          <a:cs typeface="Times New Roman" panose="02020603050405020304" pitchFamily="18" charset="0"/>
                        </a:rPr>
                        <a:t>8 – ГОСПИТАЛЬНЫЙ БЛОК</a:t>
                      </a:r>
                      <a:endParaRPr lang="ru-RU" sz="1000" b="1" dirty="0">
                        <a:latin typeface="Times New Roman" panose="02020603050405020304" pitchFamily="18" charset="0"/>
                        <a:cs typeface="Times New Roman" panose="02020603050405020304" pitchFamily="18" charset="0"/>
                      </a:endParaRPr>
                    </a:p>
                  </a:txBody>
                  <a:tcPr/>
                </a:tc>
                <a:tc>
                  <a:txBody>
                    <a:bodyPr/>
                    <a:lstStyle/>
                    <a:p>
                      <a:pPr algn="ctr"/>
                      <a:r>
                        <a:rPr lang="ru-RU" sz="1000" b="1" dirty="0" smtClean="0">
                          <a:latin typeface="Times New Roman" panose="02020603050405020304" pitchFamily="18" charset="0"/>
                          <a:cs typeface="Times New Roman" panose="02020603050405020304" pitchFamily="18" charset="0"/>
                        </a:rPr>
                        <a:t>9 – ЖИЛОЙ БЛОК</a:t>
                      </a:r>
                      <a:endParaRPr lang="ru-RU" sz="1000" b="1" dirty="0">
                        <a:latin typeface="Times New Roman" panose="02020603050405020304" pitchFamily="18" charset="0"/>
                        <a:cs typeface="Times New Roman" panose="02020603050405020304" pitchFamily="18" charset="0"/>
                      </a:endParaRPr>
                    </a:p>
                  </a:txBody>
                  <a:tcPr/>
                </a:tc>
                <a:tc>
                  <a:txBody>
                    <a:bodyPr/>
                    <a:lstStyle/>
                    <a:p>
                      <a:pPr algn="ctr"/>
                      <a:r>
                        <a:rPr lang="ru-RU" sz="1000" b="1" dirty="0" smtClean="0">
                          <a:latin typeface="Times New Roman" panose="02020603050405020304" pitchFamily="18" charset="0"/>
                          <a:cs typeface="Times New Roman" panose="02020603050405020304" pitchFamily="18" charset="0"/>
                        </a:rPr>
                        <a:t>10</a:t>
                      </a:r>
                      <a:r>
                        <a:rPr lang="ru-RU" sz="1000" b="1" baseline="0" dirty="0" smtClean="0">
                          <a:latin typeface="Times New Roman" panose="02020603050405020304" pitchFamily="18" charset="0"/>
                          <a:cs typeface="Times New Roman" panose="02020603050405020304" pitchFamily="18" charset="0"/>
                        </a:rPr>
                        <a:t> – БЛОК ВОДООБЕСПЕЧЕНИЯ</a:t>
                      </a:r>
                      <a:endParaRPr lang="ru-RU" sz="10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1000" dirty="0" smtClean="0">
                          <a:latin typeface="Times New Roman" panose="02020603050405020304" pitchFamily="18" charset="0"/>
                          <a:cs typeface="Times New Roman" panose="02020603050405020304" pitchFamily="18" charset="0"/>
                        </a:rPr>
                        <a:t>Рентгеновский аппарат, аппарат УЗИ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4 кровати, кислородный ингалятор,</a:t>
                      </a:r>
                      <a:r>
                        <a:rPr lang="ru-RU" sz="1000" baseline="0" dirty="0" smtClean="0">
                          <a:latin typeface="Times New Roman" panose="02020603050405020304" pitchFamily="18" charset="0"/>
                          <a:cs typeface="Times New Roman" panose="02020603050405020304" pitchFamily="18" charset="0"/>
                        </a:rPr>
                        <a:t> аппарат ИВЛ</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24</a:t>
                      </a:r>
                      <a:r>
                        <a:rPr lang="ru-RU" sz="1000" baseline="0" dirty="0" smtClean="0">
                          <a:latin typeface="Times New Roman" panose="02020603050405020304" pitchFamily="18" charset="0"/>
                          <a:cs typeface="Times New Roman" panose="02020603050405020304" pitchFamily="18" charset="0"/>
                        </a:rPr>
                        <a:t> кровати, стеллаж с 4-мя носилками, вентилятор, электрокардиограф, измеритель давления, дефибриллятор</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16 кроватей, стеллаж с 4-мя носилками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Водонагреватель с насосом, фильтр для очистки воды, душевая комната. Сливная яма с дренажным насосом</a:t>
                      </a:r>
                      <a:endParaRPr lang="ru-RU" sz="1000" dirty="0">
                        <a:latin typeface="Times New Roman" panose="02020603050405020304" pitchFamily="18" charset="0"/>
                        <a:cs typeface="Times New Roman" panose="02020603050405020304" pitchFamily="18" charset="0"/>
                      </a:endParaRPr>
                    </a:p>
                  </a:txBody>
                  <a:tcPr/>
                </a:tc>
              </a:tr>
            </a:tbl>
          </a:graphicData>
        </a:graphic>
      </p:graphicFrame>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8775" y="3116168"/>
            <a:ext cx="2240994" cy="1260559"/>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6360" y="3107799"/>
            <a:ext cx="2240994" cy="1277298"/>
          </a:xfrm>
          <a:prstGeom prst="rect">
            <a:avLst/>
          </a:prstGeom>
        </p:spPr>
      </p:pic>
      <p:sp>
        <p:nvSpPr>
          <p:cNvPr id="13" name="Номер слайда 12"/>
          <p:cNvSpPr>
            <a:spLocks noGrp="1"/>
          </p:cNvSpPr>
          <p:nvPr>
            <p:ph type="sldNum" sz="quarter" idx="12"/>
          </p:nvPr>
        </p:nvSpPr>
        <p:spPr>
          <a:xfrm>
            <a:off x="9224731" y="6573166"/>
            <a:ext cx="2844800" cy="365125"/>
          </a:xfrm>
        </p:spPr>
        <p:txBody>
          <a:bodyPr/>
          <a:lstStyle/>
          <a:p>
            <a:pPr>
              <a:defRPr/>
            </a:pPr>
            <a:fld id="{1E49034A-A7B1-445D-B275-FE52B65EA479}" type="slidenum">
              <a:rPr lang="ru-RU" smtClean="0"/>
              <a:pPr>
                <a:defRPr/>
              </a:pPr>
              <a:t>47</a:t>
            </a:fld>
            <a:endParaRPr lang="ru-RU" dirty="0"/>
          </a:p>
        </p:txBody>
      </p:sp>
    </p:spTree>
    <p:extLst>
      <p:ext uri="{BB962C8B-B14F-4D97-AF65-F5344CB8AC3E}">
        <p14:creationId xmlns:p14="http://schemas.microsoft.com/office/powerpoint/2010/main" val="3363359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0" y="-77"/>
            <a:ext cx="12192000" cy="3948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07368" y="3311072"/>
            <a:ext cx="11410006" cy="1569660"/>
          </a:xfrm>
          <a:prstGeom prst="rect">
            <a:avLst/>
          </a:prstGeom>
          <a:solidFill>
            <a:schemeClr val="bg1">
              <a:lumMod val="85000"/>
            </a:schemeClr>
          </a:solidFill>
        </p:spPr>
        <p:txBody>
          <a:bodyPr wrap="square">
            <a:spAutoFit/>
          </a:bodyPr>
          <a:lstStyle/>
          <a:p>
            <a:pPr algn="just"/>
            <a:endParaRPr lang="en-US" sz="1200" dirty="0" smtClean="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endParaRPr lang="ru-RU" sz="1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lum bright="-20000"/>
          </a:blip>
          <a:stretch>
            <a:fillRect/>
          </a:stretch>
        </p:blipFill>
        <p:spPr>
          <a:xfrm>
            <a:off x="8786060" y="1560025"/>
            <a:ext cx="3001420" cy="1681047"/>
          </a:xfrm>
          <a:prstGeom prst="rect">
            <a:avLst/>
          </a:prstGeom>
        </p:spPr>
      </p:pic>
      <p:pic>
        <p:nvPicPr>
          <p:cNvPr id="3" name="Рисунок 2"/>
          <p:cNvPicPr>
            <a:picLocks noChangeAspect="1"/>
          </p:cNvPicPr>
          <p:nvPr/>
        </p:nvPicPr>
        <p:blipFill>
          <a:blip r:embed="rId4">
            <a:lum contrast="20000"/>
          </a:blip>
          <a:stretch>
            <a:fillRect/>
          </a:stretch>
        </p:blipFill>
        <p:spPr>
          <a:xfrm>
            <a:off x="407368" y="1668465"/>
            <a:ext cx="3024336" cy="1584602"/>
          </a:xfrm>
          <a:prstGeom prst="rect">
            <a:avLst/>
          </a:prstGeom>
        </p:spPr>
      </p:pic>
      <p:sp>
        <p:nvSpPr>
          <p:cNvPr id="10" name="TextBox 9"/>
          <p:cNvSpPr txBox="1"/>
          <p:nvPr/>
        </p:nvSpPr>
        <p:spPr>
          <a:xfrm>
            <a:off x="121276" y="-17109"/>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ПЕРВООЧЕРЕДНОЕ ЖИЗНЕОБЕСПЕЧЕНИЕ НАСЕЛЕНИЯ, ПОСТРАДАВШЕГО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a:t>
            </a:r>
            <a:r>
              <a:rPr lang="ru-RU" sz="1200" dirty="0" smtClean="0">
                <a:solidFill>
                  <a:schemeClr val="bg1"/>
                </a:solidFill>
                <a:latin typeface="Times New Roman" panose="02020603050405020304" pitchFamily="18" charset="0"/>
                <a:cs typeface="Times New Roman" panose="02020603050405020304" pitchFamily="18" charset="0"/>
              </a:rPr>
              <a:t>ХАРАКТЕРА</a:t>
            </a:r>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a:stretch>
            <a:fillRect/>
          </a:stretch>
        </p:blipFill>
        <p:spPr>
          <a:xfrm>
            <a:off x="11784632" y="35947"/>
            <a:ext cx="284899" cy="269755"/>
          </a:xfrm>
          <a:prstGeom prst="rect">
            <a:avLst/>
          </a:prstGeom>
        </p:spPr>
      </p:pic>
      <p:sp>
        <p:nvSpPr>
          <p:cNvPr id="8" name="Title 2"/>
          <p:cNvSpPr txBox="1">
            <a:spLocks/>
          </p:cNvSpPr>
          <p:nvPr/>
        </p:nvSpPr>
        <p:spPr bwMode="auto">
          <a:xfrm>
            <a:off x="152078" y="548680"/>
            <a:ext cx="105475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a:solidFill>
                  <a:schemeClr val="tx2"/>
                </a:solidFill>
                <a:latin typeface="Times New Roman" panose="02020603050405020304" pitchFamily="18" charset="0"/>
                <a:cs typeface="Times New Roman" panose="02020603050405020304" pitchFamily="18" charset="0"/>
              </a:rPr>
              <a:t>КОМПЛЕКС ТЕХНИЧЕСКИХ СРЕДСТВ ДЛЯ ПЕРВООЧЕРЕДНОГО</a:t>
            </a:r>
          </a:p>
          <a:p>
            <a:pPr algn="just" eaLnBrk="1" hangingPunct="1"/>
            <a:r>
              <a:rPr lang="ru-RU" sz="2000" b="1" dirty="0">
                <a:solidFill>
                  <a:schemeClr val="tx2"/>
                </a:solidFill>
                <a:latin typeface="Times New Roman" panose="02020603050405020304" pitchFamily="18" charset="0"/>
                <a:cs typeface="Times New Roman" panose="02020603050405020304" pitchFamily="18" charset="0"/>
              </a:rPr>
              <a:t>ЖИЗНЕОБЕСПЕЧЕНИЯ НАСЕЛЕНИЯ</a:t>
            </a: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48</a:t>
            </a:fld>
            <a:endParaRPr lang="ru-RU" dirty="0"/>
          </a:p>
        </p:txBody>
      </p:sp>
      <p:sp>
        <p:nvSpPr>
          <p:cNvPr id="7" name="Прямоугольник 6"/>
          <p:cNvSpPr/>
          <p:nvPr/>
        </p:nvSpPr>
        <p:spPr>
          <a:xfrm>
            <a:off x="407368" y="1179573"/>
            <a:ext cx="3024336" cy="430887"/>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АВТОМОБИЛЬ КАМАЗ-43118-1048-10 </a:t>
            </a:r>
            <a:endParaRPr lang="en-US" sz="1100" b="1" dirty="0" smtClean="0">
              <a:solidFill>
                <a:schemeClr val="tx1"/>
              </a:solidFill>
              <a:latin typeface="Times New Roman" panose="02020603050405020304" pitchFamily="18" charset="0"/>
              <a:cs typeface="Times New Roman" panose="02020603050405020304" pitchFamily="18" charset="0"/>
            </a:endParaRPr>
          </a:p>
          <a:p>
            <a:pPr algn="ctr"/>
            <a:r>
              <a:rPr lang="ru-RU" sz="1100" b="1" dirty="0" smtClean="0">
                <a:solidFill>
                  <a:schemeClr val="tx1"/>
                </a:solidFill>
                <a:latin typeface="Times New Roman" panose="02020603050405020304" pitchFamily="18" charset="0"/>
                <a:cs typeface="Times New Roman" panose="02020603050405020304" pitchFamily="18" charset="0"/>
              </a:rPr>
              <a:t>СО СПЕЦИАЛЬНЫМ</a:t>
            </a:r>
            <a:r>
              <a:rPr lang="en-US" sz="1100" b="1" dirty="0" smtClean="0">
                <a:solidFill>
                  <a:schemeClr val="tx1"/>
                </a:solidFill>
                <a:latin typeface="Times New Roman" panose="02020603050405020304" pitchFamily="18" charset="0"/>
                <a:cs typeface="Times New Roman" panose="02020603050405020304" pitchFamily="18" charset="0"/>
              </a:rPr>
              <a:t> </a:t>
            </a:r>
            <a:r>
              <a:rPr lang="ru-RU" sz="1100" b="1" dirty="0" smtClean="0">
                <a:solidFill>
                  <a:schemeClr val="tx1"/>
                </a:solidFill>
                <a:latin typeface="Times New Roman" panose="02020603050405020304" pitchFamily="18" charset="0"/>
                <a:cs typeface="Times New Roman" panose="02020603050405020304" pitchFamily="18" charset="0"/>
              </a:rPr>
              <a:t>ОБОРУДОВАНИЕМ</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771310" y="1204447"/>
            <a:ext cx="3013322" cy="261610"/>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ПРИЦЕП БОРТОВОЙ СЗАП-8Э57А</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652493" y="1204447"/>
            <a:ext cx="4887014" cy="1384995"/>
          </a:xfrm>
          <a:prstGeom prst="rect">
            <a:avLst/>
          </a:prstGeom>
        </p:spPr>
        <p:txBody>
          <a:bodyPr wrap="square">
            <a:spAutoFit/>
          </a:bodyPr>
          <a:lstStyle/>
          <a:p>
            <a:pPr algn="just"/>
            <a:r>
              <a:rPr lang="ru-RU" sz="1400" dirty="0">
                <a:solidFill>
                  <a:srgbClr val="000000"/>
                </a:solidFill>
                <a:latin typeface="Times New Roman" panose="02020603050405020304" pitchFamily="18" charset="0"/>
                <a:cs typeface="Times New Roman" panose="02020603050405020304" pitchFamily="18" charset="0"/>
              </a:rPr>
              <a:t>Автомобиль предназначен для обеспечения оперативной связи и управления, работы и отдыха расчета, перевозки расчета из 7 человек, перевозки специального оборудования и инструмента, буксировки прицепа с оборудованием для первоочередного </a:t>
            </a:r>
            <a:r>
              <a:rPr lang="ru-RU" sz="1400" dirty="0" smtClean="0">
                <a:solidFill>
                  <a:srgbClr val="000000"/>
                </a:solidFill>
                <a:latin typeface="Times New Roman" panose="02020603050405020304" pitchFamily="18" charset="0"/>
                <a:cs typeface="Times New Roman" panose="02020603050405020304" pitchFamily="18" charset="0"/>
              </a:rPr>
              <a:t>обеспечения</a:t>
            </a:r>
            <a:r>
              <a:rPr lang="en-US" sz="1400" dirty="0" smtClean="0">
                <a:solidFill>
                  <a:srgbClr val="000000"/>
                </a:solidFill>
                <a:latin typeface="Times New Roman" panose="02020603050405020304" pitchFamily="18" charset="0"/>
                <a:cs typeface="Times New Roman" panose="02020603050405020304" pitchFamily="18" charset="0"/>
              </a:rPr>
              <a:t> </a:t>
            </a:r>
            <a:r>
              <a:rPr lang="ru-RU" sz="1400" dirty="0" smtClean="0">
                <a:solidFill>
                  <a:srgbClr val="000000"/>
                </a:solidFill>
                <a:latin typeface="Times New Roman" panose="02020603050405020304" pitchFamily="18" charset="0"/>
                <a:cs typeface="Times New Roman" panose="02020603050405020304" pitchFamily="18" charset="0"/>
              </a:rPr>
              <a:t>пострадавшего </a:t>
            </a:r>
            <a:r>
              <a:rPr lang="ru-RU" sz="1400" dirty="0">
                <a:solidFill>
                  <a:srgbClr val="000000"/>
                </a:solidFill>
                <a:latin typeface="Times New Roman" panose="02020603050405020304" pitchFamily="18" charset="0"/>
                <a:cs typeface="Times New Roman" panose="02020603050405020304" pitchFamily="18" charset="0"/>
              </a:rPr>
              <a:t>населения при возникновении чрезвычайных </a:t>
            </a:r>
            <a:r>
              <a:rPr lang="ru-RU" sz="1400" dirty="0" smtClean="0">
                <a:solidFill>
                  <a:srgbClr val="000000"/>
                </a:solidFill>
                <a:latin typeface="Times New Roman" panose="02020603050405020304" pitchFamily="18" charset="0"/>
                <a:cs typeface="Times New Roman" panose="02020603050405020304" pitchFamily="18" charset="0"/>
              </a:rPr>
              <a:t>ситуаций.</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6">
            <a:lum bright="-20000"/>
          </a:blip>
          <a:stretch>
            <a:fillRect/>
          </a:stretch>
        </p:blipFill>
        <p:spPr>
          <a:xfrm>
            <a:off x="446635" y="3368385"/>
            <a:ext cx="1905524" cy="1397075"/>
          </a:xfrm>
          <a:prstGeom prst="rect">
            <a:avLst/>
          </a:prstGeom>
        </p:spPr>
      </p:pic>
      <p:sp>
        <p:nvSpPr>
          <p:cNvPr id="13" name="Прямоугольник 12"/>
          <p:cNvSpPr/>
          <p:nvPr/>
        </p:nvSpPr>
        <p:spPr>
          <a:xfrm>
            <a:off x="2406305" y="3331888"/>
            <a:ext cx="3706066" cy="1600438"/>
          </a:xfrm>
          <a:prstGeom prst="rect">
            <a:avLst/>
          </a:prstGeom>
        </p:spPr>
        <p:txBody>
          <a:bodyPr wrap="square">
            <a:spAutoFit/>
          </a:bodyPr>
          <a:lstStyle/>
          <a:p>
            <a:pPr algn="just"/>
            <a:r>
              <a:rPr lang="ru-RU" sz="1400" dirty="0">
                <a:solidFill>
                  <a:srgbClr val="000000"/>
                </a:solidFill>
                <a:latin typeface="Times New Roman" panose="02020603050405020304" pitchFamily="18" charset="0"/>
                <a:cs typeface="Times New Roman" panose="02020603050405020304" pitchFamily="18" charset="0"/>
              </a:rPr>
              <a:t>Основной отсек предназначен для проведения заседаний комиссии по ЧС, для отдыха 4-х человек, размещения специального и бытового оборудования, документации, а также для временного размещения пострадавших с малолетними (грудными) </a:t>
            </a:r>
            <a:r>
              <a:rPr lang="ru-RU" sz="1400" dirty="0" smtClean="0">
                <a:solidFill>
                  <a:srgbClr val="000000"/>
                </a:solidFill>
                <a:latin typeface="Times New Roman" panose="02020603050405020304" pitchFamily="18" charset="0"/>
                <a:cs typeface="Times New Roman" panose="02020603050405020304" pitchFamily="18" charset="0"/>
              </a:rPr>
              <a:t>детьми.</a:t>
            </a:r>
            <a:endParaRPr lang="ru-RU" sz="1400" dirty="0">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7">
            <a:lum bright="-20000"/>
          </a:blip>
          <a:stretch>
            <a:fillRect/>
          </a:stretch>
        </p:blipFill>
        <p:spPr>
          <a:xfrm>
            <a:off x="6211370" y="3405041"/>
            <a:ext cx="1871999" cy="1360420"/>
          </a:xfrm>
          <a:prstGeom prst="rect">
            <a:avLst/>
          </a:prstGeom>
        </p:spPr>
      </p:pic>
      <p:sp>
        <p:nvSpPr>
          <p:cNvPr id="15" name="Прямоугольник 14"/>
          <p:cNvSpPr/>
          <p:nvPr/>
        </p:nvSpPr>
        <p:spPr>
          <a:xfrm>
            <a:off x="8093181" y="3405040"/>
            <a:ext cx="3691451" cy="1384995"/>
          </a:xfrm>
          <a:prstGeom prst="rect">
            <a:avLst/>
          </a:prstGeom>
        </p:spPr>
        <p:txBody>
          <a:bodyPr wrap="square">
            <a:spAutoFit/>
          </a:bodyPr>
          <a:lstStyle/>
          <a:p>
            <a:pPr algn="just"/>
            <a:r>
              <a:rPr lang="ru-RU" sz="1400" dirty="0">
                <a:solidFill>
                  <a:srgbClr val="000000"/>
                </a:solidFill>
                <a:latin typeface="Times New Roman" panose="02020603050405020304" pitchFamily="18" charset="0"/>
                <a:cs typeface="Times New Roman" panose="02020603050405020304" pitchFamily="18" charset="0"/>
              </a:rPr>
              <a:t>Оперативный отсек предназначен для работы оперативной группы в количестве до 4-х человек, обеспечения приема и учета пострадавшего населения, размещения средств связи и оповещения, оргтехники и другого </a:t>
            </a:r>
            <a:r>
              <a:rPr lang="ru-RU" sz="1400" dirty="0" smtClean="0">
                <a:solidFill>
                  <a:srgbClr val="000000"/>
                </a:solidFill>
                <a:latin typeface="Times New Roman" panose="02020603050405020304" pitchFamily="18" charset="0"/>
                <a:cs typeface="Times New Roman" panose="02020603050405020304" pitchFamily="18" charset="0"/>
              </a:rPr>
              <a:t>оборудования. </a:t>
            </a:r>
            <a:endParaRPr lang="ru-RU" sz="1400" dirty="0">
              <a:latin typeface="Times New Roman" panose="02020603050405020304" pitchFamily="18" charset="0"/>
              <a:cs typeface="Times New Roman" panose="02020603050405020304" pitchFamily="18" charset="0"/>
            </a:endParaRPr>
          </a:p>
        </p:txBody>
      </p:sp>
      <p:pic>
        <p:nvPicPr>
          <p:cNvPr id="17" name="Рисунок 16"/>
          <p:cNvPicPr>
            <a:picLocks noChangeAspect="1"/>
          </p:cNvPicPr>
          <p:nvPr/>
        </p:nvPicPr>
        <p:blipFill>
          <a:blip r:embed="rId8">
            <a:lum bright="-20000" contrast="40000"/>
          </a:blip>
          <a:stretch>
            <a:fillRect/>
          </a:stretch>
        </p:blipFill>
        <p:spPr>
          <a:xfrm>
            <a:off x="407368" y="4989639"/>
            <a:ext cx="4005861" cy="1743443"/>
          </a:xfrm>
          <a:prstGeom prst="rect">
            <a:avLst/>
          </a:prstGeom>
        </p:spPr>
      </p:pic>
      <p:sp>
        <p:nvSpPr>
          <p:cNvPr id="18" name="Прямоугольник 17"/>
          <p:cNvSpPr/>
          <p:nvPr/>
        </p:nvSpPr>
        <p:spPr>
          <a:xfrm>
            <a:off x="4583832" y="5086087"/>
            <a:ext cx="7710677" cy="3785652"/>
          </a:xfrm>
          <a:prstGeom prst="rect">
            <a:avLst/>
          </a:prstGeom>
        </p:spPr>
        <p:txBody>
          <a:bodyPr wrap="square" numCol="3">
            <a:spAutoFit/>
          </a:bodyPr>
          <a:lstStyle/>
          <a:p>
            <a:pPr algn="ctr"/>
            <a:r>
              <a:rPr lang="ru-RU" sz="1000" b="1" dirty="0">
                <a:solidFill>
                  <a:srgbClr val="000000"/>
                </a:solidFill>
                <a:latin typeface="Times New Roman" panose="02020603050405020304" pitchFamily="18" charset="0"/>
                <a:cs typeface="Times New Roman" panose="02020603050405020304" pitchFamily="18" charset="0"/>
              </a:rPr>
              <a:t>ПЛАН КУЗОВА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a:solidFill>
                  <a:srgbClr val="000000"/>
                </a:solidFill>
                <a:latin typeface="Times New Roman" panose="02020603050405020304" pitchFamily="18" charset="0"/>
                <a:cs typeface="Times New Roman" panose="02020603050405020304" pitchFamily="18" charset="0"/>
              </a:rPr>
              <a:t>Дверь технического </a:t>
            </a:r>
            <a:r>
              <a:rPr lang="ru-RU" sz="1000" dirty="0" smtClean="0">
                <a:solidFill>
                  <a:srgbClr val="000000"/>
                </a:solidFill>
                <a:latin typeface="Times New Roman" panose="02020603050405020304" pitchFamily="18" charset="0"/>
                <a:cs typeface="Times New Roman" panose="02020603050405020304" pitchFamily="18" charset="0"/>
              </a:rPr>
              <a:t>отсека.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smtClean="0">
                <a:solidFill>
                  <a:srgbClr val="000000"/>
                </a:solidFill>
                <a:latin typeface="Times New Roman" panose="02020603050405020304" pitchFamily="18" charset="0"/>
                <a:cs typeface="Times New Roman" panose="02020603050405020304" pitchFamily="18" charset="0"/>
              </a:rPr>
              <a:t>Диван.</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a:solidFill>
                  <a:srgbClr val="000000"/>
                </a:solidFill>
                <a:latin typeface="Times New Roman" panose="02020603050405020304" pitchFamily="18" charset="0"/>
                <a:cs typeface="Times New Roman" panose="02020603050405020304" pitchFamily="18" charset="0"/>
              </a:rPr>
              <a:t>Антресоль для </a:t>
            </a:r>
            <a:r>
              <a:rPr lang="ru-RU" sz="1000" dirty="0" smtClean="0">
                <a:solidFill>
                  <a:srgbClr val="000000"/>
                </a:solidFill>
                <a:latin typeface="Times New Roman" panose="02020603050405020304" pitchFamily="18" charset="0"/>
                <a:cs typeface="Times New Roman" panose="02020603050405020304" pitchFamily="18" charset="0"/>
              </a:rPr>
              <a:t>документов.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a:solidFill>
                  <a:srgbClr val="000000"/>
                </a:solidFill>
                <a:latin typeface="Times New Roman" panose="02020603050405020304" pitchFamily="18" charset="0"/>
                <a:cs typeface="Times New Roman" panose="02020603050405020304" pitchFamily="18" charset="0"/>
              </a:rPr>
              <a:t>Сдвоенное </a:t>
            </a:r>
            <a:r>
              <a:rPr lang="ru-RU" sz="1000" dirty="0" smtClean="0">
                <a:solidFill>
                  <a:srgbClr val="000000"/>
                </a:solidFill>
                <a:latin typeface="Times New Roman" panose="02020603050405020304" pitchFamily="18" charset="0"/>
                <a:cs typeface="Times New Roman" panose="02020603050405020304" pitchFamily="18" charset="0"/>
              </a:rPr>
              <a:t>сиденье.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a:solidFill>
                  <a:srgbClr val="000000"/>
                </a:solidFill>
                <a:latin typeface="Times New Roman" panose="02020603050405020304" pitchFamily="18" charset="0"/>
                <a:cs typeface="Times New Roman" panose="02020603050405020304" pitchFamily="18" charset="0"/>
              </a:rPr>
              <a:t>Стол с откидной крышкой и </a:t>
            </a:r>
            <a:r>
              <a:rPr lang="ru-RU" sz="1000" dirty="0" smtClean="0">
                <a:solidFill>
                  <a:srgbClr val="000000"/>
                </a:solidFill>
                <a:latin typeface="Times New Roman" panose="02020603050405020304" pitchFamily="18" charset="0"/>
                <a:cs typeface="Times New Roman" panose="02020603050405020304" pitchFamily="18" charset="0"/>
              </a:rPr>
              <a:t>металлическим </a:t>
            </a:r>
            <a:r>
              <a:rPr lang="ru-RU" sz="1000" dirty="0">
                <a:solidFill>
                  <a:srgbClr val="000000"/>
                </a:solidFill>
                <a:latin typeface="Times New Roman" panose="02020603050405020304" pitchFamily="18" charset="0"/>
                <a:cs typeface="Times New Roman" panose="02020603050405020304" pitchFamily="18" charset="0"/>
              </a:rPr>
              <a:t>ящиком для </a:t>
            </a:r>
            <a:r>
              <a:rPr lang="ru-RU" sz="1000" dirty="0" smtClean="0">
                <a:solidFill>
                  <a:srgbClr val="000000"/>
                </a:solidFill>
                <a:latin typeface="Times New Roman" panose="02020603050405020304" pitchFamily="18" charset="0"/>
                <a:cs typeface="Times New Roman" panose="02020603050405020304" pitchFamily="18" charset="0"/>
              </a:rPr>
              <a:t>документов.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smtClean="0">
                <a:solidFill>
                  <a:srgbClr val="000000"/>
                </a:solidFill>
                <a:latin typeface="Times New Roman" panose="02020603050405020304" pitchFamily="18" charset="0"/>
                <a:cs typeface="Times New Roman" panose="02020603050405020304" pitchFamily="18" charset="0"/>
              </a:rPr>
              <a:t>Шкаф.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smtClean="0">
                <a:solidFill>
                  <a:srgbClr val="000000"/>
                </a:solidFill>
                <a:latin typeface="Times New Roman" panose="02020603050405020304" pitchFamily="18" charset="0"/>
                <a:cs typeface="Times New Roman" panose="02020603050405020304" pitchFamily="18" charset="0"/>
              </a:rPr>
              <a:t>Умывальник.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a:pPr>
            <a:r>
              <a:rPr lang="ru-RU" sz="1000" dirty="0" smtClean="0">
                <a:solidFill>
                  <a:srgbClr val="000000"/>
                </a:solidFill>
                <a:latin typeface="Times New Roman" panose="02020603050405020304" pitchFamily="18" charset="0"/>
                <a:cs typeface="Times New Roman" panose="02020603050405020304" pitchFamily="18" charset="0"/>
              </a:rPr>
              <a:t>Биотуалет. </a:t>
            </a:r>
            <a:endParaRPr lang="ru-RU"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endParaRPr lang="en-US" sz="1000" dirty="0" smtClean="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smtClean="0">
                <a:solidFill>
                  <a:srgbClr val="000000"/>
                </a:solidFill>
                <a:latin typeface="Times New Roman" panose="02020603050405020304" pitchFamily="18" charset="0"/>
                <a:cs typeface="Times New Roman" panose="02020603050405020304" pitchFamily="18" charset="0"/>
              </a:rPr>
              <a:t>Душевая.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smtClean="0">
                <a:solidFill>
                  <a:srgbClr val="000000"/>
                </a:solidFill>
                <a:latin typeface="Times New Roman" panose="02020603050405020304" pitchFamily="18" charset="0"/>
                <a:cs typeface="Times New Roman" panose="02020603050405020304" pitchFamily="18" charset="0"/>
              </a:rPr>
              <a:t>Вешалка.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smtClean="0">
                <a:solidFill>
                  <a:srgbClr val="000000"/>
                </a:solidFill>
                <a:latin typeface="Times New Roman" panose="02020603050405020304" pitchFamily="18" charset="0"/>
                <a:cs typeface="Times New Roman" panose="02020603050405020304" pitchFamily="18" charset="0"/>
              </a:rPr>
              <a:t>Технический отсек.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a:solidFill>
                  <a:srgbClr val="000000"/>
                </a:solidFill>
                <a:latin typeface="Times New Roman" panose="02020603050405020304" pitchFamily="18" charset="0"/>
                <a:cs typeface="Times New Roman" panose="02020603050405020304" pitchFamily="18" charset="0"/>
              </a:rPr>
              <a:t>Кухня с </a:t>
            </a:r>
            <a:r>
              <a:rPr lang="ru-RU" sz="1000" dirty="0" smtClean="0">
                <a:solidFill>
                  <a:srgbClr val="000000"/>
                </a:solidFill>
                <a:latin typeface="Times New Roman" panose="02020603050405020304" pitchFamily="18" charset="0"/>
                <a:cs typeface="Times New Roman" panose="02020603050405020304" pitchFamily="18" charset="0"/>
              </a:rPr>
              <a:t>принадлежностями.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smtClean="0">
                <a:solidFill>
                  <a:srgbClr val="000000"/>
                </a:solidFill>
                <a:latin typeface="Times New Roman" panose="02020603050405020304" pitchFamily="18" charset="0"/>
                <a:cs typeface="Times New Roman" panose="02020603050405020304" pitchFamily="18" charset="0"/>
              </a:rPr>
              <a:t>Телевизор.</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a:solidFill>
                  <a:srgbClr val="000000"/>
                </a:solidFill>
                <a:latin typeface="Times New Roman" panose="02020603050405020304" pitchFamily="18" charset="0"/>
                <a:cs typeface="Times New Roman" panose="02020603050405020304" pitchFamily="18" charset="0"/>
              </a:rPr>
              <a:t>Стойка для оборудования </a:t>
            </a:r>
            <a:r>
              <a:rPr lang="ru-RU" sz="1000" dirty="0" smtClean="0">
                <a:solidFill>
                  <a:srgbClr val="000000"/>
                </a:solidFill>
                <a:latin typeface="Times New Roman" panose="02020603050405020304" pitchFamily="18" charset="0"/>
                <a:cs typeface="Times New Roman" panose="02020603050405020304" pitchFamily="18" charset="0"/>
              </a:rPr>
              <a:t>малая.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smtClean="0">
                <a:solidFill>
                  <a:srgbClr val="000000"/>
                </a:solidFill>
                <a:latin typeface="Times New Roman" panose="02020603050405020304" pitchFamily="18" charset="0"/>
                <a:cs typeface="Times New Roman" panose="02020603050405020304" pitchFamily="18" charset="0"/>
              </a:rPr>
              <a:t>Сиденье.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9"/>
            </a:pPr>
            <a:r>
              <a:rPr lang="ru-RU" sz="1000" dirty="0">
                <a:solidFill>
                  <a:srgbClr val="000000"/>
                </a:solidFill>
                <a:latin typeface="Times New Roman" panose="02020603050405020304" pitchFamily="18" charset="0"/>
                <a:cs typeface="Times New Roman" panose="02020603050405020304" pitchFamily="18" charset="0"/>
              </a:rPr>
              <a:t>Шкаф для </a:t>
            </a:r>
            <a:r>
              <a:rPr lang="ru-RU" sz="1000" dirty="0" smtClean="0">
                <a:solidFill>
                  <a:srgbClr val="000000"/>
                </a:solidFill>
                <a:latin typeface="Times New Roman" panose="02020603050405020304" pitchFamily="18" charset="0"/>
                <a:cs typeface="Times New Roman" panose="02020603050405020304" pitchFamily="18" charset="0"/>
              </a:rPr>
              <a:t>одежды. </a:t>
            </a:r>
            <a:endParaRPr lang="ru-RU"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smtClean="0">
                <a:solidFill>
                  <a:srgbClr val="000000"/>
                </a:solidFill>
                <a:latin typeface="Times New Roman" panose="02020603050405020304" pitchFamily="18" charset="0"/>
                <a:cs typeface="Times New Roman" panose="02020603050405020304" pitchFamily="18" charset="0"/>
              </a:rPr>
              <a:t>Стойка </a:t>
            </a:r>
            <a:r>
              <a:rPr lang="ru-RU" sz="1000" dirty="0">
                <a:solidFill>
                  <a:srgbClr val="000000"/>
                </a:solidFill>
                <a:latin typeface="Times New Roman" panose="02020603050405020304" pitchFamily="18" charset="0"/>
                <a:cs typeface="Times New Roman" panose="02020603050405020304" pitchFamily="18" charset="0"/>
              </a:rPr>
              <a:t>для оборудования </a:t>
            </a:r>
            <a:r>
              <a:rPr lang="ru-RU" sz="1000" dirty="0" smtClean="0">
                <a:solidFill>
                  <a:srgbClr val="000000"/>
                </a:solidFill>
                <a:latin typeface="Times New Roman" panose="02020603050405020304" pitchFamily="18" charset="0"/>
                <a:cs typeface="Times New Roman" panose="02020603050405020304" pitchFamily="18" charset="0"/>
              </a:rPr>
              <a:t>большая.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err="1" smtClean="0">
                <a:solidFill>
                  <a:srgbClr val="000000"/>
                </a:solidFill>
                <a:latin typeface="Times New Roman" panose="02020603050405020304" pitchFamily="18" charset="0"/>
                <a:cs typeface="Times New Roman" panose="02020603050405020304" pitchFamily="18" charset="0"/>
              </a:rPr>
              <a:t>Электрошкаф</a:t>
            </a:r>
            <a:r>
              <a:rPr lang="ru-RU" sz="1000" dirty="0">
                <a:solidFill>
                  <a:srgbClr val="000000"/>
                </a:solidFill>
                <a:latin typeface="Times New Roman" panose="02020603050405020304" pitchFamily="18" charset="0"/>
                <a:cs typeface="Times New Roman" panose="02020603050405020304" pitchFamily="18" charset="0"/>
              </a:rPr>
              <a:t>.</a:t>
            </a:r>
          </a:p>
          <a:p>
            <a:pPr marL="228600" indent="-228600">
              <a:buFont typeface="+mj-lt"/>
              <a:buAutoNum type="arabicPeriod" startAt="17"/>
            </a:pPr>
            <a:r>
              <a:rPr lang="ru-RU" sz="1000" dirty="0" err="1" smtClean="0">
                <a:solidFill>
                  <a:srgbClr val="000000"/>
                </a:solidFill>
                <a:latin typeface="Times New Roman" panose="02020603050405020304" pitchFamily="18" charset="0"/>
                <a:cs typeface="Times New Roman" panose="02020603050405020304" pitchFamily="18" charset="0"/>
              </a:rPr>
              <a:t>Отопитель</a:t>
            </a:r>
            <a:r>
              <a:rPr lang="ru-RU" sz="1000" dirty="0" smtClean="0">
                <a:solidFill>
                  <a:srgbClr val="000000"/>
                </a:solidFill>
                <a:latin typeface="Times New Roman" panose="02020603050405020304" pitchFamily="18" charset="0"/>
                <a:cs typeface="Times New Roman" panose="02020603050405020304" pitchFamily="18" charset="0"/>
              </a:rPr>
              <a:t>.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a:solidFill>
                  <a:srgbClr val="000000"/>
                </a:solidFill>
                <a:latin typeface="Times New Roman" panose="02020603050405020304" pitchFamily="18" charset="0"/>
                <a:cs typeface="Times New Roman" panose="02020603050405020304" pitchFamily="18" charset="0"/>
              </a:rPr>
              <a:t>Верхнее спальное </a:t>
            </a:r>
            <a:r>
              <a:rPr lang="ru-RU" sz="1000" dirty="0" smtClean="0">
                <a:solidFill>
                  <a:srgbClr val="000000"/>
                </a:solidFill>
                <a:latin typeface="Times New Roman" panose="02020603050405020304" pitchFamily="18" charset="0"/>
                <a:cs typeface="Times New Roman" panose="02020603050405020304" pitchFamily="18" charset="0"/>
              </a:rPr>
              <a:t>место.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a:solidFill>
                  <a:srgbClr val="000000"/>
                </a:solidFill>
                <a:latin typeface="Times New Roman" panose="02020603050405020304" pitchFamily="18" charset="0"/>
                <a:cs typeface="Times New Roman" panose="02020603050405020304" pitchFamily="18" charset="0"/>
              </a:rPr>
              <a:t>Мачта </a:t>
            </a:r>
            <a:r>
              <a:rPr lang="ru-RU" sz="1000" dirty="0" smtClean="0">
                <a:solidFill>
                  <a:srgbClr val="000000"/>
                </a:solidFill>
                <a:latin typeface="Times New Roman" panose="02020603050405020304" pitchFamily="18" charset="0"/>
                <a:cs typeface="Times New Roman" panose="02020603050405020304" pitchFamily="18" charset="0"/>
              </a:rPr>
              <a:t>антенная.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a:solidFill>
                  <a:srgbClr val="000000"/>
                </a:solidFill>
                <a:latin typeface="Times New Roman" panose="02020603050405020304" pitchFamily="18" charset="0"/>
                <a:cs typeface="Times New Roman" panose="02020603050405020304" pitchFamily="18" charset="0"/>
              </a:rPr>
              <a:t>Мачта </a:t>
            </a:r>
            <a:r>
              <a:rPr lang="ru-RU" sz="1000" dirty="0" smtClean="0">
                <a:solidFill>
                  <a:srgbClr val="000000"/>
                </a:solidFill>
                <a:latin typeface="Times New Roman" panose="02020603050405020304" pitchFamily="18" charset="0"/>
                <a:cs typeface="Times New Roman" panose="02020603050405020304" pitchFamily="18" charset="0"/>
              </a:rPr>
              <a:t>осветительная. </a:t>
            </a:r>
            <a:endParaRPr lang="ru-RU" sz="1000" dirty="0">
              <a:solidFill>
                <a:srgbClr val="000000"/>
              </a:solidFill>
              <a:latin typeface="Times New Roman" panose="02020603050405020304" pitchFamily="18" charset="0"/>
              <a:cs typeface="Times New Roman" panose="02020603050405020304" pitchFamily="18" charset="0"/>
            </a:endParaRPr>
          </a:p>
          <a:p>
            <a:pPr marL="228600" indent="-228600">
              <a:buFont typeface="+mj-lt"/>
              <a:buAutoNum type="arabicPeriod" startAt="17"/>
            </a:pPr>
            <a:r>
              <a:rPr lang="ru-RU" sz="1000" dirty="0">
                <a:solidFill>
                  <a:srgbClr val="000000"/>
                </a:solidFill>
                <a:latin typeface="Times New Roman" panose="02020603050405020304" pitchFamily="18" charset="0"/>
                <a:cs typeface="Times New Roman" panose="02020603050405020304" pitchFamily="18" charset="0"/>
              </a:rPr>
              <a:t>Бак для </a:t>
            </a:r>
            <a:r>
              <a:rPr lang="ru-RU" sz="1000" dirty="0" smtClean="0">
                <a:solidFill>
                  <a:srgbClr val="000000"/>
                </a:solidFill>
                <a:latin typeface="Times New Roman" panose="02020603050405020304" pitchFamily="18" charset="0"/>
                <a:cs typeface="Times New Roman" panose="02020603050405020304" pitchFamily="18" charset="0"/>
              </a:rPr>
              <a:t>воды.</a:t>
            </a:r>
            <a:endParaRPr lang="ru-RU" sz="1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88363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78"/>
            <a:ext cx="12192000" cy="969934"/>
          </a:xfrm>
          <a:prstGeom prst="rect">
            <a:avLst/>
          </a:prstGeom>
          <a:solidFill>
            <a:srgbClr val="F5614D"/>
          </a:solidFill>
          <a:ln>
            <a:solidFill>
              <a:srgbClr val="F56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112682" y="121199"/>
            <a:ext cx="10549333" cy="707886"/>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БОРЬБА С ПОЖАРАМИ, ВОЗНИКШИМИ ПРИ ВОЕННЫХ КОНФЛИКТАХ ИЛИ ВСЛЕДСТВИЕ ЭТИХ КОНФЛИКТОВ</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313336" y="1049028"/>
            <a:ext cx="11687320" cy="1569660"/>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21 декабря 1994 г. № 69-ФЗ «О пожарной безопасности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22 июля 2008 г. № 123-ФЗ «Технический регламент о требованиях пожарной безопасности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Федеральный закон от 6 мая 2011 г. № 100-ФЗ «О добровольной пожарной охране»;</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Постановление Правительства Российской Федерации от 16 сентября 2020 г. № </a:t>
            </a:r>
            <a:r>
              <a:rPr lang="ru-RU" sz="1200" dirty="0">
                <a:latin typeface="Times New Roman" panose="02020603050405020304" pitchFamily="18" charset="0"/>
                <a:cs typeface="Times New Roman" panose="02020603050405020304" pitchFamily="18" charset="0"/>
              </a:rPr>
              <a:t>1479 «Об утверждении Правил противопожарного режима в Российской </a:t>
            </a:r>
            <a:r>
              <a:rPr lang="ru-RU" sz="1200" dirty="0" smtClean="0">
                <a:latin typeface="Times New Roman" panose="02020603050405020304" pitchFamily="18" charset="0"/>
                <a:cs typeface="Times New Roman" panose="02020603050405020304" pitchFamily="18" charset="0"/>
              </a:rPr>
              <a:t>Федерации»;</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Приказ </a:t>
            </a:r>
            <a:r>
              <a:rPr lang="ru-RU" sz="1200" dirty="0">
                <a:latin typeface="Times New Roman" panose="02020603050405020304" pitchFamily="18" charset="0"/>
                <a:cs typeface="Times New Roman" panose="02020603050405020304" pitchFamily="18" charset="0"/>
              </a:rPr>
              <a:t>МЧС России от 14 ноября 2008 г. № </a:t>
            </a:r>
            <a:r>
              <a:rPr lang="ru-RU" sz="1200" dirty="0" smtClean="0">
                <a:latin typeface="Times New Roman" panose="02020603050405020304" pitchFamily="18" charset="0"/>
                <a:cs typeface="Times New Roman" panose="02020603050405020304" pitchFamily="18" charset="0"/>
              </a:rPr>
              <a:t>687 </a:t>
            </a:r>
            <a:r>
              <a:rPr lang="ru-RU" sz="1200" dirty="0">
                <a:latin typeface="Times New Roman" panose="02020603050405020304" pitchFamily="18" charset="0"/>
                <a:cs typeface="Times New Roman" panose="02020603050405020304" pitchFamily="18" charset="0"/>
              </a:rPr>
              <a:t>«Об утверждении Положения об организации 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ГОСТ 12.1.004-91 «Система стандартов безопасности труда. Пожарная безопасность. Общие </a:t>
            </a:r>
            <a:r>
              <a:rPr lang="ru-RU" sz="1200" dirty="0" smtClean="0">
                <a:latin typeface="Times New Roman" panose="02020603050405020304" pitchFamily="18" charset="0"/>
                <a:cs typeface="Times New Roman" panose="02020603050405020304" pitchFamily="18" charset="0"/>
              </a:rPr>
              <a:t>требования».</a:t>
            </a:r>
            <a:endParaRPr lang="ru-RU" sz="12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47200" y="6464940"/>
            <a:ext cx="2844800" cy="365125"/>
          </a:xfrm>
        </p:spPr>
        <p:txBody>
          <a:bodyPr/>
          <a:lstStyle/>
          <a:p>
            <a:pPr>
              <a:defRPr/>
            </a:pPr>
            <a:fld id="{1E49034A-A7B1-445D-B275-FE52B65EA479}" type="slidenum">
              <a:rPr lang="ru-RU" smtClean="0"/>
              <a:pPr>
                <a:defRPr/>
              </a:pPr>
              <a:t>49</a:t>
            </a:fld>
            <a:endParaRPr lang="ru-RU" dirty="0"/>
          </a:p>
        </p:txBody>
      </p:sp>
      <p:sp>
        <p:nvSpPr>
          <p:cNvPr id="5" name="Прямоугольник 4"/>
          <p:cNvSpPr/>
          <p:nvPr/>
        </p:nvSpPr>
        <p:spPr>
          <a:xfrm>
            <a:off x="303352" y="2674469"/>
            <a:ext cx="11697304" cy="1569660"/>
          </a:xfrm>
          <a:prstGeom prst="rect">
            <a:avLst/>
          </a:prstGeom>
        </p:spPr>
        <p:txBody>
          <a:bodyPr wrap="square">
            <a:spAutoFit/>
          </a:bodyPr>
          <a:lstStyle/>
          <a:p>
            <a:pPr indent="358775" algn="just"/>
            <a:r>
              <a:rPr lang="ru-RU" sz="1200" dirty="0">
                <a:solidFill>
                  <a:srgbClr val="000000"/>
                </a:solidFill>
                <a:latin typeface="Times New Roman" panose="02020603050405020304" pitchFamily="18" charset="0"/>
                <a:cs typeface="Times New Roman" panose="02020603050405020304" pitchFamily="18" charset="0"/>
              </a:rPr>
              <a:t>Основными мероприятиями по гражданской обороне, осуществляемыми в целях решения задачи, связанной с борьбой с пожарами, возникшими при военных конфликтах или </a:t>
            </a:r>
            <a:r>
              <a:rPr lang="ru-RU" sz="1200" dirty="0" smtClean="0">
                <a:solidFill>
                  <a:srgbClr val="000000"/>
                </a:solidFill>
                <a:latin typeface="Times New Roman" panose="02020603050405020304" pitchFamily="18" charset="0"/>
                <a:cs typeface="Times New Roman" panose="02020603050405020304" pitchFamily="18" charset="0"/>
              </a:rPr>
              <a:t>вследствие </a:t>
            </a:r>
            <a:r>
              <a:rPr lang="ru-RU" sz="1200" dirty="0">
                <a:solidFill>
                  <a:srgbClr val="000000"/>
                </a:solidFill>
                <a:latin typeface="Times New Roman" panose="02020603050405020304" pitchFamily="18" charset="0"/>
                <a:cs typeface="Times New Roman" panose="02020603050405020304" pitchFamily="18" charset="0"/>
              </a:rPr>
              <a:t>этих конфликтов, являются: </a:t>
            </a:r>
          </a:p>
          <a:p>
            <a:pPr marL="285750" indent="-2857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создание необходимых противопожарных сил, их оснащение материально-техническими средствами и подготовка в области гражданской обороны; </a:t>
            </a:r>
          </a:p>
          <a:p>
            <a:pPr marL="285750" indent="-2857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тушение пожаров в районах проведения аварийно-спасательных и других неотложных работ в военное время; </a:t>
            </a:r>
          </a:p>
          <a:p>
            <a:pPr marL="285750" indent="-2857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тушение пожаров на объектах, отнесенных в установленном порядке к категориям по гражданской обороне, в военное </a:t>
            </a:r>
            <a:r>
              <a:rPr lang="ru-RU" sz="1200" dirty="0" smtClean="0">
                <a:solidFill>
                  <a:srgbClr val="000000"/>
                </a:solidFill>
                <a:latin typeface="Times New Roman" panose="02020603050405020304" pitchFamily="18" charset="0"/>
                <a:cs typeface="Times New Roman" panose="02020603050405020304" pitchFamily="18" charset="0"/>
              </a:rPr>
              <a:t>время. </a:t>
            </a:r>
            <a:endParaRPr lang="ru-RU" sz="12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a:p>
            <a:pPr indent="358775" algn="just"/>
            <a:r>
              <a:rPr lang="ru-RU" sz="1200" dirty="0">
                <a:solidFill>
                  <a:srgbClr val="000000"/>
                </a:solidFill>
                <a:latin typeface="Times New Roman" panose="02020603050405020304" pitchFamily="18" charset="0"/>
                <a:cs typeface="Times New Roman" panose="02020603050405020304" pitchFamily="18" charset="0"/>
              </a:rPr>
              <a:t>Борьба с пожарами представляет собой систему мер </a:t>
            </a:r>
            <a:r>
              <a:rPr lang="ru-RU" sz="1200" dirty="0" smtClean="0">
                <a:solidFill>
                  <a:srgbClr val="000000"/>
                </a:solidFill>
                <a:latin typeface="Times New Roman" panose="02020603050405020304" pitchFamily="18" charset="0"/>
                <a:cs typeface="Times New Roman" panose="02020603050405020304" pitchFamily="18" charset="0"/>
              </a:rPr>
              <a:t>пр</a:t>
            </a:r>
            <a:r>
              <a:rPr lang="ru-RU" sz="1200" dirty="0">
                <a:solidFill>
                  <a:srgbClr val="000000"/>
                </a:solidFill>
                <a:latin typeface="Times New Roman" panose="02020603050405020304" pitchFamily="18" charset="0"/>
                <a:cs typeface="Times New Roman" panose="02020603050405020304" pitchFamily="18" charset="0"/>
              </a:rPr>
              <a:t>а</a:t>
            </a:r>
            <a:r>
              <a:rPr lang="ru-RU" sz="1200" dirty="0" smtClean="0">
                <a:solidFill>
                  <a:srgbClr val="000000"/>
                </a:solidFill>
                <a:latin typeface="Times New Roman" panose="02020603050405020304" pitchFamily="18" charset="0"/>
                <a:cs typeface="Times New Roman" panose="02020603050405020304" pitchFamily="18" charset="0"/>
              </a:rPr>
              <a:t>вового</a:t>
            </a:r>
            <a:r>
              <a:rPr lang="ru-RU" sz="1200" dirty="0">
                <a:solidFill>
                  <a:srgbClr val="000000"/>
                </a:solidFill>
                <a:latin typeface="Times New Roman" panose="02020603050405020304" pitchFamily="18" charset="0"/>
                <a:cs typeface="Times New Roman" panose="02020603050405020304" pitchFamily="18" charset="0"/>
              </a:rPr>
              <a:t>, организационного, экономического характера, направленных на обеспечение пожарной безопасности, а также боевые действия по спасению людей, имущества и ликвидации пожаров.</a:t>
            </a:r>
            <a:endParaRPr lang="ru-RU" sz="1200"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077927403"/>
              </p:ext>
            </p:extLst>
          </p:nvPr>
        </p:nvGraphicFramePr>
        <p:xfrm>
          <a:off x="363320" y="4366533"/>
          <a:ext cx="11565328" cy="1894840"/>
        </p:xfrm>
        <a:graphic>
          <a:graphicData uri="http://schemas.openxmlformats.org/drawingml/2006/table">
            <a:tbl>
              <a:tblPr firstRow="1" bandRow="1">
                <a:tableStyleId>{21E4AEA4-8DFA-4A89-87EB-49C32662AFE0}</a:tableStyleId>
              </a:tblPr>
              <a:tblGrid>
                <a:gridCol w="2891332"/>
                <a:gridCol w="2891332"/>
                <a:gridCol w="2891332"/>
                <a:gridCol w="2891332"/>
              </a:tblGrid>
              <a:tr h="206516">
                <a:tc gridSpan="4">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КЛАССИФИКАЦИЯ ПОЖАРОВ</a:t>
                      </a:r>
                      <a:endParaRPr lang="ru-RU" dirty="0">
                        <a:solidFill>
                          <a:schemeClr val="tx1"/>
                        </a:solidFill>
                        <a:latin typeface="Times New Roman" panose="02020603050405020304" pitchFamily="18" charset="0"/>
                        <a:cs typeface="Times New Roman" panose="02020603050405020304" pitchFamily="18" charset="0"/>
                      </a:endParaRPr>
                    </a:p>
                  </a:txBody>
                  <a:tcPr>
                    <a:solidFill>
                      <a:srgbClr val="F5614D"/>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370840">
                <a:tc>
                  <a:txBody>
                    <a:bodyPr/>
                    <a:lstStyle/>
                    <a:p>
                      <a:pPr algn="ctr"/>
                      <a:r>
                        <a:rPr lang="ru-RU" sz="1400" b="1" dirty="0" smtClean="0">
                          <a:latin typeface="Times New Roman" panose="02020603050405020304" pitchFamily="18" charset="0"/>
                          <a:cs typeface="Times New Roman" panose="02020603050405020304" pitchFamily="18" charset="0"/>
                        </a:rPr>
                        <a:t>По месту</a:t>
                      </a:r>
                      <a:r>
                        <a:rPr lang="ru-RU" sz="1400" b="1" baseline="0" dirty="0" smtClean="0">
                          <a:latin typeface="Times New Roman" panose="02020603050405020304" pitchFamily="18" charset="0"/>
                          <a:cs typeface="Times New Roman" panose="02020603050405020304" pitchFamily="18" charset="0"/>
                        </a:rPr>
                        <a:t> возникновения</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 масштабу</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 времени</a:t>
                      </a:r>
                      <a:r>
                        <a:rPr lang="ru-RU" sz="1400" b="1" baseline="0" dirty="0" smtClean="0">
                          <a:latin typeface="Times New Roman" panose="02020603050405020304" pitchFamily="18" charset="0"/>
                          <a:cs typeface="Times New Roman" panose="02020603050405020304" pitchFamily="18" charset="0"/>
                        </a:rPr>
                        <a:t> реагирования</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a:t>
                      </a:r>
                      <a:r>
                        <a:rPr lang="ru-RU" sz="1400" b="1" baseline="0" dirty="0" smtClean="0">
                          <a:latin typeface="Times New Roman" panose="02020603050405020304" pitchFamily="18" charset="0"/>
                          <a:cs typeface="Times New Roman" panose="02020603050405020304" pitchFamily="18" charset="0"/>
                        </a:rPr>
                        <a:t> внешним признакам горения</a:t>
                      </a:r>
                      <a:endParaRPr lang="ru-RU" sz="14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1400" dirty="0" smtClean="0">
                          <a:latin typeface="Times New Roman" panose="02020603050405020304" pitchFamily="18" charset="0"/>
                          <a:cs typeface="Times New Roman" panose="02020603050405020304" pitchFamily="18" charset="0"/>
                        </a:rPr>
                        <a:t>В зданиях</a:t>
                      </a:r>
                    </a:p>
                    <a:p>
                      <a:pPr algn="ctr"/>
                      <a:r>
                        <a:rPr lang="ru-RU" sz="1400" dirty="0" smtClean="0">
                          <a:latin typeface="Times New Roman" panose="02020603050405020304" pitchFamily="18" charset="0"/>
                          <a:cs typeface="Times New Roman" panose="02020603050405020304" pitchFamily="18" charset="0"/>
                        </a:rPr>
                        <a:t>На сооружениях</a:t>
                      </a:r>
                    </a:p>
                    <a:p>
                      <a:pPr algn="ctr"/>
                      <a:r>
                        <a:rPr lang="ru-RU" sz="1400" dirty="0" smtClean="0">
                          <a:latin typeface="Times New Roman" panose="02020603050405020304" pitchFamily="18" charset="0"/>
                          <a:cs typeface="Times New Roman" panose="02020603050405020304" pitchFamily="18" charset="0"/>
                        </a:rPr>
                        <a:t>В сгораемых массивах</a:t>
                      </a:r>
                    </a:p>
                    <a:p>
                      <a:pPr algn="ctr"/>
                      <a:r>
                        <a:rPr lang="ru-RU" sz="1400" dirty="0" smtClean="0">
                          <a:latin typeface="Times New Roman" panose="02020603050405020304" pitchFamily="18" charset="0"/>
                          <a:cs typeface="Times New Roman" panose="02020603050405020304" pitchFamily="18" charset="0"/>
                        </a:rPr>
                        <a:t>(лесные, степные, торфяные</a:t>
                      </a:r>
                    </a:p>
                    <a:p>
                      <a:pPr algn="ctr"/>
                      <a:r>
                        <a:rPr lang="ru-RU" sz="1400" dirty="0" smtClean="0">
                          <a:latin typeface="Times New Roman" panose="02020603050405020304" pitchFamily="18" charset="0"/>
                          <a:cs typeface="Times New Roman" panose="02020603050405020304" pitchFamily="18" charset="0"/>
                        </a:rPr>
                        <a:t>и другие)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Отдельные</a:t>
                      </a:r>
                    </a:p>
                    <a:p>
                      <a:pPr algn="ctr"/>
                      <a:r>
                        <a:rPr lang="ru-RU" sz="1400" dirty="0" smtClean="0">
                          <a:latin typeface="Times New Roman" panose="02020603050405020304" pitchFamily="18" charset="0"/>
                          <a:cs typeface="Times New Roman" panose="02020603050405020304" pitchFamily="18" charset="0"/>
                        </a:rPr>
                        <a:t>Сплошные</a:t>
                      </a:r>
                    </a:p>
                    <a:p>
                      <a:pPr algn="ctr"/>
                      <a:r>
                        <a:rPr lang="ru-RU" sz="1400" dirty="0" smtClean="0">
                          <a:latin typeface="Times New Roman" panose="02020603050405020304" pitchFamily="18" charset="0"/>
                          <a:cs typeface="Times New Roman" panose="02020603050405020304" pitchFamily="18" charset="0"/>
                        </a:rPr>
                        <a:t>Массовые</a:t>
                      </a:r>
                    </a:p>
                    <a:p>
                      <a:pPr algn="ctr"/>
                      <a:r>
                        <a:rPr lang="ru-RU" sz="1400" dirty="0" smtClean="0">
                          <a:latin typeface="Times New Roman" panose="02020603050405020304" pitchFamily="18" charset="0"/>
                          <a:cs typeface="Times New Roman" panose="02020603050405020304" pitchFamily="18" charset="0"/>
                        </a:rPr>
                        <a:t>Огневой шторм</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С ранним обнаружением</a:t>
                      </a:r>
                    </a:p>
                    <a:p>
                      <a:pPr algn="ctr"/>
                      <a:r>
                        <a:rPr lang="ru-RU" sz="1400" dirty="0" smtClean="0">
                          <a:latin typeface="Times New Roman" panose="02020603050405020304" pitchFamily="18" charset="0"/>
                          <a:cs typeface="Times New Roman" panose="02020603050405020304" pitchFamily="18" charset="0"/>
                        </a:rPr>
                        <a:t>С поздним обнаружением</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Наружные</a:t>
                      </a:r>
                    </a:p>
                    <a:p>
                      <a:pPr algn="ctr"/>
                      <a:r>
                        <a:rPr lang="ru-RU" sz="1400" dirty="0" smtClean="0">
                          <a:latin typeface="Times New Roman" panose="02020603050405020304" pitchFamily="18" charset="0"/>
                          <a:cs typeface="Times New Roman" panose="02020603050405020304" pitchFamily="18" charset="0"/>
                        </a:rPr>
                        <a:t>Внутренние</a:t>
                      </a:r>
                    </a:p>
                    <a:p>
                      <a:pPr algn="ctr"/>
                      <a:r>
                        <a:rPr lang="ru-RU" sz="1400" dirty="0" smtClean="0">
                          <a:latin typeface="Times New Roman" panose="02020603050405020304" pitchFamily="18" charset="0"/>
                          <a:cs typeface="Times New Roman" panose="02020603050405020304" pitchFamily="18" charset="0"/>
                        </a:rPr>
                        <a:t>Комбинированные</a:t>
                      </a:r>
                    </a:p>
                    <a:p>
                      <a:pPr algn="ctr"/>
                      <a:r>
                        <a:rPr lang="ru-RU" sz="1400" dirty="0" smtClean="0">
                          <a:latin typeface="Times New Roman" panose="02020603050405020304" pitchFamily="18" charset="0"/>
                          <a:cs typeface="Times New Roman" panose="02020603050405020304" pitchFamily="18" charset="0"/>
                        </a:rPr>
                        <a:t>Скрытые</a:t>
                      </a:r>
                      <a:endParaRPr lang="ru-RU" sz="14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230013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77"/>
            <a:ext cx="12192000" cy="8703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80880" y="-40069"/>
            <a:ext cx="1003633" cy="950284"/>
          </a:xfrm>
          <a:prstGeom prst="rect">
            <a:avLst/>
          </a:prstGeom>
        </p:spPr>
      </p:pic>
      <p:sp>
        <p:nvSpPr>
          <p:cNvPr id="14" name="TextBox 13"/>
          <p:cNvSpPr txBox="1"/>
          <p:nvPr/>
        </p:nvSpPr>
        <p:spPr>
          <a:xfrm>
            <a:off x="1112682" y="211620"/>
            <a:ext cx="10549333" cy="738664"/>
          </a:xfrm>
          <a:prstGeom prst="rect">
            <a:avLst/>
          </a:prstGeom>
          <a:noFill/>
        </p:spPr>
        <p:txBody>
          <a:bodyPr wrap="square" rtlCol="0">
            <a:spAutoFit/>
          </a:bodyPr>
          <a:lstStyle/>
          <a:p>
            <a:r>
              <a:rPr lang="ru-RU" sz="2400" dirty="0" smtClean="0">
                <a:solidFill>
                  <a:schemeClr val="bg1"/>
                </a:solidFill>
                <a:latin typeface="Times New Roman" panose="02020603050405020304" pitchFamily="18" charset="0"/>
                <a:cs typeface="Times New Roman" panose="02020603050405020304" pitchFamily="18" charset="0"/>
              </a:rPr>
              <a:t>ПОДГОТОВКА НАСЕЛЕНИЯ В ОБЛАСТИ ГРАЖДАНСКОЙ ОБОРОНЫ</a:t>
            </a:r>
          </a:p>
          <a:p>
            <a:endParaRPr lang="ru-RU" dirty="0"/>
          </a:p>
        </p:txBody>
      </p:sp>
      <p:sp>
        <p:nvSpPr>
          <p:cNvPr id="20" name="Прямоугольник 19"/>
          <p:cNvSpPr/>
          <p:nvPr/>
        </p:nvSpPr>
        <p:spPr>
          <a:xfrm>
            <a:off x="263352" y="950284"/>
            <a:ext cx="11665296" cy="5847755"/>
          </a:xfrm>
          <a:prstGeom prst="rect">
            <a:avLst/>
          </a:prstGeom>
          <a:solidFill>
            <a:schemeClr val="bg1">
              <a:lumMod val="85000"/>
            </a:schemeClr>
          </a:solidFill>
        </p:spPr>
        <p:txBody>
          <a:bodyPr wrap="square" anchor="ctr">
            <a:spAutoFit/>
          </a:bodyPr>
          <a:lstStyle/>
          <a:p>
            <a:pPr marL="171450" indent="-171450"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Федеральный закон от 21 декабря 1994 г. № 68-ФЗ «О защите населения и территорий от чрезвычайных ситуаций природного и техногенного характера</a:t>
            </a:r>
            <a:r>
              <a:rPr lang="ru-RU" sz="11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Федеральный </a:t>
            </a:r>
            <a:r>
              <a:rPr lang="ru-RU" sz="1100" dirty="0">
                <a:latin typeface="Times New Roman" panose="02020603050405020304" pitchFamily="18" charset="0"/>
                <a:cs typeface="Times New Roman" panose="02020603050405020304" pitchFamily="18" charset="0"/>
              </a:rPr>
              <a:t>закон от </a:t>
            </a:r>
            <a:r>
              <a:rPr lang="ru-RU" sz="1100" dirty="0" smtClean="0">
                <a:latin typeface="Times New Roman" panose="02020603050405020304" pitchFamily="18" charset="0"/>
                <a:cs typeface="Times New Roman" panose="02020603050405020304" pitchFamily="18" charset="0"/>
              </a:rPr>
              <a:t>12 января 1996 г. № </a:t>
            </a:r>
            <a:r>
              <a:rPr lang="ru-RU" sz="1100" dirty="0">
                <a:latin typeface="Times New Roman" panose="02020603050405020304" pitchFamily="18" charset="0"/>
                <a:cs typeface="Times New Roman" panose="02020603050405020304" pitchFamily="18" charset="0"/>
              </a:rPr>
              <a:t>7-ФЗ </a:t>
            </a:r>
            <a:r>
              <a:rPr lang="ru-RU" sz="1100" dirty="0" smtClean="0">
                <a:latin typeface="Times New Roman" panose="02020603050405020304" pitchFamily="18" charset="0"/>
                <a:cs typeface="Times New Roman" panose="02020603050405020304" pitchFamily="18" charset="0"/>
              </a:rPr>
              <a:t>«</a:t>
            </a:r>
            <a:r>
              <a:rPr lang="ru-RU" sz="1100" dirty="0">
                <a:latin typeface="Times New Roman" panose="02020603050405020304" pitchFamily="18" charset="0"/>
                <a:cs typeface="Times New Roman" panose="02020603050405020304" pitchFamily="18" charset="0"/>
              </a:rPr>
              <a:t>О некоммерческих </a:t>
            </a:r>
            <a:r>
              <a:rPr lang="ru-RU" sz="1100" dirty="0" smtClean="0">
                <a:latin typeface="Times New Roman" panose="02020603050405020304" pitchFamily="18" charset="0"/>
                <a:cs typeface="Times New Roman" panose="02020603050405020304" pitchFamily="18" charset="0"/>
              </a:rPr>
              <a:t>организациях»;</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Федеральный </a:t>
            </a:r>
            <a:r>
              <a:rPr lang="ru-RU" sz="1100" dirty="0">
                <a:latin typeface="Times New Roman" panose="02020603050405020304" pitchFamily="18" charset="0"/>
                <a:cs typeface="Times New Roman" panose="02020603050405020304" pitchFamily="18" charset="0"/>
              </a:rPr>
              <a:t>закон от </a:t>
            </a:r>
            <a:r>
              <a:rPr lang="ru-RU" sz="1100" dirty="0" smtClean="0">
                <a:latin typeface="Times New Roman" panose="02020603050405020304" pitchFamily="18" charset="0"/>
                <a:cs typeface="Times New Roman" panose="02020603050405020304" pitchFamily="18" charset="0"/>
              </a:rPr>
              <a:t>29 декабря 2012 г. № </a:t>
            </a:r>
            <a:r>
              <a:rPr lang="ru-RU" sz="1100" dirty="0">
                <a:latin typeface="Times New Roman" panose="02020603050405020304" pitchFamily="18" charset="0"/>
                <a:cs typeface="Times New Roman" panose="02020603050405020304" pitchFamily="18" charset="0"/>
              </a:rPr>
              <a:t>273-ФЗ </a:t>
            </a:r>
            <a:r>
              <a:rPr lang="ru-RU" sz="1100" dirty="0" smtClean="0">
                <a:latin typeface="Times New Roman" panose="02020603050405020304" pitchFamily="18" charset="0"/>
                <a:cs typeface="Times New Roman" panose="02020603050405020304" pitchFamily="18" charset="0"/>
              </a:rPr>
              <a:t>«Об </a:t>
            </a:r>
            <a:r>
              <a:rPr lang="ru-RU" sz="1100" dirty="0">
                <a:latin typeface="Times New Roman" panose="02020603050405020304" pitchFamily="18" charset="0"/>
                <a:cs typeface="Times New Roman" panose="02020603050405020304" pitchFamily="18" charset="0"/>
              </a:rPr>
              <a:t>образовании в Российской </a:t>
            </a:r>
            <a:r>
              <a:rPr lang="ru-RU" sz="1100" dirty="0" smtClean="0">
                <a:latin typeface="Times New Roman" panose="02020603050405020304" pitchFamily="18" charset="0"/>
                <a:cs typeface="Times New Roman" panose="02020603050405020304" pitchFamily="18" charset="0"/>
              </a:rPr>
              <a:t>Федерации»;</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Постановление Правительства </a:t>
            </a:r>
            <a:r>
              <a:rPr lang="ru-RU" sz="1100" dirty="0">
                <a:latin typeface="Times New Roman" panose="02020603050405020304" pitchFamily="18" charset="0"/>
                <a:cs typeface="Times New Roman" panose="02020603050405020304" pitchFamily="18" charset="0"/>
              </a:rPr>
              <a:t>Российской Федерации от 26 ноября 2007 г. № 804 «Об утверждении Положения о гражданской обороне в Российской Федерации</a:t>
            </a:r>
            <a:r>
              <a:rPr lang="ru-RU" sz="11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Постановление Правительства Российской </a:t>
            </a:r>
            <a:r>
              <a:rPr lang="ru-RU" sz="1100" dirty="0">
                <a:latin typeface="Times New Roman" panose="02020603050405020304" pitchFamily="18" charset="0"/>
                <a:cs typeface="Times New Roman" panose="02020603050405020304" pitchFamily="18" charset="0"/>
              </a:rPr>
              <a:t>Федерации от </a:t>
            </a:r>
            <a:r>
              <a:rPr lang="ru-RU" sz="1100" dirty="0" smtClean="0">
                <a:latin typeface="Times New Roman" panose="02020603050405020304" pitchFamily="18" charset="0"/>
                <a:cs typeface="Times New Roman" panose="02020603050405020304" pitchFamily="18" charset="0"/>
              </a:rPr>
              <a:t>18 сентября 2020 г. </a:t>
            </a:r>
            <a:r>
              <a:rPr lang="ru-RU" sz="1100" dirty="0">
                <a:latin typeface="Times New Roman" panose="02020603050405020304" pitchFamily="18" charset="0"/>
                <a:cs typeface="Times New Roman" panose="02020603050405020304" pitchFamily="18" charset="0"/>
              </a:rPr>
              <a:t>№ 1485 </a:t>
            </a:r>
            <a:r>
              <a:rPr lang="ru-RU" sz="1100" dirty="0" smtClean="0">
                <a:latin typeface="Times New Roman" panose="02020603050405020304" pitchFamily="18" charset="0"/>
                <a:cs typeface="Times New Roman" panose="02020603050405020304" pitchFamily="18" charset="0"/>
              </a:rPr>
              <a:t>«Об </a:t>
            </a:r>
            <a:r>
              <a:rPr lang="ru-RU" sz="1100" dirty="0">
                <a:latin typeface="Times New Roman" panose="02020603050405020304" pitchFamily="18" charset="0"/>
                <a:cs typeface="Times New Roman" panose="02020603050405020304" pitchFamily="18" charset="0"/>
              </a:rPr>
              <a:t>утверждении Положения о подготовке граждан Российской Федерации, иностранных граждан и лиц без гражданства в области защиты </a:t>
            </a:r>
            <a:r>
              <a:rPr lang="ru-RU" sz="1100" dirty="0" smtClean="0">
                <a:latin typeface="Times New Roman" panose="02020603050405020304" pitchFamily="18" charset="0"/>
                <a:cs typeface="Times New Roman" panose="02020603050405020304" pitchFamily="18" charset="0"/>
              </a:rPr>
              <a:t>от </a:t>
            </a:r>
            <a:r>
              <a:rPr lang="ru-RU" sz="1100" dirty="0">
                <a:latin typeface="Times New Roman" panose="02020603050405020304" pitchFamily="18" charset="0"/>
                <a:cs typeface="Times New Roman" panose="02020603050405020304" pitchFamily="18" charset="0"/>
              </a:rPr>
              <a:t>чрезвычайных ситуаций природного и техногенного </a:t>
            </a:r>
            <a:r>
              <a:rPr lang="ru-RU" sz="1100" dirty="0" smtClean="0">
                <a:latin typeface="Times New Roman" panose="02020603050405020304" pitchFamily="18" charset="0"/>
                <a:cs typeface="Times New Roman" panose="02020603050405020304" pitchFamily="18" charset="0"/>
              </a:rPr>
              <a:t>характера»;</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Постановление Правительства Российской Федерации от 2 ноября 2000 г. № 841 «Об утверждении Положения о подготовке населения в области гражданской обороны»;</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Приказ </a:t>
            </a:r>
            <a:r>
              <a:rPr lang="ru-RU" sz="1100" dirty="0">
                <a:latin typeface="Times New Roman" panose="02020603050405020304" pitchFamily="18" charset="0"/>
                <a:cs typeface="Times New Roman" panose="02020603050405020304" pitchFamily="18" charset="0"/>
              </a:rPr>
              <a:t>МЧС России от </a:t>
            </a:r>
            <a:r>
              <a:rPr lang="ru-RU" sz="1100" dirty="0" smtClean="0">
                <a:latin typeface="Times New Roman" panose="02020603050405020304" pitchFamily="18" charset="0"/>
                <a:cs typeface="Times New Roman" panose="02020603050405020304" pitchFamily="18" charset="0"/>
              </a:rPr>
              <a:t>24 апреля 2020 г. № </a:t>
            </a:r>
            <a:r>
              <a:rPr lang="ru-RU" sz="1100" dirty="0">
                <a:latin typeface="Times New Roman" panose="02020603050405020304" pitchFamily="18" charset="0"/>
                <a:cs typeface="Times New Roman" panose="02020603050405020304" pitchFamily="18" charset="0"/>
              </a:rPr>
              <a:t>262 </a:t>
            </a:r>
            <a:r>
              <a:rPr lang="ru-RU" sz="1100" dirty="0" smtClean="0">
                <a:latin typeface="Times New Roman" panose="02020603050405020304" pitchFamily="18" charset="0"/>
                <a:cs typeface="Times New Roman" panose="02020603050405020304" pitchFamily="18" charset="0"/>
              </a:rPr>
              <a:t>«Об </a:t>
            </a:r>
            <a:r>
              <a:rPr lang="ru-RU" sz="1100" dirty="0">
                <a:latin typeface="Times New Roman" panose="02020603050405020304" pitchFamily="18" charset="0"/>
                <a:cs typeface="Times New Roman" panose="02020603050405020304" pitchFamily="18" charset="0"/>
              </a:rPr>
              <a:t>утверждении перечня должностных лиц, проходящих обучение соответственно по дополнительным профессиональным программам и программам курсового обучения в области гражданской обороны в организациях, осуществляющих образовательную деятельность по дополнительным профессиональным программам в области гражданской обороны, находящихся в ведении Министерства Российской Федерации по делам гражданской обороны, чрезвычайным ситуациям и ликвидации последствий стихийных бедствий, других федеральных органов исполнительной власти, в других организациях, осуществляющих образовательную деятельность по дополнительным профессиональным программам в области гражданской обороны, в том числе в учебно-методических центрах, а также на курсах гражданской </a:t>
            </a:r>
            <a:r>
              <a:rPr lang="ru-RU" sz="1100" dirty="0" smtClean="0">
                <a:latin typeface="Times New Roman" panose="02020603050405020304" pitchFamily="18" charset="0"/>
                <a:cs typeface="Times New Roman" panose="02020603050405020304" pitchFamily="18" charset="0"/>
              </a:rPr>
              <a:t>обороны»;</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Приказ </a:t>
            </a:r>
            <a:r>
              <a:rPr lang="ru-RU" sz="1100" dirty="0">
                <a:latin typeface="Times New Roman" panose="02020603050405020304" pitchFamily="18" charset="0"/>
                <a:cs typeface="Times New Roman" panose="02020603050405020304" pitchFamily="18" charset="0"/>
              </a:rPr>
              <a:t>МЧС России от </a:t>
            </a:r>
            <a:r>
              <a:rPr lang="ru-RU" sz="1100" dirty="0" smtClean="0">
                <a:latin typeface="Times New Roman" panose="02020603050405020304" pitchFamily="18" charset="0"/>
                <a:cs typeface="Times New Roman" panose="02020603050405020304" pitchFamily="18" charset="0"/>
              </a:rPr>
              <a:t>29 июля 2020 г. № </a:t>
            </a:r>
            <a:r>
              <a:rPr lang="ru-RU" sz="1100" dirty="0">
                <a:latin typeface="Times New Roman" panose="02020603050405020304" pitchFamily="18" charset="0"/>
                <a:cs typeface="Times New Roman" panose="02020603050405020304" pitchFamily="18" charset="0"/>
              </a:rPr>
              <a:t>565 </a:t>
            </a:r>
            <a:r>
              <a:rPr lang="ru-RU" sz="1100" dirty="0" smtClean="0">
                <a:latin typeface="Times New Roman" panose="02020603050405020304" pitchFamily="18" charset="0"/>
                <a:cs typeface="Times New Roman" panose="02020603050405020304" pitchFamily="18" charset="0"/>
              </a:rPr>
              <a:t>«Об </a:t>
            </a:r>
            <a:r>
              <a:rPr lang="ru-RU" sz="1100" dirty="0">
                <a:latin typeface="Times New Roman" panose="02020603050405020304" pitchFamily="18" charset="0"/>
                <a:cs typeface="Times New Roman" panose="02020603050405020304" pitchFamily="18" charset="0"/>
              </a:rPr>
              <a:t>утверждении Инструкции по подготовке и проведению учений и тренировок по гражданской обороне, защите населения </a:t>
            </a:r>
            <a:r>
              <a:rPr lang="ru-RU" sz="1100" dirty="0" smtClean="0">
                <a:latin typeface="Times New Roman" panose="02020603050405020304" pitchFamily="18" charset="0"/>
                <a:cs typeface="Times New Roman" panose="02020603050405020304" pitchFamily="18" charset="0"/>
              </a:rPr>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от </a:t>
            </a:r>
            <a:r>
              <a:rPr lang="ru-RU" sz="1100" dirty="0">
                <a:latin typeface="Times New Roman" panose="02020603050405020304" pitchFamily="18" charset="0"/>
                <a:cs typeface="Times New Roman" panose="02020603050405020304" pitchFamily="18" charset="0"/>
              </a:rPr>
              <a:t>чрезвычайных ситуаций природного и техногенного характера, обеспечению пожарной безопасности и безопасности людей на водных </a:t>
            </a:r>
            <a:r>
              <a:rPr lang="ru-RU" sz="1100" dirty="0" smtClean="0">
                <a:latin typeface="Times New Roman" panose="02020603050405020304" pitchFamily="18" charset="0"/>
                <a:cs typeface="Times New Roman" panose="02020603050405020304" pitchFamily="18" charset="0"/>
              </a:rPr>
              <a:t>объектах»; </a:t>
            </a:r>
            <a:endParaRPr lang="en-US" sz="1100" dirty="0" smtClean="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Приказ </a:t>
            </a:r>
            <a:r>
              <a:rPr lang="ru-RU" sz="1100" dirty="0">
                <a:latin typeface="Times New Roman" panose="02020603050405020304" pitchFamily="18" charset="0"/>
                <a:cs typeface="Times New Roman" panose="02020603050405020304" pitchFamily="18" charset="0"/>
              </a:rPr>
              <a:t>МЧС России от 14 ноября 2008 г. № 687 «Об утверждении Положения об организации и ведении гражданской обороны в муниципальных образованиях и организациях</a:t>
            </a:r>
            <a:r>
              <a:rPr lang="ru-RU" sz="1100" dirty="0" smtClean="0">
                <a:latin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Организационно-методические рекомендации по подготовке всех групп населения в области гражданской обороны и защиты от чрезвычайных ситуаций на территории Российской Федерации в 2021-2025 годах, </a:t>
            </a:r>
            <a:r>
              <a:rPr lang="ru-RU" sz="1100" dirty="0" smtClean="0">
                <a:latin typeface="Times New Roman" panose="02020603050405020304" pitchFamily="18" charset="0"/>
                <a:cs typeface="Times New Roman" panose="02020603050405020304" pitchFamily="18" charset="0"/>
              </a:rPr>
              <a:t>утв. от 30 декабря 2020 г.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2-4-71-36-11;</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Примерная </a:t>
            </a:r>
            <a:r>
              <a:rPr lang="ru-RU" sz="1100" dirty="0">
                <a:latin typeface="Times New Roman" panose="02020603050405020304" pitchFamily="18" charset="0"/>
                <a:cs typeface="Times New Roman" panose="02020603050405020304" pitchFamily="18" charset="0"/>
              </a:rPr>
              <a:t>программа курсового обучения руководителей и работников гражданской обороны, руководителей формирований и служб, а также отдельных категорий </a:t>
            </a:r>
            <a:r>
              <a:rPr lang="ru-RU" sz="1100" dirty="0" smtClean="0">
                <a:latin typeface="Times New Roman" panose="02020603050405020304" pitchFamily="18" charset="0"/>
                <a:cs typeface="Times New Roman" panose="02020603050405020304" pitchFamily="18" charset="0"/>
              </a:rPr>
              <a:t>лиц</a:t>
            </a:r>
            <a:r>
              <a:rPr lang="ru-RU" sz="1100" dirty="0">
                <a:latin typeface="Times New Roman" panose="02020603050405020304" pitchFamily="18" charset="0"/>
                <a:cs typeface="Times New Roman" panose="02020603050405020304" pitchFamily="18" charset="0"/>
              </a:rPr>
              <a:t>,</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осуществляющих подготовку в области </a:t>
            </a:r>
            <a:r>
              <a:rPr lang="ru-RU" sz="1100" dirty="0" smtClean="0">
                <a:latin typeface="Times New Roman" panose="02020603050405020304" pitchFamily="18" charset="0"/>
                <a:cs typeface="Times New Roman" panose="02020603050405020304" pitchFamily="18" charset="0"/>
              </a:rPr>
              <a:t>гражданской обороны </a:t>
            </a:r>
            <a:r>
              <a:rPr lang="ru-RU" sz="1100" dirty="0">
                <a:latin typeface="Times New Roman" panose="02020603050405020304" pitchFamily="18" charset="0"/>
                <a:cs typeface="Times New Roman" panose="02020603050405020304" pitchFamily="18" charset="0"/>
              </a:rPr>
              <a:t>и защиты от </a:t>
            </a:r>
            <a:r>
              <a:rPr lang="ru-RU" sz="1100" dirty="0" smtClean="0">
                <a:latin typeface="Times New Roman" panose="02020603050405020304" pitchFamily="18" charset="0"/>
                <a:cs typeface="Times New Roman" panose="02020603050405020304" pitchFamily="18" charset="0"/>
              </a:rPr>
              <a:t>чрезвычайных ситуаций, утв. от 20 ноября 2020 г. № 2-4-71-29-11;</a:t>
            </a:r>
          </a:p>
          <a:p>
            <a:pPr marL="171450" indent="-171450"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Примерная программа курсового обучения работающего населения в области гражданской обороны, </a:t>
            </a:r>
            <a:r>
              <a:rPr lang="ru-RU" sz="1100" dirty="0" smtClean="0">
                <a:latin typeface="Times New Roman" panose="02020603050405020304" pitchFamily="18" charset="0"/>
                <a:cs typeface="Times New Roman" panose="02020603050405020304" pitchFamily="18" charset="0"/>
              </a:rPr>
              <a:t>утв. от 20 ноября 2020 г.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2-4-71-27-11;</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Примерная дополнительная профессиональная программа повышения квалификации руководителей и работников гражданской обороны, органов управления единой государственной системы предупреждения и ликвидации чрезвычайных ситуаций и отдельных категорий лиц, осуществляющих подготовку по программам обучения в области гражданской обороны и защиты населения от чрезвычайных ситуаций, </a:t>
            </a:r>
            <a:r>
              <a:rPr lang="ru-RU" sz="1100" dirty="0" smtClean="0">
                <a:latin typeface="Times New Roman" panose="02020603050405020304" pitchFamily="18" charset="0"/>
                <a:cs typeface="Times New Roman" panose="02020603050405020304" pitchFamily="18" charset="0"/>
              </a:rPr>
              <a:t>утв. от 30 октября 2020 г. № 2-4-71-11-10;</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Примерная программа курсового обучения личного состава НАСФ, утв. от 20 ноября 2020 г. № 2-4-71-28-11;</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Примерная программа курсового обучения личного состава НФГО, утв. от </a:t>
            </a:r>
            <a:r>
              <a:rPr lang="ru-RU" sz="1100" dirty="0">
                <a:latin typeface="Times New Roman" panose="02020603050405020304" pitchFamily="18" charset="0"/>
                <a:cs typeface="Times New Roman" panose="02020603050405020304" pitchFamily="18" charset="0"/>
              </a:rPr>
              <a:t>20 ноября 2020 г.</a:t>
            </a:r>
            <a:r>
              <a:rPr lang="ru-RU" sz="1100" dirty="0" smtClean="0">
                <a:latin typeface="Times New Roman" panose="02020603050405020304" pitchFamily="18" charset="0"/>
                <a:cs typeface="Times New Roman" panose="02020603050405020304" pitchFamily="18" charset="0"/>
              </a:rPr>
              <a:t> № 2-4-71-26-11;</a:t>
            </a: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Примерная </a:t>
            </a:r>
            <a:r>
              <a:rPr lang="ru-RU" sz="1100" dirty="0">
                <a:latin typeface="Times New Roman" panose="02020603050405020304" pitchFamily="18" charset="0"/>
                <a:cs typeface="Times New Roman" panose="02020603050405020304" pitchFamily="18" charset="0"/>
              </a:rPr>
              <a:t>программа курсового обучения личного состава спасательных служб, </a:t>
            </a:r>
            <a:r>
              <a:rPr lang="ru-RU" sz="1100" dirty="0" smtClean="0">
                <a:latin typeface="Times New Roman" panose="02020603050405020304" pitchFamily="18" charset="0"/>
                <a:cs typeface="Times New Roman" panose="02020603050405020304" pitchFamily="18" charset="0"/>
              </a:rPr>
              <a:t>утв. от </a:t>
            </a:r>
            <a:r>
              <a:rPr lang="ru-RU" sz="1100" dirty="0">
                <a:latin typeface="Times New Roman" panose="02020603050405020304" pitchFamily="18" charset="0"/>
                <a:cs typeface="Times New Roman" panose="02020603050405020304" pitchFamily="18" charset="0"/>
              </a:rPr>
              <a:t>20 ноября 2020 г.</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2-4-71-25-11;</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Рекомендации </a:t>
            </a:r>
            <a:r>
              <a:rPr lang="ru-RU" sz="1100" dirty="0">
                <a:latin typeface="Times New Roman" panose="02020603050405020304" pitchFamily="18" charset="0"/>
                <a:cs typeface="Times New Roman" panose="02020603050405020304" pitchFamily="18" charset="0"/>
              </a:rPr>
              <a:t>по организации и проведению курсового обучения в области гражданской обороны и защиты от чрезвычайных ситуаций, утв. </a:t>
            </a:r>
            <a:r>
              <a:rPr lang="ru-RU" sz="1100" dirty="0" smtClean="0">
                <a:latin typeface="Times New Roman" panose="02020603050405020304" pitchFamily="18" charset="0"/>
                <a:cs typeface="Times New Roman" panose="02020603050405020304" pitchFamily="18" charset="0"/>
              </a:rPr>
              <a:t>от 2 декабря 2015 г. № 2-4-87-46-11;</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Примерный </a:t>
            </a:r>
            <a:r>
              <a:rPr lang="ru-RU" sz="1100" dirty="0">
                <a:latin typeface="Times New Roman" panose="02020603050405020304" pitchFamily="18" charset="0"/>
                <a:cs typeface="Times New Roman" panose="02020603050405020304" pitchFamily="18" charset="0"/>
              </a:rPr>
              <a:t>порядок реализации семинаров (</a:t>
            </a:r>
            <a:r>
              <a:rPr lang="ru-RU" sz="1100" dirty="0" err="1">
                <a:latin typeface="Times New Roman" panose="02020603050405020304" pitchFamily="18" charset="0"/>
                <a:cs typeface="Times New Roman" panose="02020603050405020304" pitchFamily="18" charset="0"/>
              </a:rPr>
              <a:t>вебинаров</a:t>
            </a:r>
            <a:r>
              <a:rPr lang="ru-RU" sz="1100" dirty="0">
                <a:latin typeface="Times New Roman" panose="02020603050405020304" pitchFamily="18" charset="0"/>
                <a:cs typeface="Times New Roman" panose="02020603050405020304" pitchFamily="18" charset="0"/>
              </a:rPr>
              <a:t>) по гражданской обороне, письмо от 27 февраля 2020 г. № </a:t>
            </a:r>
            <a:r>
              <a:rPr lang="ru-RU" sz="1100" dirty="0" smtClean="0">
                <a:latin typeface="Times New Roman" panose="02020603050405020304" pitchFamily="18" charset="0"/>
                <a:cs typeface="Times New Roman" panose="02020603050405020304" pitchFamily="18" charset="0"/>
              </a:rPr>
              <a:t>11-7-606;</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Примерный </a:t>
            </a:r>
            <a:r>
              <a:rPr lang="ru-RU" sz="1100" dirty="0">
                <a:latin typeface="Times New Roman" panose="02020603050405020304" pitchFamily="18" charset="0"/>
                <a:cs typeface="Times New Roman" panose="02020603050405020304" pitchFamily="18" charset="0"/>
              </a:rPr>
              <a:t>порядок реализации вводного инструктажа по гражданской обороне, письмо от 27 февраля 2020 г. № </a:t>
            </a:r>
            <a:r>
              <a:rPr lang="ru-RU" sz="1100" dirty="0" smtClean="0">
                <a:latin typeface="Times New Roman" panose="02020603050405020304" pitchFamily="18" charset="0"/>
                <a:cs typeface="Times New Roman" panose="02020603050405020304" pitchFamily="18" charset="0"/>
              </a:rPr>
              <a:t>11-7-605;</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Примерный </a:t>
            </a:r>
            <a:r>
              <a:rPr lang="ru-RU" sz="1100" dirty="0">
                <a:latin typeface="Times New Roman" panose="02020603050405020304" pitchFamily="18" charset="0"/>
                <a:cs typeface="Times New Roman" panose="02020603050405020304" pitchFamily="18" charset="0"/>
              </a:rPr>
              <a:t>порядок определения состава учебно-материальной базы для подготовки населения в области гражданской обороны и защиты от чрезвычайных ситуаций, письмо </a:t>
            </a:r>
            <a:r>
              <a:rPr lang="ru-RU" sz="1100" dirty="0" smtClean="0">
                <a:latin typeface="Times New Roman" panose="02020603050405020304" pitchFamily="18" charset="0"/>
                <a:cs typeface="Times New Roman" panose="02020603050405020304" pitchFamily="18" charset="0"/>
              </a:rPr>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от </a:t>
            </a:r>
            <a:r>
              <a:rPr lang="ru-RU" sz="1100" dirty="0">
                <a:latin typeface="Times New Roman" panose="02020603050405020304" pitchFamily="18" charset="0"/>
                <a:cs typeface="Times New Roman" panose="02020603050405020304" pitchFamily="18" charset="0"/>
              </a:rPr>
              <a:t>27 февраля 2020 г. № </a:t>
            </a:r>
            <a:r>
              <a:rPr lang="ru-RU" sz="1100" dirty="0" smtClean="0">
                <a:latin typeface="Times New Roman" panose="02020603050405020304" pitchFamily="18" charset="0"/>
                <a:cs typeface="Times New Roman" panose="02020603050405020304" pitchFamily="18" charset="0"/>
              </a:rPr>
              <a:t>11-7-604;</a:t>
            </a:r>
            <a:endParaRPr lang="ru-RU" sz="11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100" dirty="0" smtClean="0">
                <a:latin typeface="Times New Roman" panose="02020603050405020304" pitchFamily="18" charset="0"/>
                <a:cs typeface="Times New Roman" panose="02020603050405020304" pitchFamily="18" charset="0"/>
              </a:rPr>
              <a:t>Письмо </a:t>
            </a:r>
            <a:r>
              <a:rPr lang="ru-RU" sz="1100" dirty="0">
                <a:latin typeface="Times New Roman" panose="02020603050405020304" pitchFamily="18" charset="0"/>
                <a:cs typeface="Times New Roman" panose="02020603050405020304" pitchFamily="18" charset="0"/>
              </a:rPr>
              <a:t>МЧС России от </a:t>
            </a:r>
            <a:r>
              <a:rPr lang="ru-RU" sz="1100" dirty="0" smtClean="0">
                <a:latin typeface="Times New Roman" panose="02020603050405020304" pitchFamily="18" charset="0"/>
                <a:cs typeface="Times New Roman" panose="02020603050405020304" pitchFamily="18" charset="0"/>
              </a:rPr>
              <a:t>27 октября 2020 г.  </a:t>
            </a:r>
            <a:r>
              <a:rPr lang="ru-RU" sz="1100" dirty="0">
                <a:latin typeface="Times New Roman" panose="02020603050405020304" pitchFamily="18" charset="0"/>
                <a:cs typeface="Times New Roman" panose="02020603050405020304" pitchFamily="18" charset="0"/>
              </a:rPr>
              <a:t>№ ИВ-11-85 </a:t>
            </a:r>
            <a:r>
              <a:rPr lang="ru-RU" sz="1100" dirty="0" smtClean="0">
                <a:latin typeface="Times New Roman" panose="02020603050405020304" pitchFamily="18" charset="0"/>
                <a:cs typeface="Times New Roman" panose="02020603050405020304" pitchFamily="18" charset="0"/>
              </a:rPr>
              <a:t>«О </a:t>
            </a:r>
            <a:r>
              <a:rPr lang="ru-RU" sz="1100" dirty="0">
                <a:latin typeface="Times New Roman" panose="02020603050405020304" pitchFamily="18" charset="0"/>
                <a:cs typeface="Times New Roman" panose="02020603050405020304" pitchFamily="18" charset="0"/>
              </a:rPr>
              <a:t>примерном Порядке реализации инструктажа по действиям в чрезвычайных </a:t>
            </a:r>
            <a:r>
              <a:rPr lang="ru-RU" sz="1100" dirty="0" smtClean="0">
                <a:latin typeface="Times New Roman" panose="02020603050405020304" pitchFamily="18" charset="0"/>
                <a:cs typeface="Times New Roman" panose="02020603050405020304" pitchFamily="18" charset="0"/>
              </a:rPr>
              <a:t>ситуациях».</a:t>
            </a:r>
            <a:endParaRPr lang="ru-RU" sz="11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512975"/>
            <a:ext cx="2844800" cy="365125"/>
          </a:xfrm>
        </p:spPr>
        <p:txBody>
          <a:bodyPr/>
          <a:lstStyle/>
          <a:p>
            <a:pPr>
              <a:defRPr/>
            </a:pPr>
            <a:fld id="{1E49034A-A7B1-445D-B275-FE52B65EA479}" type="slidenum">
              <a:rPr lang="ru-RU" smtClean="0"/>
              <a:pPr>
                <a:defRPr/>
              </a:pPr>
              <a:t>5</a:t>
            </a:fld>
            <a:endParaRPr lang="ru-RU" dirty="0"/>
          </a:p>
        </p:txBody>
      </p:sp>
    </p:spTree>
    <p:extLst>
      <p:ext uri="{BB962C8B-B14F-4D97-AF65-F5344CB8AC3E}">
        <p14:creationId xmlns:p14="http://schemas.microsoft.com/office/powerpoint/2010/main" val="3737012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78"/>
            <a:ext cx="12192000" cy="355606"/>
          </a:xfrm>
          <a:prstGeom prst="rect">
            <a:avLst/>
          </a:prstGeom>
          <a:solidFill>
            <a:srgbClr val="F5614D"/>
          </a:solidFill>
          <a:ln>
            <a:solidFill>
              <a:srgbClr val="F56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БОРЬБА С ПОЖАРАМИ, ВОЗНИКШИМИ ПРИ ВОЕННЫХ КОНФЛИКТАХ ИЛИ ВСЛЕДСТВИЕ ЭТИХ КОНФЛИКТОВ</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20975" y="403893"/>
            <a:ext cx="105475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400" b="1" dirty="0" smtClean="0">
                <a:solidFill>
                  <a:schemeClr val="tx2"/>
                </a:solidFill>
                <a:latin typeface="Times New Roman" panose="02020603050405020304" pitchFamily="18" charset="0"/>
                <a:cs typeface="Times New Roman" panose="02020603050405020304" pitchFamily="18" charset="0"/>
              </a:rPr>
              <a:t>СРЕДСТВА ПОЖАРОТУШЕНИЯ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80806" y="6528108"/>
            <a:ext cx="2844800" cy="365125"/>
          </a:xfrm>
        </p:spPr>
        <p:txBody>
          <a:bodyPr/>
          <a:lstStyle/>
          <a:p>
            <a:pPr>
              <a:defRPr/>
            </a:pPr>
            <a:fld id="{1E49034A-A7B1-445D-B275-FE52B65EA479}" type="slidenum">
              <a:rPr lang="ru-RU" smtClean="0"/>
              <a:pPr>
                <a:defRPr/>
              </a:pPr>
              <a:t>50</a:t>
            </a:fld>
            <a:endParaRPr lang="ru-RU" dirty="0"/>
          </a:p>
        </p:txBody>
      </p:sp>
      <p:sp>
        <p:nvSpPr>
          <p:cNvPr id="7" name="Прямоугольник 6"/>
          <p:cNvSpPr/>
          <p:nvPr/>
        </p:nvSpPr>
        <p:spPr>
          <a:xfrm>
            <a:off x="263352" y="866385"/>
            <a:ext cx="5328592"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ОГНЕТУШАЩИЕ СРЕДСТВА</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92163" y="1212735"/>
            <a:ext cx="4463677" cy="5693866"/>
          </a:xfrm>
          <a:prstGeom prst="rect">
            <a:avLst/>
          </a:prstGeom>
        </p:spPr>
        <p:txBody>
          <a:bodyPr wrap="square">
            <a:spAutoFit/>
          </a:bodyPr>
          <a:lstStyle/>
          <a:p>
            <a:pPr algn="just"/>
            <a:r>
              <a:rPr lang="ru-RU" sz="1300" dirty="0">
                <a:solidFill>
                  <a:srgbClr val="000000"/>
                </a:solidFill>
                <a:latin typeface="Times New Roman" panose="02020603050405020304" pitchFamily="18" charset="0"/>
                <a:cs typeface="Times New Roman" panose="02020603050405020304" pitchFamily="18" charset="0"/>
              </a:rPr>
              <a:t>К основным огнетушащим веществам относятся: вода, песок, земля, порошок, газ, пена, негорючие газы. </a:t>
            </a:r>
          </a:p>
          <a:p>
            <a:pPr algn="just"/>
            <a:r>
              <a:rPr lang="ru-RU" sz="1300" b="1" dirty="0">
                <a:solidFill>
                  <a:srgbClr val="000000"/>
                </a:solidFill>
                <a:latin typeface="Times New Roman" panose="02020603050405020304" pitchFamily="18" charset="0"/>
                <a:cs typeface="Times New Roman" panose="02020603050405020304" pitchFamily="18" charset="0"/>
              </a:rPr>
              <a:t>Вода </a:t>
            </a:r>
            <a:r>
              <a:rPr lang="ru-RU" sz="1300" dirty="0">
                <a:solidFill>
                  <a:srgbClr val="000000"/>
                </a:solidFill>
                <a:latin typeface="Times New Roman" panose="02020603050405020304" pitchFamily="18" charset="0"/>
                <a:cs typeface="Times New Roman" panose="02020603050405020304" pitchFamily="18" charset="0"/>
              </a:rPr>
              <a:t>является основным средством пожаротушения. Вода не может быть </a:t>
            </a:r>
            <a:r>
              <a:rPr lang="ru-RU" sz="1300" dirty="0" smtClean="0">
                <a:solidFill>
                  <a:srgbClr val="000000"/>
                </a:solidFill>
                <a:latin typeface="Times New Roman" panose="02020603050405020304" pitchFamily="18" charset="0"/>
                <a:cs typeface="Times New Roman" panose="02020603050405020304" pitchFamily="18" charset="0"/>
              </a:rPr>
              <a:t>использована </a:t>
            </a:r>
            <a:r>
              <a:rPr lang="ru-RU" sz="1300" dirty="0">
                <a:solidFill>
                  <a:srgbClr val="000000"/>
                </a:solidFill>
                <a:latin typeface="Times New Roman" panose="02020603050405020304" pitchFamily="18" charset="0"/>
                <a:cs typeface="Times New Roman" panose="02020603050405020304" pitchFamily="18" charset="0"/>
              </a:rPr>
              <a:t>при тушении нефти, бензина, керосина, масла. </a:t>
            </a:r>
          </a:p>
          <a:p>
            <a:pPr algn="just"/>
            <a:r>
              <a:rPr lang="ru-RU" sz="1300" b="1" dirty="0">
                <a:solidFill>
                  <a:srgbClr val="000000"/>
                </a:solidFill>
                <a:latin typeface="Times New Roman" panose="02020603050405020304" pitchFamily="18" charset="0"/>
                <a:cs typeface="Times New Roman" panose="02020603050405020304" pitchFamily="18" charset="0"/>
              </a:rPr>
              <a:t>Песок, земля </a:t>
            </a:r>
            <a:r>
              <a:rPr lang="ru-RU" sz="1300" dirty="0">
                <a:solidFill>
                  <a:srgbClr val="000000"/>
                </a:solidFill>
                <a:latin typeface="Times New Roman" panose="02020603050405020304" pitchFamily="18" charset="0"/>
                <a:cs typeface="Times New Roman" panose="02020603050405020304" pitchFamily="18" charset="0"/>
              </a:rPr>
              <a:t>используются для тушения небольших очагов возгорания. </a:t>
            </a:r>
          </a:p>
          <a:p>
            <a:pPr algn="just"/>
            <a:r>
              <a:rPr lang="ru-RU" sz="1300" b="1" dirty="0">
                <a:solidFill>
                  <a:srgbClr val="000000"/>
                </a:solidFill>
                <a:latin typeface="Times New Roman" panose="02020603050405020304" pitchFamily="18" charset="0"/>
                <a:cs typeface="Times New Roman" panose="02020603050405020304" pitchFamily="18" charset="0"/>
              </a:rPr>
              <a:t>Порошок, газ, пена </a:t>
            </a:r>
            <a:r>
              <a:rPr lang="ru-RU" sz="1300" dirty="0">
                <a:solidFill>
                  <a:srgbClr val="000000"/>
                </a:solidFill>
                <a:latin typeface="Times New Roman" panose="02020603050405020304" pitchFamily="18" charset="0"/>
                <a:cs typeface="Times New Roman" panose="02020603050405020304" pitchFamily="18" charset="0"/>
              </a:rPr>
              <a:t>применяются в составе огнетушителей и в специальных установках. </a:t>
            </a:r>
          </a:p>
          <a:p>
            <a:pPr algn="ctr"/>
            <a:r>
              <a:rPr lang="ru-RU" sz="1300" b="1" dirty="0">
                <a:solidFill>
                  <a:srgbClr val="000000"/>
                </a:solidFill>
                <a:latin typeface="Times New Roman" panose="02020603050405020304" pitchFamily="18" charset="0"/>
                <a:cs typeface="Times New Roman" panose="02020603050405020304" pitchFamily="18" charset="0"/>
              </a:rPr>
              <a:t>Ручные средства пожаротушения </a:t>
            </a:r>
            <a:endParaRPr lang="ru-RU" sz="1300" dirty="0">
              <a:solidFill>
                <a:srgbClr val="000000"/>
              </a:solidFill>
              <a:latin typeface="Times New Roman" panose="02020603050405020304" pitchFamily="18" charset="0"/>
              <a:cs typeface="Times New Roman" panose="02020603050405020304" pitchFamily="18" charset="0"/>
            </a:endParaRPr>
          </a:p>
          <a:p>
            <a:pPr algn="just"/>
            <a:r>
              <a:rPr lang="ru-RU" sz="1300" dirty="0">
                <a:solidFill>
                  <a:srgbClr val="000000"/>
                </a:solidFill>
                <a:latin typeface="Times New Roman" panose="02020603050405020304" pitchFamily="18" charset="0"/>
                <a:cs typeface="Times New Roman" panose="02020603050405020304" pitchFamily="18" charset="0"/>
              </a:rPr>
              <a:t>Эти средства предназначены для тушения пожара на начальной стадии его развития. К их числу относятся: огнетушители, кошма, противопожарные водопроводы с пожарными кранами. Пожарный кран имеет пожарный рукав и ствол, которые размещены в шкафу. </a:t>
            </a:r>
          </a:p>
          <a:p>
            <a:pPr algn="just"/>
            <a:r>
              <a:rPr lang="ru-RU" sz="1300" b="1" dirty="0">
                <a:solidFill>
                  <a:srgbClr val="000000"/>
                </a:solidFill>
                <a:latin typeface="Times New Roman" panose="02020603050405020304" pitchFamily="18" charset="0"/>
                <a:cs typeface="Times New Roman" panose="02020603050405020304" pitchFamily="18" charset="0"/>
              </a:rPr>
              <a:t>Кошма </a:t>
            </a:r>
            <a:r>
              <a:rPr lang="ru-RU" sz="1300" dirty="0">
                <a:solidFill>
                  <a:srgbClr val="000000"/>
                </a:solidFill>
                <a:latin typeface="Times New Roman" panose="02020603050405020304" pitchFamily="18" charset="0"/>
                <a:cs typeface="Times New Roman" panose="02020603050405020304" pitchFamily="18" charset="0"/>
              </a:rPr>
              <a:t>– плотная брезентовая ткань, предназначенная для изоляции очага горения от доступа воздуха. Используется при условии небольшого очага горения. </a:t>
            </a:r>
          </a:p>
          <a:p>
            <a:pPr algn="just"/>
            <a:r>
              <a:rPr lang="ru-RU" sz="1300" b="1" dirty="0">
                <a:solidFill>
                  <a:srgbClr val="000000"/>
                </a:solidFill>
                <a:latin typeface="Times New Roman" panose="02020603050405020304" pitchFamily="18" charset="0"/>
                <a:cs typeface="Times New Roman" panose="02020603050405020304" pitchFamily="18" charset="0"/>
              </a:rPr>
              <a:t>Ломы, багры, топоры </a:t>
            </a:r>
            <a:r>
              <a:rPr lang="ru-RU" sz="1300" dirty="0">
                <a:solidFill>
                  <a:srgbClr val="000000"/>
                </a:solidFill>
                <a:latin typeface="Times New Roman" panose="02020603050405020304" pitchFamily="18" charset="0"/>
                <a:cs typeface="Times New Roman" panose="02020603050405020304" pitchFamily="18" charset="0"/>
              </a:rPr>
              <a:t>применяются при разборке горящих конструкций. </a:t>
            </a:r>
          </a:p>
          <a:p>
            <a:pPr algn="just"/>
            <a:r>
              <a:rPr lang="ru-RU" sz="1300" b="1" dirty="0">
                <a:solidFill>
                  <a:srgbClr val="000000"/>
                </a:solidFill>
                <a:latin typeface="Times New Roman" panose="02020603050405020304" pitchFamily="18" charset="0"/>
                <a:cs typeface="Times New Roman" panose="02020603050405020304" pitchFamily="18" charset="0"/>
              </a:rPr>
              <a:t>Лопаты </a:t>
            </a:r>
            <a:r>
              <a:rPr lang="ru-RU" sz="1300" dirty="0">
                <a:solidFill>
                  <a:srgbClr val="000000"/>
                </a:solidFill>
                <a:latin typeface="Times New Roman" panose="02020603050405020304" pitchFamily="18" charset="0"/>
                <a:cs typeface="Times New Roman" panose="02020603050405020304" pitchFamily="18" charset="0"/>
              </a:rPr>
              <a:t>применяются для забрасывания очага пожара землей и песком. </a:t>
            </a:r>
          </a:p>
          <a:p>
            <a:pPr algn="ctr"/>
            <a:r>
              <a:rPr lang="ru-RU" sz="1300" b="1" dirty="0">
                <a:solidFill>
                  <a:srgbClr val="000000"/>
                </a:solidFill>
                <a:latin typeface="Times New Roman" panose="02020603050405020304" pitchFamily="18" charset="0"/>
                <a:cs typeface="Times New Roman" panose="02020603050405020304" pitchFamily="18" charset="0"/>
              </a:rPr>
              <a:t>Огнетушители </a:t>
            </a:r>
            <a:endParaRPr lang="ru-RU" sz="1300" dirty="0">
              <a:solidFill>
                <a:srgbClr val="000000"/>
              </a:solidFill>
              <a:latin typeface="Times New Roman" panose="02020603050405020304" pitchFamily="18" charset="0"/>
              <a:cs typeface="Times New Roman" panose="02020603050405020304" pitchFamily="18" charset="0"/>
            </a:endParaRPr>
          </a:p>
          <a:p>
            <a:pPr algn="just"/>
            <a:r>
              <a:rPr lang="ru-RU" sz="1300" dirty="0">
                <a:solidFill>
                  <a:srgbClr val="000000"/>
                </a:solidFill>
                <a:latin typeface="Times New Roman" panose="02020603050405020304" pitchFamily="18" charset="0"/>
                <a:cs typeface="Times New Roman" panose="02020603050405020304" pitchFamily="18" charset="0"/>
              </a:rPr>
              <a:t>Принцип их действия основан на вытеснении из корпуса огнетушащих веществ: пены, газа, порошка, воды. В зависимости от используемого огнегасящего </a:t>
            </a:r>
            <a:r>
              <a:rPr lang="ru-RU" sz="1300" dirty="0" smtClean="0">
                <a:solidFill>
                  <a:srgbClr val="000000"/>
                </a:solidFill>
                <a:latin typeface="Times New Roman" panose="02020603050405020304" pitchFamily="18" charset="0"/>
                <a:cs typeface="Times New Roman" panose="02020603050405020304" pitchFamily="18" charset="0"/>
              </a:rPr>
              <a:t>материала они </a:t>
            </a:r>
            <a:r>
              <a:rPr lang="ru-RU" sz="1300" dirty="0">
                <a:solidFill>
                  <a:srgbClr val="000000"/>
                </a:solidFill>
                <a:latin typeface="Times New Roman" panose="02020603050405020304" pitchFamily="18" charset="0"/>
                <a:cs typeface="Times New Roman" panose="02020603050405020304" pitchFamily="18" charset="0"/>
              </a:rPr>
              <a:t>бывают: пенными, углекислотными, порошковыми, водными, комбинированными. </a:t>
            </a:r>
            <a:endParaRPr lang="ru-RU" sz="13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589882" y="881382"/>
            <a:ext cx="5328592"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РУКАВА ПОЖАРНЫЕ</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589882" y="1181132"/>
            <a:ext cx="3250534" cy="5693866"/>
          </a:xfrm>
          <a:prstGeom prst="rect">
            <a:avLst/>
          </a:prstGeom>
        </p:spPr>
        <p:txBody>
          <a:bodyPr wrap="square">
            <a:spAutoFit/>
          </a:bodyPr>
          <a:lstStyle/>
          <a:p>
            <a:pPr algn="ctr"/>
            <a:r>
              <a:rPr lang="ru-RU" sz="1300" b="1" dirty="0">
                <a:solidFill>
                  <a:srgbClr val="000000"/>
                </a:solidFill>
                <a:latin typeface="Times New Roman" panose="02020603050405020304" pitchFamily="18" charset="0"/>
                <a:cs typeface="Times New Roman" panose="02020603050405020304" pitchFamily="18" charset="0"/>
              </a:rPr>
              <a:t>С </a:t>
            </a:r>
            <a:r>
              <a:rPr lang="ru-RU" sz="1300" b="1" dirty="0" smtClean="0">
                <a:solidFill>
                  <a:srgbClr val="000000"/>
                </a:solidFill>
                <a:latin typeface="Times New Roman" panose="02020603050405020304" pitchFamily="18" charset="0"/>
                <a:cs typeface="Times New Roman" panose="02020603050405020304" pitchFamily="18" charset="0"/>
              </a:rPr>
              <a:t>двухсторонним </a:t>
            </a:r>
            <a:r>
              <a:rPr lang="ru-RU" sz="1300" b="1" dirty="0">
                <a:solidFill>
                  <a:srgbClr val="000000"/>
                </a:solidFill>
                <a:latin typeface="Times New Roman" panose="02020603050405020304" pitchFamily="18" charset="0"/>
                <a:cs typeface="Times New Roman" panose="02020603050405020304" pitchFamily="18" charset="0"/>
              </a:rPr>
              <a:t>полимерным </a:t>
            </a:r>
            <a:r>
              <a:rPr lang="ru-RU" sz="1300" b="1" dirty="0" smtClean="0">
                <a:solidFill>
                  <a:srgbClr val="000000"/>
                </a:solidFill>
                <a:latin typeface="Times New Roman" panose="02020603050405020304" pitchFamily="18" charset="0"/>
                <a:cs typeface="Times New Roman" panose="02020603050405020304" pitchFamily="18" charset="0"/>
              </a:rPr>
              <a:t>покрытием </a:t>
            </a:r>
            <a:r>
              <a:rPr lang="ru-RU" sz="1300" b="1" dirty="0" err="1" smtClean="0">
                <a:solidFill>
                  <a:srgbClr val="000000"/>
                </a:solidFill>
                <a:latin typeface="Times New Roman" panose="02020603050405020304" pitchFamily="18" charset="0"/>
                <a:cs typeface="Times New Roman" panose="02020603050405020304" pitchFamily="18" charset="0"/>
              </a:rPr>
              <a:t>Армтекс</a:t>
            </a:r>
            <a:r>
              <a:rPr lang="ru-RU" sz="1300" b="1" dirty="0" smtClean="0">
                <a:solidFill>
                  <a:srgbClr val="000000"/>
                </a:solidFill>
                <a:latin typeface="Times New Roman" panose="02020603050405020304" pitchFamily="18" charset="0"/>
                <a:cs typeface="Times New Roman" panose="02020603050405020304" pitchFamily="18" charset="0"/>
              </a:rPr>
              <a:t> </a:t>
            </a:r>
            <a:r>
              <a:rPr lang="ru-RU" sz="1300" b="1" dirty="0">
                <a:solidFill>
                  <a:srgbClr val="000000"/>
                </a:solidFill>
                <a:latin typeface="Times New Roman" panose="02020603050405020304" pitchFamily="18" charset="0"/>
                <a:cs typeface="Times New Roman" panose="02020603050405020304" pitchFamily="18" charset="0"/>
              </a:rPr>
              <a:t>1,6 МПА для пожарной техники </a:t>
            </a:r>
            <a:endParaRPr lang="ru-RU" sz="1300" dirty="0">
              <a:solidFill>
                <a:srgbClr val="000000"/>
              </a:solidFill>
              <a:latin typeface="Times New Roman" panose="02020603050405020304" pitchFamily="18" charset="0"/>
              <a:cs typeface="Times New Roman" panose="02020603050405020304" pitchFamily="18" charset="0"/>
            </a:endParaRPr>
          </a:p>
          <a:p>
            <a:pPr algn="just"/>
            <a:r>
              <a:rPr lang="ru-RU" sz="1300" dirty="0">
                <a:solidFill>
                  <a:srgbClr val="000000"/>
                </a:solidFill>
                <a:latin typeface="Times New Roman" panose="02020603050405020304" pitchFamily="18" charset="0"/>
                <a:cs typeface="Times New Roman" panose="02020603050405020304" pitchFamily="18" charset="0"/>
              </a:rPr>
              <a:t>Предназначены для подачи воды и водных растворов с водным показателем </a:t>
            </a:r>
            <a:r>
              <a:rPr lang="ru-RU" sz="1300" dirty="0" err="1">
                <a:solidFill>
                  <a:srgbClr val="000000"/>
                </a:solidFill>
                <a:latin typeface="Times New Roman" panose="02020603050405020304" pitchFamily="18" charset="0"/>
                <a:cs typeface="Times New Roman" panose="02020603050405020304" pitchFamily="18" charset="0"/>
              </a:rPr>
              <a:t>pH</a:t>
            </a:r>
            <a:r>
              <a:rPr lang="ru-RU" sz="1300" dirty="0">
                <a:solidFill>
                  <a:srgbClr val="000000"/>
                </a:solidFill>
                <a:latin typeface="Times New Roman" panose="02020603050405020304" pitchFamily="18" charset="0"/>
                <a:cs typeface="Times New Roman" panose="02020603050405020304" pitchFamily="18" charset="0"/>
              </a:rPr>
              <a:t> от 7 до 10 на расстояние под давлением. Используются в промышленной и бытовой сфере. Рукав с двухсторонним полимерным покрытием типа «</a:t>
            </a:r>
            <a:r>
              <a:rPr lang="ru-RU" sz="1300" dirty="0" err="1">
                <a:solidFill>
                  <a:srgbClr val="000000"/>
                </a:solidFill>
                <a:latin typeface="Times New Roman" panose="02020603050405020304" pitchFamily="18" charset="0"/>
                <a:cs typeface="Times New Roman" panose="02020603050405020304" pitchFamily="18" charset="0"/>
              </a:rPr>
              <a:t>Армтекс</a:t>
            </a:r>
            <a:r>
              <a:rPr lang="ru-RU" sz="1300" dirty="0">
                <a:solidFill>
                  <a:srgbClr val="000000"/>
                </a:solidFill>
                <a:latin typeface="Times New Roman" panose="02020603050405020304" pitchFamily="18" charset="0"/>
                <a:cs typeface="Times New Roman" panose="02020603050405020304" pitchFamily="18" charset="0"/>
              </a:rPr>
              <a:t>» изготавливается только в исполнении для пожарной техники и рассчитан для работы под давлением до 1,6 Мпа. </a:t>
            </a:r>
          </a:p>
          <a:p>
            <a:pPr algn="ctr"/>
            <a:r>
              <a:rPr lang="ru-RU" sz="1300" b="1" dirty="0" err="1">
                <a:solidFill>
                  <a:srgbClr val="000000"/>
                </a:solidFill>
                <a:latin typeface="Times New Roman" panose="02020603050405020304" pitchFamily="18" charset="0"/>
                <a:cs typeface="Times New Roman" panose="02020603050405020304" pitchFamily="18" charset="0"/>
              </a:rPr>
              <a:t>Латексированные</a:t>
            </a:r>
            <a:r>
              <a:rPr lang="ru-RU" sz="1300" b="1" dirty="0">
                <a:solidFill>
                  <a:srgbClr val="000000"/>
                </a:solidFill>
                <a:latin typeface="Times New Roman" panose="02020603050405020304" pitchFamily="18" charset="0"/>
                <a:cs typeface="Times New Roman" panose="02020603050405020304" pitchFamily="18" charset="0"/>
              </a:rPr>
              <a:t> </a:t>
            </a:r>
            <a:endParaRPr lang="ru-RU" sz="1300" dirty="0">
              <a:solidFill>
                <a:srgbClr val="000000"/>
              </a:solidFill>
              <a:latin typeface="Times New Roman" panose="02020603050405020304" pitchFamily="18" charset="0"/>
              <a:cs typeface="Times New Roman" panose="02020603050405020304" pitchFamily="18" charset="0"/>
            </a:endParaRPr>
          </a:p>
          <a:p>
            <a:pPr algn="just"/>
            <a:r>
              <a:rPr lang="ru-RU" sz="1300" dirty="0">
                <a:solidFill>
                  <a:srgbClr val="000000"/>
                </a:solidFill>
                <a:latin typeface="Times New Roman" panose="02020603050405020304" pitchFamily="18" charset="0"/>
                <a:cs typeface="Times New Roman" panose="02020603050405020304" pitchFamily="18" charset="0"/>
              </a:rPr>
              <a:t>Предназначены для использования на передвижной пожарной технике с целью подачи воды и водных растворов пенообразователей на расстояние под давлением в интервале рабочих </a:t>
            </a:r>
            <a:r>
              <a:rPr lang="ru-RU" sz="1300" dirty="0" smtClean="0">
                <a:solidFill>
                  <a:srgbClr val="000000"/>
                </a:solidFill>
                <a:latin typeface="Times New Roman" panose="02020603050405020304" pitchFamily="18" charset="0"/>
                <a:cs typeface="Times New Roman" panose="02020603050405020304" pitchFamily="18" charset="0"/>
              </a:rPr>
              <a:t>температур </a:t>
            </a:r>
            <a:r>
              <a:rPr lang="ru-RU" sz="1300" dirty="0">
                <a:solidFill>
                  <a:srgbClr val="000000"/>
                </a:solidFill>
                <a:latin typeface="Times New Roman" panose="02020603050405020304" pitchFamily="18" charset="0"/>
                <a:cs typeface="Times New Roman" panose="02020603050405020304" pitchFamily="18" charset="0"/>
              </a:rPr>
              <a:t>от -400С до +450С в районах с умеренным климатом. </a:t>
            </a:r>
          </a:p>
          <a:p>
            <a:pPr algn="ctr"/>
            <a:r>
              <a:rPr lang="ru-RU" sz="1300" b="1" dirty="0">
                <a:solidFill>
                  <a:srgbClr val="000000"/>
                </a:solidFill>
                <a:latin typeface="Times New Roman" panose="02020603050405020304" pitchFamily="18" charset="0"/>
                <a:cs typeface="Times New Roman" panose="02020603050405020304" pitchFamily="18" charset="0"/>
              </a:rPr>
              <a:t>Напорно-всасывающие </a:t>
            </a:r>
            <a:endParaRPr lang="ru-RU" sz="1300" dirty="0">
              <a:solidFill>
                <a:srgbClr val="000000"/>
              </a:solidFill>
              <a:latin typeface="Times New Roman" panose="02020603050405020304" pitchFamily="18" charset="0"/>
              <a:cs typeface="Times New Roman" panose="02020603050405020304" pitchFamily="18" charset="0"/>
            </a:endParaRPr>
          </a:p>
          <a:p>
            <a:pPr algn="just"/>
            <a:r>
              <a:rPr lang="ru-RU" sz="1300" dirty="0">
                <a:solidFill>
                  <a:srgbClr val="000000"/>
                </a:solidFill>
                <a:latin typeface="Times New Roman" panose="02020603050405020304" pitchFamily="18" charset="0"/>
                <a:cs typeface="Times New Roman" panose="02020603050405020304" pitchFamily="18" charset="0"/>
              </a:rPr>
              <a:t>Предназначены для подвода воды от открытого </a:t>
            </a:r>
            <a:r>
              <a:rPr lang="ru-RU" sz="1300" dirty="0" err="1">
                <a:solidFill>
                  <a:srgbClr val="000000"/>
                </a:solidFill>
                <a:latin typeface="Times New Roman" panose="02020603050405020304" pitchFamily="18" charset="0"/>
                <a:cs typeface="Times New Roman" panose="02020603050405020304" pitchFamily="18" charset="0"/>
              </a:rPr>
              <a:t>водоисточника</a:t>
            </a:r>
            <a:r>
              <a:rPr lang="ru-RU" sz="1300" dirty="0">
                <a:solidFill>
                  <a:srgbClr val="000000"/>
                </a:solidFill>
                <a:latin typeface="Times New Roman" panose="02020603050405020304" pitchFamily="18" charset="0"/>
                <a:cs typeface="Times New Roman" panose="02020603050405020304" pitchFamily="18" charset="0"/>
              </a:rPr>
              <a:t> к пожарной мотопомпе, пожарному насосу пожарной автоцистерны, пожарной насосной станции. Имеют жесткую конструкцию с текстильным каркасом. Длина всасывающего рукава составляет 4 м. </a:t>
            </a:r>
            <a:endParaRPr lang="ru-RU" sz="13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5038779" y="1176360"/>
            <a:ext cx="1300200" cy="1270950"/>
          </a:xfrm>
          <a:prstGeom prst="rect">
            <a:avLst/>
          </a:prstGeom>
        </p:spPr>
      </p:pic>
      <p:pic>
        <p:nvPicPr>
          <p:cNvPr id="6" name="Рисунок 5"/>
          <p:cNvPicPr>
            <a:picLocks noChangeAspect="1"/>
          </p:cNvPicPr>
          <p:nvPr/>
        </p:nvPicPr>
        <p:blipFill>
          <a:blip r:embed="rId5"/>
          <a:stretch>
            <a:fillRect/>
          </a:stretch>
        </p:blipFill>
        <p:spPr>
          <a:xfrm>
            <a:off x="5069584" y="2422814"/>
            <a:ext cx="1251091" cy="1605251"/>
          </a:xfrm>
          <a:prstGeom prst="rect">
            <a:avLst/>
          </a:prstGeom>
        </p:spPr>
      </p:pic>
      <p:pic>
        <p:nvPicPr>
          <p:cNvPr id="13" name="Рисунок 12"/>
          <p:cNvPicPr>
            <a:picLocks noChangeAspect="1"/>
          </p:cNvPicPr>
          <p:nvPr/>
        </p:nvPicPr>
        <p:blipFill>
          <a:blip r:embed="rId6"/>
          <a:stretch>
            <a:fillRect/>
          </a:stretch>
        </p:blipFill>
        <p:spPr>
          <a:xfrm>
            <a:off x="5024271" y="3955813"/>
            <a:ext cx="1440160" cy="1318706"/>
          </a:xfrm>
          <a:prstGeom prst="rect">
            <a:avLst/>
          </a:prstGeom>
        </p:spPr>
      </p:pic>
      <p:pic>
        <p:nvPicPr>
          <p:cNvPr id="14" name="Рисунок 13"/>
          <p:cNvPicPr>
            <a:picLocks noChangeAspect="1"/>
          </p:cNvPicPr>
          <p:nvPr/>
        </p:nvPicPr>
        <p:blipFill>
          <a:blip r:embed="rId7"/>
          <a:stretch>
            <a:fillRect/>
          </a:stretch>
        </p:blipFill>
        <p:spPr>
          <a:xfrm>
            <a:off x="5007719" y="5374152"/>
            <a:ext cx="1230284" cy="1433765"/>
          </a:xfrm>
          <a:prstGeom prst="rect">
            <a:avLst/>
          </a:prstGeom>
        </p:spPr>
      </p:pic>
      <p:pic>
        <p:nvPicPr>
          <p:cNvPr id="15" name="Рисунок 14"/>
          <p:cNvPicPr>
            <a:picLocks noChangeAspect="1"/>
          </p:cNvPicPr>
          <p:nvPr/>
        </p:nvPicPr>
        <p:blipFill>
          <a:blip r:embed="rId8"/>
          <a:stretch>
            <a:fillRect/>
          </a:stretch>
        </p:blipFill>
        <p:spPr>
          <a:xfrm>
            <a:off x="10164354" y="1811835"/>
            <a:ext cx="1612771" cy="4352641"/>
          </a:xfrm>
          <a:prstGeom prst="rect">
            <a:avLst/>
          </a:prstGeom>
        </p:spPr>
      </p:pic>
    </p:spTree>
    <p:extLst>
      <p:ext uri="{BB962C8B-B14F-4D97-AF65-F5344CB8AC3E}">
        <p14:creationId xmlns:p14="http://schemas.microsoft.com/office/powerpoint/2010/main" val="31443152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p:nvPr/>
        </p:nvPicPr>
        <p:blipFill rotWithShape="1">
          <a:blip r:embed="rId3"/>
          <a:srcRect l="-1" t="13040" r="299"/>
          <a:stretch/>
        </p:blipFill>
        <p:spPr bwMode="auto">
          <a:xfrm>
            <a:off x="927195" y="1911510"/>
            <a:ext cx="2413229" cy="1600571"/>
          </a:xfrm>
          <a:prstGeom prst="rect">
            <a:avLst/>
          </a:prstGeom>
        </p:spPr>
      </p:pic>
      <p:sp>
        <p:nvSpPr>
          <p:cNvPr id="31" name="Прямоугольник 30"/>
          <p:cNvSpPr/>
          <p:nvPr/>
        </p:nvSpPr>
        <p:spPr>
          <a:xfrm>
            <a:off x="0" y="-78"/>
            <a:ext cx="12192000" cy="355606"/>
          </a:xfrm>
          <a:prstGeom prst="rect">
            <a:avLst/>
          </a:prstGeom>
          <a:solidFill>
            <a:srgbClr val="F5614D"/>
          </a:solidFill>
          <a:ln>
            <a:solidFill>
              <a:srgbClr val="F56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БОРЬБА С ПОЖАРАМИ, ВОЗНИКШИМИ ПРИ ВОЕННЫХ КОНФЛИКТАХ ИЛИ ВСЛЕДСТВИЕ ЭТИХ КОНФЛИКТОВ</a:t>
            </a:r>
          </a:p>
        </p:txBody>
      </p:sp>
      <p:pic>
        <p:nvPicPr>
          <p:cNvPr id="11" name="Рисунок 10"/>
          <p:cNvPicPr>
            <a:picLocks noChangeAspect="1"/>
          </p:cNvPicPr>
          <p:nvPr/>
        </p:nvPicPr>
        <p:blipFill>
          <a:blip r:embed="rId4"/>
          <a:stretch>
            <a:fillRect/>
          </a:stretch>
        </p:blipFill>
        <p:spPr>
          <a:xfrm>
            <a:off x="11784632" y="35947"/>
            <a:ext cx="284899" cy="269755"/>
          </a:xfrm>
          <a:prstGeom prst="rect">
            <a:avLst/>
          </a:prstGeom>
        </p:spPr>
      </p:pic>
      <p:sp>
        <p:nvSpPr>
          <p:cNvPr id="8" name="Title 2"/>
          <p:cNvSpPr txBox="1">
            <a:spLocks/>
          </p:cNvSpPr>
          <p:nvPr/>
        </p:nvSpPr>
        <p:spPr bwMode="auto">
          <a:xfrm>
            <a:off x="213826" y="383653"/>
            <a:ext cx="105475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400" b="1" dirty="0" smtClean="0">
                <a:solidFill>
                  <a:schemeClr val="tx2"/>
                </a:solidFill>
                <a:latin typeface="Times New Roman" panose="02020603050405020304" pitchFamily="18" charset="0"/>
                <a:cs typeface="Times New Roman" panose="02020603050405020304" pitchFamily="18" charset="0"/>
              </a:rPr>
              <a:t>ПОЖАРНАЯ ТЕХНИКА</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81512" y="6525812"/>
            <a:ext cx="2844800" cy="365125"/>
          </a:xfrm>
        </p:spPr>
        <p:txBody>
          <a:bodyPr/>
          <a:lstStyle/>
          <a:p>
            <a:pPr>
              <a:defRPr/>
            </a:pPr>
            <a:fld id="{1E49034A-A7B1-445D-B275-FE52B65EA479}" type="slidenum">
              <a:rPr lang="ru-RU" smtClean="0"/>
              <a:pPr>
                <a:defRPr/>
              </a:pPr>
              <a:t>51</a:t>
            </a:fld>
            <a:endParaRPr lang="ru-RU" dirty="0"/>
          </a:p>
        </p:txBody>
      </p:sp>
      <p:sp>
        <p:nvSpPr>
          <p:cNvPr id="7" name="Прямоугольник 6"/>
          <p:cNvSpPr/>
          <p:nvPr/>
        </p:nvSpPr>
        <p:spPr>
          <a:xfrm>
            <a:off x="263352" y="866385"/>
            <a:ext cx="6768752"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ПОЖАРНЫЕ АВТОЦИСТЕРНЫ</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63352" y="1165713"/>
            <a:ext cx="6768752" cy="830997"/>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Предназначены для тушения пожаров из цистерны, пожарных гидрантов и </a:t>
            </a:r>
            <a:r>
              <a:rPr lang="ru-RU" sz="1200" dirty="0" smtClean="0">
                <a:solidFill>
                  <a:srgbClr val="000000"/>
                </a:solidFill>
                <a:latin typeface="Times New Roman" panose="02020603050405020304" pitchFamily="18" charset="0"/>
                <a:cs typeface="Times New Roman" panose="02020603050405020304" pitchFamily="18" charset="0"/>
              </a:rPr>
              <a:t>водоемов </a:t>
            </a:r>
            <a:r>
              <a:rPr lang="ru-RU" sz="1200" dirty="0">
                <a:solidFill>
                  <a:srgbClr val="000000"/>
                </a:solidFill>
                <a:latin typeface="Times New Roman" panose="02020603050405020304" pitchFamily="18" charset="0"/>
                <a:cs typeface="Times New Roman" panose="02020603050405020304" pitchFamily="18" charset="0"/>
              </a:rPr>
              <a:t>при помощи рукавных линий или лафетного ствола, воздушно-механической пеной в населенных пунктах, на предприятиях, в сельской местности и на других объектах. Служат для доставки к месту </a:t>
            </a:r>
            <a:r>
              <a:rPr lang="ru-RU" sz="1200" dirty="0" smtClean="0">
                <a:solidFill>
                  <a:srgbClr val="000000"/>
                </a:solidFill>
                <a:latin typeface="Times New Roman" panose="02020603050405020304" pitchFamily="18" charset="0"/>
                <a:cs typeface="Times New Roman" panose="02020603050405020304" pitchFamily="18" charset="0"/>
              </a:rPr>
              <a:t>пожара </a:t>
            </a:r>
            <a:r>
              <a:rPr lang="ru-RU" sz="1200" dirty="0">
                <a:solidFill>
                  <a:srgbClr val="000000"/>
                </a:solidFill>
                <a:latin typeface="Times New Roman" panose="02020603050405020304" pitchFamily="18" charset="0"/>
                <a:cs typeface="Times New Roman" panose="02020603050405020304" pitchFamily="18" charset="0"/>
              </a:rPr>
              <a:t>запаса огнетушащих средств, пожарно-технического вооружения и боевого </a:t>
            </a:r>
            <a:r>
              <a:rPr lang="ru-RU" sz="1200" dirty="0" smtClean="0">
                <a:solidFill>
                  <a:srgbClr val="000000"/>
                </a:solidFill>
                <a:latin typeface="Times New Roman" panose="02020603050405020304" pitchFamily="18" charset="0"/>
                <a:cs typeface="Times New Roman" panose="02020603050405020304" pitchFamily="18" charset="0"/>
              </a:rPr>
              <a:t>расчета.</a:t>
            </a:r>
            <a:endParaRPr lang="ru-RU" sz="1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364208" y="3466914"/>
            <a:ext cx="1539204" cy="276999"/>
          </a:xfrm>
          <a:prstGeom prst="rect">
            <a:avLst/>
          </a:prstGeom>
        </p:spPr>
        <p:txBody>
          <a:bodyPr wrap="none">
            <a:spAutoFit/>
          </a:bodyPr>
          <a:lstStyle/>
          <a:p>
            <a:r>
              <a:rPr lang="ru-RU" sz="1200" dirty="0" smtClean="0">
                <a:solidFill>
                  <a:srgbClr val="000000"/>
                </a:solidFill>
                <a:latin typeface="Times New Roman" panose="02020603050405020304" pitchFamily="18" charset="0"/>
                <a:cs typeface="Times New Roman" panose="02020603050405020304" pitchFamily="18" charset="0"/>
              </a:rPr>
              <a:t>АЦ-3,2-40/4 (43265)</a:t>
            </a:r>
            <a:endParaRPr lang="ru-RU" sz="12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5343401" y="3460962"/>
            <a:ext cx="1342034" cy="276999"/>
          </a:xfrm>
          <a:prstGeom prst="rect">
            <a:avLst/>
          </a:prstGeom>
        </p:spPr>
        <p:txBody>
          <a:bodyPr wrap="none">
            <a:spAutoFit/>
          </a:bodyPr>
          <a:lstStyle/>
          <a:p>
            <a:r>
              <a:rPr lang="ru-RU" sz="1200" dirty="0" smtClean="0">
                <a:solidFill>
                  <a:srgbClr val="000000"/>
                </a:solidFill>
                <a:latin typeface="Times New Roman" panose="02020603050405020304" pitchFamily="18" charset="0"/>
                <a:cs typeface="Times New Roman" panose="02020603050405020304" pitchFamily="18" charset="0"/>
              </a:rPr>
              <a:t>АЦ-6,0-40 (5557)</a:t>
            </a:r>
            <a:endParaRPr lang="ru-RU" sz="1200"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7248127" y="712900"/>
            <a:ext cx="4608511"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ПОЖАРНЫЙ АВТОМОБИЛЬ - БАЗА ГАЗОДЫМОЗАЩИТНОЙ СЛУЖБЫ</a:t>
            </a:r>
            <a:endParaRPr lang="ru-RU" sz="1100" b="1"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7170779" y="1174531"/>
            <a:ext cx="4730561" cy="830997"/>
          </a:xfrm>
          <a:prstGeom prst="rect">
            <a:avLst/>
          </a:prstGeom>
        </p:spPr>
        <p:txBody>
          <a:bodyPr wrap="square">
            <a:spAutoFit/>
          </a:bodyPr>
          <a:lstStyle/>
          <a:p>
            <a:pPr algn="just"/>
            <a:r>
              <a:rPr lang="ru-RU" sz="1200" dirty="0" smtClean="0">
                <a:solidFill>
                  <a:srgbClr val="000000"/>
                </a:solidFill>
                <a:latin typeface="Times New Roman" panose="02020603050405020304" pitchFamily="18" charset="0"/>
                <a:cs typeface="Times New Roman" panose="02020603050405020304" pitchFamily="18" charset="0"/>
              </a:rPr>
              <a:t>Оборудован </a:t>
            </a:r>
            <a:r>
              <a:rPr lang="ru-RU" sz="1200" dirty="0">
                <a:solidFill>
                  <a:srgbClr val="000000"/>
                </a:solidFill>
                <a:latin typeface="Times New Roman" panose="02020603050405020304" pitchFamily="18" charset="0"/>
                <a:cs typeface="Times New Roman" panose="02020603050405020304" pitchFamily="18" charset="0"/>
              </a:rPr>
              <a:t>комплектом технического вооружения обслуживания и зарядки средств защиты органов дыхания и </a:t>
            </a:r>
            <a:r>
              <a:rPr lang="ru-RU" sz="1200" dirty="0" smtClean="0">
                <a:solidFill>
                  <a:srgbClr val="000000"/>
                </a:solidFill>
                <a:latin typeface="Times New Roman" panose="02020603050405020304" pitchFamily="18" charset="0"/>
                <a:cs typeface="Times New Roman" panose="02020603050405020304" pitchFamily="18" charset="0"/>
              </a:rPr>
              <a:t>предназначен </a:t>
            </a:r>
            <a:r>
              <a:rPr lang="ru-RU" sz="1200" dirty="0">
                <a:solidFill>
                  <a:srgbClr val="000000"/>
                </a:solidFill>
                <a:latin typeface="Times New Roman" panose="02020603050405020304" pitchFamily="18" charset="0"/>
                <a:cs typeface="Times New Roman" panose="02020603050405020304" pitchFamily="18" charset="0"/>
              </a:rPr>
              <a:t>для доставки личного состава и техники к месту работы </a:t>
            </a:r>
            <a:r>
              <a:rPr lang="ru-RU" sz="1200" dirty="0" err="1">
                <a:solidFill>
                  <a:srgbClr val="000000"/>
                </a:solidFill>
                <a:latin typeface="Times New Roman" panose="02020603050405020304" pitchFamily="18" charset="0"/>
                <a:cs typeface="Times New Roman" panose="02020603050405020304" pitchFamily="18" charset="0"/>
              </a:rPr>
              <a:t>газодымозащитной</a:t>
            </a:r>
            <a:r>
              <a:rPr lang="ru-RU" sz="1200" dirty="0">
                <a:solidFill>
                  <a:srgbClr val="000000"/>
                </a:solidFill>
                <a:latin typeface="Times New Roman" panose="02020603050405020304" pitchFamily="18" charset="0"/>
                <a:cs typeface="Times New Roman" panose="02020603050405020304" pitchFamily="18" charset="0"/>
              </a:rPr>
              <a:t> службы.</a:t>
            </a:r>
            <a:endParaRPr lang="ru-RU" sz="1200" dirty="0"/>
          </a:p>
        </p:txBody>
      </p:sp>
      <p:sp>
        <p:nvSpPr>
          <p:cNvPr id="18" name="Прямоугольник 17"/>
          <p:cNvSpPr/>
          <p:nvPr/>
        </p:nvSpPr>
        <p:spPr>
          <a:xfrm>
            <a:off x="9264352" y="3466914"/>
            <a:ext cx="639919" cy="276999"/>
          </a:xfrm>
          <a:prstGeom prst="rect">
            <a:avLst/>
          </a:prstGeom>
        </p:spPr>
        <p:txBody>
          <a:bodyPr wrap="none">
            <a:spAutoFit/>
          </a:bodyPr>
          <a:lstStyle/>
          <a:p>
            <a:r>
              <a:rPr lang="ru-RU" sz="1200" dirty="0" smtClean="0">
                <a:solidFill>
                  <a:srgbClr val="000000"/>
                </a:solidFill>
                <a:latin typeface="Times New Roman" panose="02020603050405020304" pitchFamily="18" charset="0"/>
                <a:cs typeface="Times New Roman" panose="02020603050405020304" pitchFamily="18" charset="0"/>
              </a:rPr>
              <a:t>АБГ-3 </a:t>
            </a:r>
            <a:endParaRPr lang="ru-RU" sz="1200"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263352" y="3872980"/>
            <a:ext cx="3816424" cy="4320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ПОЖАРНЫЙ АВТОМОБИЛЬ </a:t>
            </a:r>
          </a:p>
          <a:p>
            <a:pPr algn="ctr"/>
            <a:r>
              <a:rPr lang="ru-RU" sz="1100" b="1" dirty="0" smtClean="0">
                <a:solidFill>
                  <a:schemeClr val="tx1"/>
                </a:solidFill>
                <a:latin typeface="Times New Roman" panose="02020603050405020304" pitchFamily="18" charset="0"/>
                <a:cs typeface="Times New Roman" panose="02020603050405020304" pitchFamily="18" charset="0"/>
              </a:rPr>
              <a:t>СВЯЗИ И ОСВЕЩЕНИЯ</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217866" y="3890523"/>
            <a:ext cx="3747136"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АВТОМОБИЛИ ШТАБНЫЕ</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8088854" y="3890522"/>
            <a:ext cx="3767785"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ПОЖАРНЫЕ НАСОСНЫЕ СТАНЦИИ</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213826" y="4290386"/>
            <a:ext cx="3857190" cy="646331"/>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Предназначен для освещения места работы пожарных и спасательных подразделений на месте пожара и обеспечения связи с центральным пунктом </a:t>
            </a:r>
            <a:r>
              <a:rPr lang="ru-RU" sz="1200" dirty="0" smtClean="0">
                <a:solidFill>
                  <a:srgbClr val="000000"/>
                </a:solidFill>
                <a:latin typeface="Times New Roman" panose="02020603050405020304" pitchFamily="18" charset="0"/>
                <a:cs typeface="Times New Roman" panose="02020603050405020304" pitchFamily="18" charset="0"/>
              </a:rPr>
              <a:t>связи. </a:t>
            </a:r>
            <a:endParaRPr lang="ru-RU" sz="1200"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163977" y="4198333"/>
            <a:ext cx="3857190" cy="830997"/>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Предназначены для обеспечения </a:t>
            </a:r>
            <a:r>
              <a:rPr lang="ru-RU" sz="1200" dirty="0" smtClean="0">
                <a:solidFill>
                  <a:srgbClr val="000000"/>
                </a:solidFill>
                <a:latin typeface="Times New Roman" panose="02020603050405020304" pitchFamily="18" charset="0"/>
                <a:cs typeface="Times New Roman" panose="02020603050405020304" pitchFamily="18" charset="0"/>
              </a:rPr>
              <a:t>оперативной работы </a:t>
            </a:r>
            <a:r>
              <a:rPr lang="ru-RU" sz="1200" dirty="0">
                <a:solidFill>
                  <a:srgbClr val="000000"/>
                </a:solidFill>
                <a:latin typeface="Times New Roman" panose="02020603050405020304" pitchFamily="18" charset="0"/>
                <a:cs typeface="Times New Roman" panose="02020603050405020304" pitchFamily="18" charset="0"/>
              </a:rPr>
              <a:t>штаба пожаротушения и служат </a:t>
            </a:r>
            <a:r>
              <a:rPr lang="ru-RU" sz="1200" dirty="0" smtClean="0">
                <a:solidFill>
                  <a:srgbClr val="000000"/>
                </a:solidFill>
                <a:latin typeface="Times New Roman" panose="02020603050405020304" pitchFamily="18" charset="0"/>
                <a:cs typeface="Times New Roman" panose="02020603050405020304" pitchFamily="18" charset="0"/>
              </a:rPr>
              <a:t>для доставки </a:t>
            </a:r>
            <a:r>
              <a:rPr lang="ru-RU" sz="1200" dirty="0">
                <a:solidFill>
                  <a:srgbClr val="000000"/>
                </a:solidFill>
                <a:latin typeface="Times New Roman" panose="02020603050405020304" pitchFamily="18" charset="0"/>
                <a:cs typeface="Times New Roman" panose="02020603050405020304" pitchFamily="18" charset="0"/>
              </a:rPr>
              <a:t>к месту пожара личного состава </a:t>
            </a:r>
            <a:r>
              <a:rPr lang="ru-RU" sz="1200" dirty="0" smtClean="0">
                <a:solidFill>
                  <a:srgbClr val="000000"/>
                </a:solidFill>
                <a:latin typeface="Times New Roman" panose="02020603050405020304" pitchFamily="18" charset="0"/>
                <a:cs typeface="Times New Roman" panose="02020603050405020304" pitchFamily="18" charset="0"/>
              </a:rPr>
              <a:t>и комплекта </a:t>
            </a:r>
            <a:r>
              <a:rPr lang="ru-RU" sz="1200" dirty="0">
                <a:solidFill>
                  <a:srgbClr val="000000"/>
                </a:solidFill>
                <a:latin typeface="Times New Roman" panose="02020603050405020304" pitchFamily="18" charset="0"/>
                <a:cs typeface="Times New Roman" panose="02020603050405020304" pitchFamily="18" charset="0"/>
              </a:rPr>
              <a:t>специального </a:t>
            </a:r>
            <a:r>
              <a:rPr lang="ru-RU" sz="1200" dirty="0" smtClean="0">
                <a:solidFill>
                  <a:srgbClr val="000000"/>
                </a:solidFill>
                <a:latin typeface="Times New Roman" panose="02020603050405020304" pitchFamily="18" charset="0"/>
                <a:cs typeface="Times New Roman" panose="02020603050405020304" pitchFamily="18" charset="0"/>
              </a:rPr>
              <a:t>оборудования.</a:t>
            </a:r>
            <a:endParaRPr lang="ru-RU" sz="1200"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8044151" y="4152167"/>
            <a:ext cx="3857190" cy="830997"/>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Предназначены для подачи воды по </a:t>
            </a:r>
            <a:r>
              <a:rPr lang="ru-RU" sz="1200" dirty="0" smtClean="0">
                <a:solidFill>
                  <a:srgbClr val="000000"/>
                </a:solidFill>
                <a:latin typeface="Times New Roman" panose="02020603050405020304" pitchFamily="18" charset="0"/>
                <a:cs typeface="Times New Roman" panose="02020603050405020304" pitchFamily="18" charset="0"/>
              </a:rPr>
              <a:t>магистральным </a:t>
            </a:r>
            <a:r>
              <a:rPr lang="ru-RU" sz="1200" dirty="0">
                <a:solidFill>
                  <a:srgbClr val="000000"/>
                </a:solidFill>
                <a:latin typeface="Times New Roman" panose="02020603050405020304" pitchFamily="18" charset="0"/>
                <a:cs typeface="Times New Roman" panose="02020603050405020304" pitchFamily="18" charset="0"/>
              </a:rPr>
              <a:t>рукавным линиям к </a:t>
            </a:r>
            <a:r>
              <a:rPr lang="ru-RU" sz="1200" dirty="0" smtClean="0">
                <a:solidFill>
                  <a:srgbClr val="000000"/>
                </a:solidFill>
                <a:latin typeface="Times New Roman" panose="02020603050405020304" pitchFamily="18" charset="0"/>
                <a:cs typeface="Times New Roman" panose="02020603050405020304" pitchFamily="18" charset="0"/>
              </a:rPr>
              <a:t>передвижным лафетным </a:t>
            </a:r>
            <a:r>
              <a:rPr lang="ru-RU" sz="1200" dirty="0">
                <a:solidFill>
                  <a:srgbClr val="000000"/>
                </a:solidFill>
                <a:latin typeface="Times New Roman" panose="02020603050405020304" pitchFamily="18" charset="0"/>
                <a:cs typeface="Times New Roman" panose="02020603050405020304" pitchFamily="18" charset="0"/>
              </a:rPr>
              <a:t>стволам или к пожарным </a:t>
            </a:r>
            <a:r>
              <a:rPr lang="ru-RU" sz="1200" dirty="0" smtClean="0">
                <a:solidFill>
                  <a:srgbClr val="000000"/>
                </a:solidFill>
                <a:latin typeface="Times New Roman" panose="02020603050405020304" pitchFamily="18" charset="0"/>
                <a:cs typeface="Times New Roman" panose="02020603050405020304" pitchFamily="18" charset="0"/>
              </a:rPr>
              <a:t>автомобилям</a:t>
            </a:r>
            <a:r>
              <a:rPr lang="ru-RU" sz="1200" dirty="0">
                <a:solidFill>
                  <a:srgbClr val="000000"/>
                </a:solidFill>
                <a:latin typeface="Times New Roman" panose="02020603050405020304" pitchFamily="18" charset="0"/>
                <a:cs typeface="Times New Roman" panose="02020603050405020304" pitchFamily="18" charset="0"/>
              </a:rPr>
              <a:t>. Могут использоваться для создания </a:t>
            </a:r>
            <a:r>
              <a:rPr lang="ru-RU" sz="1200" dirty="0" smtClean="0">
                <a:solidFill>
                  <a:srgbClr val="000000"/>
                </a:solidFill>
                <a:latin typeface="Times New Roman" panose="02020603050405020304" pitchFamily="18" charset="0"/>
                <a:cs typeface="Times New Roman" panose="02020603050405020304" pitchFamily="18" charset="0"/>
              </a:rPr>
              <a:t>резерва воды.</a:t>
            </a:r>
            <a:endParaRPr lang="ru-RU" sz="1200"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rotWithShape="1">
          <a:blip r:embed="rId5"/>
          <a:srcRect l="6076" t="58180" r="83860" b="16715"/>
          <a:stretch/>
        </p:blipFill>
        <p:spPr>
          <a:xfrm>
            <a:off x="264034" y="5019431"/>
            <a:ext cx="2408407" cy="1700052"/>
          </a:xfrm>
          <a:prstGeom prst="rect">
            <a:avLst/>
          </a:prstGeom>
        </p:spPr>
      </p:pic>
      <p:pic>
        <p:nvPicPr>
          <p:cNvPr id="27" name="Рисунок 26"/>
          <p:cNvPicPr>
            <a:picLocks noChangeAspect="1"/>
          </p:cNvPicPr>
          <p:nvPr/>
        </p:nvPicPr>
        <p:blipFill rotWithShape="1">
          <a:blip r:embed="rId5"/>
          <a:srcRect l="34644" t="60500" r="51772" b="18501"/>
          <a:stretch/>
        </p:blipFill>
        <p:spPr>
          <a:xfrm>
            <a:off x="7989910" y="5242398"/>
            <a:ext cx="2980932" cy="1296058"/>
          </a:xfrm>
          <a:prstGeom prst="rect">
            <a:avLst/>
          </a:prstGeom>
        </p:spPr>
      </p:pic>
      <p:sp>
        <p:nvSpPr>
          <p:cNvPr id="28" name="Прямоугольник 27"/>
          <p:cNvSpPr/>
          <p:nvPr/>
        </p:nvSpPr>
        <p:spPr>
          <a:xfrm>
            <a:off x="2659141" y="5715022"/>
            <a:ext cx="1411876" cy="276999"/>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АСО 16 (3205)</a:t>
            </a:r>
            <a:endParaRPr lang="ru-RU" sz="1200" dirty="0">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6701103" y="5720084"/>
            <a:ext cx="1411876" cy="276999"/>
          </a:xfrm>
          <a:prstGeom prst="rect">
            <a:avLst/>
          </a:prstGeom>
        </p:spPr>
        <p:txBody>
          <a:bodyPr wrap="square">
            <a:spAutoFit/>
          </a:bodyPr>
          <a:lstStyle/>
          <a:p>
            <a:r>
              <a:rPr lang="ru-RU" sz="1200" dirty="0" smtClean="0">
                <a:solidFill>
                  <a:srgbClr val="000000"/>
                </a:solidFill>
                <a:latin typeface="Times New Roman" panose="02020603050405020304" pitchFamily="18" charset="0"/>
                <a:cs typeface="Times New Roman" panose="02020603050405020304" pitchFamily="18" charset="0"/>
              </a:rPr>
              <a:t>АШ-7 (27057)</a:t>
            </a:r>
            <a:endParaRPr lang="ru-RU" sz="1200" dirty="0">
              <a:latin typeface="Times New Roman" panose="02020603050405020304" pitchFamily="18" charset="0"/>
              <a:cs typeface="Times New Roman" panose="02020603050405020304" pitchFamily="18" charset="0"/>
            </a:endParaRPr>
          </a:p>
        </p:txBody>
      </p:sp>
      <p:sp>
        <p:nvSpPr>
          <p:cNvPr id="30" name="Прямоугольник 29"/>
          <p:cNvSpPr/>
          <p:nvPr/>
        </p:nvSpPr>
        <p:spPr>
          <a:xfrm>
            <a:off x="10840436" y="5715021"/>
            <a:ext cx="1229095" cy="276999"/>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ПНС-100 (5557)</a:t>
            </a:r>
            <a:endParaRPr lang="ru-RU" sz="1200" dirty="0">
              <a:latin typeface="Times New Roman" panose="02020603050405020304" pitchFamily="18" charset="0"/>
              <a:cs typeface="Times New Roman" panose="02020603050405020304" pitchFamily="18" charset="0"/>
            </a:endParaRPr>
          </a:p>
        </p:txBody>
      </p:sp>
      <p:pic>
        <p:nvPicPr>
          <p:cNvPr id="33" name="Рисунок 32"/>
          <p:cNvPicPr/>
          <p:nvPr/>
        </p:nvPicPr>
        <p:blipFill rotWithShape="1">
          <a:blip r:embed="rId6"/>
          <a:srcRect l="8077" t="24092" r="3141"/>
          <a:stretch/>
        </p:blipFill>
        <p:spPr bwMode="auto">
          <a:xfrm>
            <a:off x="4412293" y="2102711"/>
            <a:ext cx="2528380" cy="1442747"/>
          </a:xfrm>
          <a:prstGeom prst="rect">
            <a:avLst/>
          </a:prstGeom>
        </p:spPr>
      </p:pic>
      <p:pic>
        <p:nvPicPr>
          <p:cNvPr id="34" name="Рисунок 33"/>
          <p:cNvPicPr/>
          <p:nvPr/>
        </p:nvPicPr>
        <p:blipFill>
          <a:blip r:embed="rId7"/>
          <a:stretch>
            <a:fillRect/>
          </a:stretch>
        </p:blipFill>
        <p:spPr bwMode="auto">
          <a:xfrm>
            <a:off x="3969816" y="4968153"/>
            <a:ext cx="2667000" cy="1751330"/>
          </a:xfrm>
          <a:prstGeom prst="rect">
            <a:avLst/>
          </a:prstGeom>
        </p:spPr>
      </p:pic>
      <p:pic>
        <p:nvPicPr>
          <p:cNvPr id="35" name="Рисунок 34" descr="15_a2cee949fe33c27572c16a39cdf010bb"/>
          <p:cNvPicPr/>
          <p:nvPr/>
        </p:nvPicPr>
        <p:blipFill>
          <a:blip r:embed="rId8"/>
          <a:stretch>
            <a:fillRect/>
          </a:stretch>
        </p:blipFill>
        <p:spPr bwMode="auto">
          <a:xfrm>
            <a:off x="7965002" y="2018636"/>
            <a:ext cx="3173348" cy="1523936"/>
          </a:xfrm>
          <a:prstGeom prst="rect">
            <a:avLst/>
          </a:prstGeom>
        </p:spPr>
      </p:pic>
    </p:spTree>
    <p:extLst>
      <p:ext uri="{BB962C8B-B14F-4D97-AF65-F5344CB8AC3E}">
        <p14:creationId xmlns:p14="http://schemas.microsoft.com/office/powerpoint/2010/main" val="3327541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0" y="-78"/>
            <a:ext cx="12192000" cy="355606"/>
          </a:xfrm>
          <a:prstGeom prst="rect">
            <a:avLst/>
          </a:prstGeom>
          <a:solidFill>
            <a:srgbClr val="F5614D"/>
          </a:solidFill>
          <a:ln>
            <a:solidFill>
              <a:srgbClr val="F56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БОРЬБА С ПОЖАРАМИ, ВОЗНИКШИМИ ПРИ ВОЕННЫХ КОНФЛИКТАХ ИЛИ ВСЛЕДСТВИЕ ЭТИХ КОНФЛИКТОВ</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202495" y="375341"/>
            <a:ext cx="105475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400" b="1" dirty="0" smtClean="0">
                <a:solidFill>
                  <a:schemeClr val="tx2"/>
                </a:solidFill>
                <a:latin typeface="Times New Roman" panose="02020603050405020304" pitchFamily="18" charset="0"/>
                <a:cs typeface="Times New Roman" panose="02020603050405020304" pitchFamily="18" charset="0"/>
              </a:rPr>
              <a:t>ПОЖАРНАЯ ТЕХНИКА</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81512" y="6525812"/>
            <a:ext cx="2844800" cy="365125"/>
          </a:xfrm>
        </p:spPr>
        <p:txBody>
          <a:bodyPr/>
          <a:lstStyle/>
          <a:p>
            <a:pPr>
              <a:defRPr/>
            </a:pPr>
            <a:fld id="{1E49034A-A7B1-445D-B275-FE52B65EA479}" type="slidenum">
              <a:rPr lang="ru-RU" smtClean="0"/>
              <a:pPr>
                <a:defRPr/>
              </a:pPr>
              <a:t>52</a:t>
            </a:fld>
            <a:endParaRPr lang="ru-RU" dirty="0"/>
          </a:p>
        </p:txBody>
      </p:sp>
      <p:sp>
        <p:nvSpPr>
          <p:cNvPr id="3" name="Прямоугольник 2"/>
          <p:cNvSpPr/>
          <p:nvPr/>
        </p:nvSpPr>
        <p:spPr>
          <a:xfrm>
            <a:off x="202495" y="1105570"/>
            <a:ext cx="3813494" cy="1015663"/>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Автомобиль быстрого реагирования предназначен для доставки мобильного </a:t>
            </a:r>
            <a:r>
              <a:rPr lang="ru-RU" sz="1200" dirty="0" smtClean="0">
                <a:solidFill>
                  <a:srgbClr val="000000"/>
                </a:solidFill>
                <a:latin typeface="Times New Roman" panose="02020603050405020304" pitchFamily="18" charset="0"/>
                <a:cs typeface="Times New Roman" panose="02020603050405020304" pitchFamily="18" charset="0"/>
              </a:rPr>
              <a:t>противопожарного </a:t>
            </a:r>
            <a:r>
              <a:rPr lang="ru-RU" sz="1200" dirty="0">
                <a:solidFill>
                  <a:srgbClr val="000000"/>
                </a:solidFill>
                <a:latin typeface="Times New Roman" panose="02020603050405020304" pitchFamily="18" charset="0"/>
                <a:cs typeface="Times New Roman" panose="02020603050405020304" pitchFamily="18" charset="0"/>
              </a:rPr>
              <a:t>робототехнического </a:t>
            </a:r>
            <a:r>
              <a:rPr lang="ru-RU" sz="1200" dirty="0" smtClean="0">
                <a:solidFill>
                  <a:srgbClr val="000000"/>
                </a:solidFill>
                <a:latin typeface="Times New Roman" panose="02020603050405020304" pitchFamily="18" charset="0"/>
                <a:cs typeface="Times New Roman" panose="02020603050405020304" pitchFamily="18" charset="0"/>
              </a:rPr>
              <a:t>комплекса легкого </a:t>
            </a:r>
            <a:r>
              <a:rPr lang="ru-RU" sz="1200" dirty="0">
                <a:solidFill>
                  <a:srgbClr val="000000"/>
                </a:solidFill>
                <a:latin typeface="Times New Roman" panose="02020603050405020304" pitchFamily="18" charset="0"/>
                <a:cs typeface="Times New Roman" panose="02020603050405020304" pitchFamily="18" charset="0"/>
              </a:rPr>
              <a:t>класса (МРК-РП) к месту </a:t>
            </a:r>
            <a:r>
              <a:rPr lang="ru-RU" sz="1200" dirty="0" smtClean="0">
                <a:solidFill>
                  <a:srgbClr val="000000"/>
                </a:solidFill>
                <a:latin typeface="Times New Roman" panose="02020603050405020304" pitchFamily="18" charset="0"/>
                <a:cs typeface="Times New Roman" panose="02020603050405020304" pitchFamily="18" charset="0"/>
              </a:rPr>
              <a:t>проведения аварийно-спасательных </a:t>
            </a:r>
            <a:r>
              <a:rPr lang="ru-RU" sz="1200" dirty="0">
                <a:solidFill>
                  <a:srgbClr val="000000"/>
                </a:solidFill>
                <a:latin typeface="Times New Roman" panose="02020603050405020304" pitchFamily="18" charset="0"/>
                <a:cs typeface="Times New Roman" panose="02020603050405020304" pitchFamily="18" charset="0"/>
              </a:rPr>
              <a:t>работ и </a:t>
            </a:r>
            <a:r>
              <a:rPr lang="ru-RU" sz="1200" dirty="0" smtClean="0">
                <a:solidFill>
                  <a:srgbClr val="000000"/>
                </a:solidFill>
                <a:latin typeface="Times New Roman" panose="02020603050405020304" pitchFamily="18" charset="0"/>
                <a:cs typeface="Times New Roman" panose="02020603050405020304" pitchFamily="18" charset="0"/>
              </a:rPr>
              <a:t>пожаротушения </a:t>
            </a:r>
            <a:r>
              <a:rPr lang="ru-RU" sz="1200" dirty="0">
                <a:solidFill>
                  <a:srgbClr val="000000"/>
                </a:solidFill>
                <a:latin typeface="Times New Roman" panose="02020603050405020304" pitchFamily="18" charset="0"/>
                <a:cs typeface="Times New Roman" panose="02020603050405020304" pitchFamily="18" charset="0"/>
              </a:rPr>
              <a:t>в условиях повышенной </a:t>
            </a:r>
            <a:r>
              <a:rPr lang="ru-RU" sz="1200" dirty="0" smtClean="0">
                <a:solidFill>
                  <a:srgbClr val="000000"/>
                </a:solidFill>
                <a:latin typeface="Times New Roman" panose="02020603050405020304" pitchFamily="18" charset="0"/>
                <a:cs typeface="Times New Roman" panose="02020603050405020304" pitchFamily="18" charset="0"/>
              </a:rPr>
              <a:t>опасности.</a:t>
            </a:r>
            <a:endParaRPr lang="ru-RU" sz="120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8041787" y="1099943"/>
            <a:ext cx="3764450" cy="1569660"/>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Многофункциональный </a:t>
            </a:r>
            <a:r>
              <a:rPr lang="ru-RU" sz="1200" dirty="0" smtClean="0">
                <a:solidFill>
                  <a:srgbClr val="000000"/>
                </a:solidFill>
                <a:latin typeface="Times New Roman" panose="02020603050405020304" pitchFamily="18" charset="0"/>
                <a:cs typeface="Times New Roman" panose="02020603050405020304" pitchFamily="18" charset="0"/>
              </a:rPr>
              <a:t>робототехнический комплекс </a:t>
            </a:r>
            <a:r>
              <a:rPr lang="ru-RU" sz="1200" dirty="0">
                <a:solidFill>
                  <a:srgbClr val="000000"/>
                </a:solidFill>
                <a:latin typeface="Times New Roman" panose="02020603050405020304" pitchFamily="18" charset="0"/>
                <a:cs typeface="Times New Roman" panose="02020603050405020304" pitchFamily="18" charset="0"/>
              </a:rPr>
              <a:t>пожаротушения среднего класса предназначен для работы в зоне </a:t>
            </a:r>
            <a:r>
              <a:rPr lang="ru-RU" sz="1200" dirty="0" smtClean="0">
                <a:solidFill>
                  <a:srgbClr val="000000"/>
                </a:solidFill>
                <a:latin typeface="Times New Roman" panose="02020603050405020304" pitchFamily="18" charset="0"/>
                <a:cs typeface="Times New Roman" panose="02020603050405020304" pitchFamily="18" charset="0"/>
              </a:rPr>
              <a:t>повышенных температур </a:t>
            </a:r>
            <a:r>
              <a:rPr lang="ru-RU" sz="1200" dirty="0">
                <a:solidFill>
                  <a:srgbClr val="000000"/>
                </a:solidFill>
                <a:latin typeface="Times New Roman" panose="02020603050405020304" pitchFamily="18" charset="0"/>
                <a:cs typeface="Times New Roman" panose="02020603050405020304" pitchFamily="18" charset="0"/>
              </a:rPr>
              <a:t>и </a:t>
            </a:r>
            <a:r>
              <a:rPr lang="ru-RU" sz="1200" dirty="0" err="1">
                <a:solidFill>
                  <a:srgbClr val="000000"/>
                </a:solidFill>
                <a:latin typeface="Times New Roman" panose="02020603050405020304" pitchFamily="18" charset="0"/>
                <a:cs typeface="Times New Roman" panose="02020603050405020304" pitchFamily="18" charset="0"/>
              </a:rPr>
              <a:t>фугасно</a:t>
            </a:r>
            <a:r>
              <a:rPr lang="ru-RU" sz="1200" dirty="0">
                <a:solidFill>
                  <a:srgbClr val="000000"/>
                </a:solidFill>
                <a:latin typeface="Times New Roman" panose="02020603050405020304" pitchFamily="18" charset="0"/>
                <a:cs typeface="Times New Roman" panose="02020603050405020304" pitchFamily="18" charset="0"/>
              </a:rPr>
              <a:t>-осколочного </a:t>
            </a:r>
            <a:r>
              <a:rPr lang="ru-RU" sz="1200" dirty="0" smtClean="0">
                <a:solidFill>
                  <a:srgbClr val="000000"/>
                </a:solidFill>
                <a:latin typeface="Times New Roman" panose="02020603050405020304" pitchFamily="18" charset="0"/>
                <a:cs typeface="Times New Roman" panose="02020603050405020304" pitchFamily="18" charset="0"/>
              </a:rPr>
              <a:t>поражения </a:t>
            </a:r>
            <a:r>
              <a:rPr lang="ru-RU" sz="1200" dirty="0">
                <a:solidFill>
                  <a:srgbClr val="000000"/>
                </a:solidFill>
                <a:latin typeface="Times New Roman" panose="02020603050405020304" pitchFamily="18" charset="0"/>
                <a:cs typeface="Times New Roman" panose="02020603050405020304" pitchFamily="18" charset="0"/>
              </a:rPr>
              <a:t>при ликвидации техногенных аварий </a:t>
            </a:r>
            <a:r>
              <a:rPr lang="ru-RU" sz="1200" dirty="0" smtClean="0">
                <a:solidFill>
                  <a:srgbClr val="000000"/>
                </a:solidFill>
                <a:latin typeface="Times New Roman" panose="02020603050405020304" pitchFamily="18" charset="0"/>
                <a:cs typeface="Times New Roman" panose="02020603050405020304" pitchFamily="18" charset="0"/>
              </a:rPr>
              <a:t>и пожаров</a:t>
            </a:r>
            <a:r>
              <a:rPr lang="ru-RU" sz="1200" dirty="0">
                <a:solidFill>
                  <a:srgbClr val="000000"/>
                </a:solidFill>
                <a:latin typeface="Times New Roman" panose="02020603050405020304" pitchFamily="18" charset="0"/>
                <a:cs typeface="Times New Roman" panose="02020603050405020304" pitchFamily="18" charset="0"/>
              </a:rPr>
              <a:t>, сопряженных с рисками гибели </a:t>
            </a:r>
            <a:r>
              <a:rPr lang="ru-RU" sz="1200" dirty="0" smtClean="0">
                <a:solidFill>
                  <a:srgbClr val="000000"/>
                </a:solidFill>
                <a:latin typeface="Times New Roman" panose="02020603050405020304" pitchFamily="18" charset="0"/>
                <a:cs typeface="Times New Roman" panose="02020603050405020304" pitchFamily="18" charset="0"/>
              </a:rPr>
              <a:t>и травматизма </a:t>
            </a:r>
            <a:r>
              <a:rPr lang="ru-RU" sz="1200" dirty="0">
                <a:solidFill>
                  <a:srgbClr val="000000"/>
                </a:solidFill>
                <a:latin typeface="Times New Roman" panose="02020603050405020304" pitchFamily="18" charset="0"/>
                <a:cs typeface="Times New Roman" panose="02020603050405020304" pitchFamily="18" charset="0"/>
              </a:rPr>
              <a:t>личного состава, </a:t>
            </a:r>
            <a:r>
              <a:rPr lang="ru-RU" sz="1200" dirty="0" smtClean="0">
                <a:solidFill>
                  <a:srgbClr val="000000"/>
                </a:solidFill>
                <a:latin typeface="Times New Roman" panose="02020603050405020304" pitchFamily="18" charset="0"/>
                <a:cs typeface="Times New Roman" panose="02020603050405020304" pitchFamily="18" charset="0"/>
              </a:rPr>
              <a:t>проведения разведки </a:t>
            </a:r>
            <a:r>
              <a:rPr lang="ru-RU" sz="1200" dirty="0">
                <a:solidFill>
                  <a:srgbClr val="000000"/>
                </a:solidFill>
                <a:latin typeface="Times New Roman" panose="02020603050405020304" pitchFamily="18" charset="0"/>
                <a:cs typeface="Times New Roman" panose="02020603050405020304" pitchFamily="18" charset="0"/>
              </a:rPr>
              <a:t>в очагах возникновения пожаров </a:t>
            </a:r>
            <a:r>
              <a:rPr lang="ru-RU" sz="1200" dirty="0" smtClean="0">
                <a:solidFill>
                  <a:srgbClr val="000000"/>
                </a:solidFill>
                <a:latin typeface="Times New Roman" panose="02020603050405020304" pitchFamily="18" charset="0"/>
                <a:cs typeface="Times New Roman" panose="02020603050405020304" pitchFamily="18" charset="0"/>
              </a:rPr>
              <a:t>и доставки </a:t>
            </a:r>
            <a:r>
              <a:rPr lang="ru-RU" sz="1200" dirty="0">
                <a:solidFill>
                  <a:srgbClr val="000000"/>
                </a:solidFill>
                <a:latin typeface="Times New Roman" panose="02020603050405020304" pitchFamily="18" charset="0"/>
                <a:cs typeface="Times New Roman" panose="02020603050405020304" pitchFamily="18" charset="0"/>
              </a:rPr>
              <a:t>в очаг пожара огнетушащих </a:t>
            </a:r>
            <a:r>
              <a:rPr lang="ru-RU" sz="1200" dirty="0" smtClean="0">
                <a:solidFill>
                  <a:srgbClr val="000000"/>
                </a:solidFill>
                <a:latin typeface="Times New Roman" panose="02020603050405020304" pitchFamily="18" charset="0"/>
                <a:cs typeface="Times New Roman" panose="02020603050405020304" pitchFamily="18" charset="0"/>
              </a:rPr>
              <a:t>средств.</a:t>
            </a:r>
            <a:endParaRPr lang="ru-RU" sz="1200" dirty="0"/>
          </a:p>
        </p:txBody>
      </p:sp>
      <p:sp>
        <p:nvSpPr>
          <p:cNvPr id="19" name="Прямоугольник 18"/>
          <p:cNvSpPr/>
          <p:nvPr/>
        </p:nvSpPr>
        <p:spPr>
          <a:xfrm>
            <a:off x="268853" y="3761471"/>
            <a:ext cx="3816424"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ЛУФ-60</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242774" y="3761471"/>
            <a:ext cx="3747136"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МПСК-РГВТ</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8088853" y="3774612"/>
            <a:ext cx="3767785"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ЕЛЬ-10</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202495" y="3984092"/>
            <a:ext cx="3857190" cy="1384995"/>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Дистанционно-управляемая мобильная </a:t>
            </a:r>
            <a:r>
              <a:rPr lang="ru-RU" sz="1200" dirty="0" smtClean="0">
                <a:solidFill>
                  <a:srgbClr val="000000"/>
                </a:solidFill>
                <a:latin typeface="Times New Roman" panose="02020603050405020304" pitchFamily="18" charset="0"/>
                <a:cs typeface="Times New Roman" panose="02020603050405020304" pitchFamily="18" charset="0"/>
              </a:rPr>
              <a:t>установка пожаротушения</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предназначена для ликвидации </a:t>
            </a:r>
            <a:r>
              <a:rPr lang="ru-RU" sz="1200" dirty="0" smtClean="0">
                <a:solidFill>
                  <a:srgbClr val="000000"/>
                </a:solidFill>
                <a:latin typeface="Times New Roman" panose="02020603050405020304" pitchFamily="18" charset="0"/>
                <a:cs typeface="Times New Roman" panose="02020603050405020304" pitchFamily="18" charset="0"/>
              </a:rPr>
              <a:t>техногенных</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аварий </a:t>
            </a:r>
            <a:r>
              <a:rPr lang="ru-RU" sz="1200" dirty="0">
                <a:solidFill>
                  <a:srgbClr val="000000"/>
                </a:solidFill>
                <a:latin typeface="Times New Roman" panose="02020603050405020304" pitchFamily="18" charset="0"/>
                <a:cs typeface="Times New Roman" panose="02020603050405020304" pitchFamily="18" charset="0"/>
              </a:rPr>
              <a:t>и </a:t>
            </a:r>
            <a:r>
              <a:rPr lang="ru-RU" sz="1200" dirty="0" smtClean="0">
                <a:solidFill>
                  <a:srgbClr val="000000"/>
                </a:solidFill>
                <a:latin typeface="Times New Roman" panose="02020603050405020304" pitchFamily="18" charset="0"/>
                <a:cs typeface="Times New Roman" panose="02020603050405020304" pitchFamily="18" charset="0"/>
              </a:rPr>
              <a:t>пожаров в </a:t>
            </a:r>
            <a:r>
              <a:rPr lang="ru-RU" sz="1200" dirty="0">
                <a:solidFill>
                  <a:srgbClr val="000000"/>
                </a:solidFill>
                <a:latin typeface="Times New Roman" panose="02020603050405020304" pitchFamily="18" charset="0"/>
                <a:cs typeface="Times New Roman" panose="02020603050405020304" pitchFamily="18" charset="0"/>
              </a:rPr>
              <a:t>автодорожных и </a:t>
            </a:r>
            <a:r>
              <a:rPr lang="ru-RU" sz="1200" dirty="0" smtClean="0">
                <a:solidFill>
                  <a:srgbClr val="000000"/>
                </a:solidFill>
                <a:latin typeface="Times New Roman" panose="02020603050405020304" pitchFamily="18" charset="0"/>
                <a:cs typeface="Times New Roman" panose="02020603050405020304" pitchFamily="18" charset="0"/>
              </a:rPr>
              <a:t>железнодорожных </a:t>
            </a:r>
            <a:r>
              <a:rPr lang="ru-RU" sz="1200" dirty="0">
                <a:solidFill>
                  <a:srgbClr val="000000"/>
                </a:solidFill>
                <a:latin typeface="Times New Roman" panose="02020603050405020304" pitchFamily="18" charset="0"/>
                <a:cs typeface="Times New Roman" panose="02020603050405020304" pitchFamily="18" charset="0"/>
              </a:rPr>
              <a:t>туннелях, гаражах, в том </a:t>
            </a:r>
            <a:r>
              <a:rPr lang="ru-RU" sz="1200" dirty="0" smtClean="0">
                <a:solidFill>
                  <a:srgbClr val="000000"/>
                </a:solidFill>
                <a:latin typeface="Times New Roman" panose="02020603050405020304" pitchFamily="18" charset="0"/>
                <a:cs typeface="Times New Roman" panose="02020603050405020304" pitchFamily="18" charset="0"/>
              </a:rPr>
              <a:t>числе</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подземных</a:t>
            </a:r>
            <a:r>
              <a:rPr lang="ru-RU" sz="1200" dirty="0">
                <a:solidFill>
                  <a:srgbClr val="000000"/>
                </a:solidFill>
                <a:latin typeface="Times New Roman" panose="02020603050405020304" pitchFamily="18" charset="0"/>
                <a:cs typeface="Times New Roman" panose="02020603050405020304" pitchFamily="18" charset="0"/>
              </a:rPr>
              <a:t>, на метрополитене, на </a:t>
            </a:r>
            <a:r>
              <a:rPr lang="ru-RU" sz="1200" dirty="0" smtClean="0">
                <a:solidFill>
                  <a:srgbClr val="000000"/>
                </a:solidFill>
                <a:latin typeface="Times New Roman" panose="02020603050405020304" pitchFamily="18" charset="0"/>
                <a:cs typeface="Times New Roman" panose="02020603050405020304" pitchFamily="18" charset="0"/>
              </a:rPr>
              <a:t>промышленных </a:t>
            </a:r>
            <a:r>
              <a:rPr lang="ru-RU" sz="1200" dirty="0">
                <a:solidFill>
                  <a:srgbClr val="000000"/>
                </a:solidFill>
                <a:latin typeface="Times New Roman" panose="02020603050405020304" pitchFamily="18" charset="0"/>
                <a:cs typeface="Times New Roman" panose="02020603050405020304" pitchFamily="18" charset="0"/>
              </a:rPr>
              <a:t>установках, сопряженных с </a:t>
            </a:r>
            <a:r>
              <a:rPr lang="ru-RU" sz="1200" dirty="0" smtClean="0">
                <a:solidFill>
                  <a:srgbClr val="000000"/>
                </a:solidFill>
                <a:latin typeface="Times New Roman" panose="02020603050405020304" pitchFamily="18" charset="0"/>
                <a:cs typeface="Times New Roman" panose="02020603050405020304" pitchFamily="18" charset="0"/>
              </a:rPr>
              <a:t>рисками</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гибели </a:t>
            </a:r>
            <a:r>
              <a:rPr lang="ru-RU" sz="1200" dirty="0">
                <a:solidFill>
                  <a:srgbClr val="000000"/>
                </a:solidFill>
                <a:latin typeface="Times New Roman" panose="02020603050405020304" pitchFamily="18" charset="0"/>
                <a:cs typeface="Times New Roman" panose="02020603050405020304" pitchFamily="18" charset="0"/>
              </a:rPr>
              <a:t>и травматизма личного </a:t>
            </a:r>
            <a:r>
              <a:rPr lang="ru-RU" sz="1200" dirty="0" smtClean="0">
                <a:solidFill>
                  <a:srgbClr val="000000"/>
                </a:solidFill>
                <a:latin typeface="Times New Roman" panose="02020603050405020304" pitchFamily="18" charset="0"/>
                <a:cs typeface="Times New Roman" panose="02020603050405020304" pitchFamily="18" charset="0"/>
              </a:rPr>
              <a:t>состава.</a:t>
            </a:r>
            <a:endParaRPr lang="ru-RU" sz="1200"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167405" y="4042069"/>
            <a:ext cx="3857190" cy="1200329"/>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Мобильный пожарно-спасательный </a:t>
            </a:r>
            <a:r>
              <a:rPr lang="ru-RU" sz="1200" dirty="0" smtClean="0">
                <a:solidFill>
                  <a:srgbClr val="000000"/>
                </a:solidFill>
                <a:latin typeface="Times New Roman" panose="02020603050405020304" pitchFamily="18" charset="0"/>
                <a:cs typeface="Times New Roman" panose="02020603050405020304" pitchFamily="18" charset="0"/>
              </a:rPr>
              <a:t>комплекс</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большой мощности</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предназначен </a:t>
            </a:r>
            <a:r>
              <a:rPr lang="ru-RU" sz="1200" dirty="0">
                <a:solidFill>
                  <a:srgbClr val="000000"/>
                </a:solidFill>
                <a:latin typeface="Times New Roman" panose="02020603050405020304" pitchFamily="18" charset="0"/>
                <a:cs typeface="Times New Roman" panose="02020603050405020304" pitchFamily="18" charset="0"/>
              </a:rPr>
              <a:t>для проведения работ по ликвидации </a:t>
            </a:r>
            <a:r>
              <a:rPr lang="ru-RU" sz="1200" dirty="0" smtClean="0">
                <a:solidFill>
                  <a:srgbClr val="000000"/>
                </a:solidFill>
                <a:latin typeface="Times New Roman" panose="02020603050405020304" pitchFamily="18" charset="0"/>
                <a:cs typeface="Times New Roman" panose="02020603050405020304" pitchFamily="18" charset="0"/>
              </a:rPr>
              <a:t>пожаров </a:t>
            </a:r>
            <a:r>
              <a:rPr lang="ru-RU" sz="1200" dirty="0">
                <a:solidFill>
                  <a:srgbClr val="000000"/>
                </a:solidFill>
                <a:latin typeface="Times New Roman" panose="02020603050405020304" pitchFamily="18" charset="0"/>
                <a:cs typeface="Times New Roman" panose="02020603050405020304" pitchFamily="18" charset="0"/>
              </a:rPr>
              <a:t>на предприятиях добычи, </a:t>
            </a:r>
            <a:r>
              <a:rPr lang="ru-RU" sz="1200" dirty="0" smtClean="0">
                <a:solidFill>
                  <a:srgbClr val="000000"/>
                </a:solidFill>
                <a:latin typeface="Times New Roman" panose="02020603050405020304" pitchFamily="18" charset="0"/>
                <a:cs typeface="Times New Roman" panose="02020603050405020304" pitchFamily="18" charset="0"/>
              </a:rPr>
              <a:t>транспортировки </a:t>
            </a:r>
            <a:r>
              <a:rPr lang="ru-RU" sz="1200" dirty="0">
                <a:solidFill>
                  <a:srgbClr val="000000"/>
                </a:solidFill>
                <a:latin typeface="Times New Roman" panose="02020603050405020304" pitchFamily="18" charset="0"/>
                <a:cs typeface="Times New Roman" panose="02020603050405020304" pitchFamily="18" charset="0"/>
              </a:rPr>
              <a:t>и переработки нефти и газа</a:t>
            </a:r>
            <a:r>
              <a:rPr lang="ru-RU" sz="1200" dirty="0" smtClean="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для ликвидации пожаров и проведения </a:t>
            </a:r>
            <a:r>
              <a:rPr lang="ru-RU" sz="1200" dirty="0" smtClean="0">
                <a:solidFill>
                  <a:srgbClr val="000000"/>
                </a:solidFill>
                <a:latin typeface="Times New Roman" panose="02020603050405020304" pitchFamily="18" charset="0"/>
                <a:cs typeface="Times New Roman" panose="02020603050405020304" pitchFamily="18" charset="0"/>
              </a:rPr>
              <a:t>аварийных </a:t>
            </a:r>
            <a:r>
              <a:rPr lang="ru-RU" sz="1200" dirty="0">
                <a:solidFill>
                  <a:srgbClr val="000000"/>
                </a:solidFill>
                <a:latin typeface="Times New Roman" panose="02020603050405020304" pitchFamily="18" charset="0"/>
                <a:cs typeface="Times New Roman" panose="02020603050405020304" pitchFamily="18" charset="0"/>
              </a:rPr>
              <a:t>работ на взрывоопасных </a:t>
            </a:r>
            <a:r>
              <a:rPr lang="ru-RU" sz="1200" dirty="0" smtClean="0">
                <a:solidFill>
                  <a:srgbClr val="000000"/>
                </a:solidFill>
                <a:latin typeface="Times New Roman" panose="02020603050405020304" pitchFamily="18" charset="0"/>
                <a:cs typeface="Times New Roman" panose="02020603050405020304" pitchFamily="18" charset="0"/>
              </a:rPr>
              <a:t>объектах.</a:t>
            </a:r>
            <a:endParaRPr lang="ru-RU" sz="1200"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8030995" y="3984092"/>
            <a:ext cx="3893911" cy="1569660"/>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Многофункциональный </a:t>
            </a:r>
            <a:r>
              <a:rPr lang="ru-RU" sz="1200" dirty="0" smtClean="0">
                <a:solidFill>
                  <a:srgbClr val="000000"/>
                </a:solidFill>
                <a:latin typeface="Times New Roman" panose="02020603050405020304" pitchFamily="18" charset="0"/>
                <a:cs typeface="Times New Roman" panose="02020603050405020304" pitchFamily="18" charset="0"/>
              </a:rPr>
              <a:t>робототехнический</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комплекс </a:t>
            </a:r>
            <a:r>
              <a:rPr lang="ru-RU" sz="1200" dirty="0">
                <a:solidFill>
                  <a:srgbClr val="000000"/>
                </a:solidFill>
                <a:latin typeface="Times New Roman" panose="02020603050405020304" pitchFamily="18" charset="0"/>
                <a:cs typeface="Times New Roman" panose="02020603050405020304" pitchFamily="18" charset="0"/>
              </a:rPr>
              <a:t>пожаротушения тяжелого </a:t>
            </a:r>
            <a:r>
              <a:rPr lang="ru-RU" sz="1200" dirty="0" smtClean="0">
                <a:solidFill>
                  <a:srgbClr val="000000"/>
                </a:solidFill>
                <a:latin typeface="Times New Roman" panose="02020603050405020304" pitchFamily="18" charset="0"/>
                <a:cs typeface="Times New Roman" panose="02020603050405020304" pitchFamily="18" charset="0"/>
              </a:rPr>
              <a:t>класса</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предназначен для работы в зоне </a:t>
            </a:r>
            <a:r>
              <a:rPr lang="ru-RU" sz="1200" dirty="0" smtClean="0">
                <a:solidFill>
                  <a:srgbClr val="000000"/>
                </a:solidFill>
                <a:latin typeface="Times New Roman" panose="02020603050405020304" pitchFamily="18" charset="0"/>
                <a:cs typeface="Times New Roman" panose="02020603050405020304" pitchFamily="18" charset="0"/>
              </a:rPr>
              <a:t>повышенных</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температур </a:t>
            </a:r>
            <a:r>
              <a:rPr lang="ru-RU" sz="1200" dirty="0">
                <a:solidFill>
                  <a:srgbClr val="000000"/>
                </a:solidFill>
                <a:latin typeface="Times New Roman" panose="02020603050405020304" pitchFamily="18" charset="0"/>
                <a:cs typeface="Times New Roman" panose="02020603050405020304" pitchFamily="18" charset="0"/>
              </a:rPr>
              <a:t>и </a:t>
            </a:r>
            <a:r>
              <a:rPr lang="ru-RU" sz="1200" dirty="0" err="1">
                <a:solidFill>
                  <a:srgbClr val="000000"/>
                </a:solidFill>
                <a:latin typeface="Times New Roman" panose="02020603050405020304" pitchFamily="18" charset="0"/>
                <a:cs typeface="Times New Roman" panose="02020603050405020304" pitchFamily="18" charset="0"/>
              </a:rPr>
              <a:t>фугасно</a:t>
            </a:r>
            <a:r>
              <a:rPr lang="ru-RU" sz="1200" dirty="0">
                <a:solidFill>
                  <a:srgbClr val="000000"/>
                </a:solidFill>
                <a:latin typeface="Times New Roman" panose="02020603050405020304" pitchFamily="18" charset="0"/>
                <a:cs typeface="Times New Roman" panose="02020603050405020304" pitchFamily="18" charset="0"/>
              </a:rPr>
              <a:t>-осколочного </a:t>
            </a:r>
            <a:r>
              <a:rPr lang="ru-RU" sz="1200" dirty="0" smtClean="0">
                <a:solidFill>
                  <a:srgbClr val="000000"/>
                </a:solidFill>
                <a:latin typeface="Times New Roman" panose="02020603050405020304" pitchFamily="18" charset="0"/>
                <a:cs typeface="Times New Roman" panose="02020603050405020304" pitchFamily="18" charset="0"/>
              </a:rPr>
              <a:t>поражения </a:t>
            </a:r>
            <a:r>
              <a:rPr lang="ru-RU" sz="1200" dirty="0">
                <a:solidFill>
                  <a:srgbClr val="000000"/>
                </a:solidFill>
                <a:latin typeface="Times New Roman" panose="02020603050405020304" pitchFamily="18" charset="0"/>
                <a:cs typeface="Times New Roman" panose="02020603050405020304" pitchFamily="18" charset="0"/>
              </a:rPr>
              <a:t>при ликвидации техногенных аварий </a:t>
            </a:r>
            <a:r>
              <a:rPr lang="ru-RU" sz="1200" dirty="0" smtClean="0">
                <a:solidFill>
                  <a:srgbClr val="000000"/>
                </a:solidFill>
                <a:latin typeface="Times New Roman" panose="02020603050405020304" pitchFamily="18" charset="0"/>
                <a:cs typeface="Times New Roman" panose="02020603050405020304" pitchFamily="18" charset="0"/>
              </a:rPr>
              <a:t>и</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пожаров</a:t>
            </a:r>
            <a:r>
              <a:rPr lang="ru-RU" sz="1200" dirty="0">
                <a:solidFill>
                  <a:srgbClr val="000000"/>
                </a:solidFill>
                <a:latin typeface="Times New Roman" panose="02020603050405020304" pitchFamily="18" charset="0"/>
                <a:cs typeface="Times New Roman" panose="02020603050405020304" pitchFamily="18" charset="0"/>
              </a:rPr>
              <a:t>, сопряженных с рисками гибели </a:t>
            </a:r>
            <a:r>
              <a:rPr lang="ru-RU" sz="1200" dirty="0" smtClean="0">
                <a:solidFill>
                  <a:srgbClr val="000000"/>
                </a:solidFill>
                <a:latin typeface="Times New Roman" panose="02020603050405020304" pitchFamily="18" charset="0"/>
                <a:cs typeface="Times New Roman" panose="02020603050405020304" pitchFamily="18" charset="0"/>
              </a:rPr>
              <a:t>и</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травматизма </a:t>
            </a:r>
            <a:r>
              <a:rPr lang="ru-RU" sz="1200" dirty="0">
                <a:solidFill>
                  <a:srgbClr val="000000"/>
                </a:solidFill>
                <a:latin typeface="Times New Roman" panose="02020603050405020304" pitchFamily="18" charset="0"/>
                <a:cs typeface="Times New Roman" panose="02020603050405020304" pitchFamily="18" charset="0"/>
              </a:rPr>
              <a:t>личного состава, </a:t>
            </a:r>
            <a:r>
              <a:rPr lang="ru-RU" sz="1200" dirty="0" smtClean="0">
                <a:solidFill>
                  <a:srgbClr val="000000"/>
                </a:solidFill>
                <a:latin typeface="Times New Roman" panose="02020603050405020304" pitchFamily="18" charset="0"/>
                <a:cs typeface="Times New Roman" panose="02020603050405020304" pitchFamily="18" charset="0"/>
              </a:rPr>
              <a:t>проведения</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разведки </a:t>
            </a:r>
            <a:r>
              <a:rPr lang="ru-RU" sz="1200" dirty="0">
                <a:solidFill>
                  <a:srgbClr val="000000"/>
                </a:solidFill>
                <a:latin typeface="Times New Roman" panose="02020603050405020304" pitchFamily="18" charset="0"/>
                <a:cs typeface="Times New Roman" panose="02020603050405020304" pitchFamily="18" charset="0"/>
              </a:rPr>
              <a:t>в очагах возникновения пожаров </a:t>
            </a:r>
            <a:r>
              <a:rPr lang="ru-RU" sz="1200" dirty="0" smtClean="0">
                <a:solidFill>
                  <a:srgbClr val="000000"/>
                </a:solidFill>
                <a:latin typeface="Times New Roman" panose="02020603050405020304" pitchFamily="18" charset="0"/>
                <a:cs typeface="Times New Roman" panose="02020603050405020304" pitchFamily="18" charset="0"/>
              </a:rPr>
              <a:t>и</a:t>
            </a:r>
            <a:r>
              <a:rPr lang="en-US" sz="1200"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доставки </a:t>
            </a:r>
            <a:r>
              <a:rPr lang="ru-RU" sz="1200" dirty="0">
                <a:solidFill>
                  <a:srgbClr val="000000"/>
                </a:solidFill>
                <a:latin typeface="Times New Roman" panose="02020603050405020304" pitchFamily="18" charset="0"/>
                <a:cs typeface="Times New Roman" panose="02020603050405020304" pitchFamily="18" charset="0"/>
              </a:rPr>
              <a:t>в очаг пожара огнетушащих </a:t>
            </a:r>
            <a:r>
              <a:rPr lang="ru-RU" sz="1200" dirty="0" smtClean="0">
                <a:solidFill>
                  <a:srgbClr val="000000"/>
                </a:solidFill>
                <a:latin typeface="Times New Roman" panose="02020603050405020304" pitchFamily="18" charset="0"/>
                <a:cs typeface="Times New Roman" panose="02020603050405020304" pitchFamily="18" charset="0"/>
              </a:rPr>
              <a:t>средств.</a:t>
            </a:r>
            <a:endParaRPr lang="ru-RU" sz="1200" dirty="0">
              <a:latin typeface="Times New Roman" panose="02020603050405020304" pitchFamily="18" charset="0"/>
              <a:cs typeface="Times New Roman" panose="02020603050405020304" pitchFamily="18" charset="0"/>
            </a:endParaRPr>
          </a:p>
        </p:txBody>
      </p:sp>
      <p:sp>
        <p:nvSpPr>
          <p:cNvPr id="31" name="Прямоугольник 30"/>
          <p:cNvSpPr/>
          <p:nvPr/>
        </p:nvSpPr>
        <p:spPr>
          <a:xfrm>
            <a:off x="268853" y="866350"/>
            <a:ext cx="3747136"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АБР-РОБОТ</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32" name="Прямоугольник 31"/>
          <p:cNvSpPr/>
          <p:nvPr/>
        </p:nvSpPr>
        <p:spPr>
          <a:xfrm>
            <a:off x="4163977" y="862950"/>
            <a:ext cx="3747136"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МРК-РП</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8059101" y="864556"/>
            <a:ext cx="3747136" cy="2616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100" b="1" dirty="0">
                <a:solidFill>
                  <a:schemeClr val="tx1"/>
                </a:solidFill>
                <a:latin typeface="Times New Roman" panose="02020603050405020304" pitchFamily="18" charset="0"/>
                <a:cs typeface="Times New Roman" panose="02020603050405020304" pitchFamily="18" charset="0"/>
              </a:rPr>
              <a:t>ЕЛЬ-4</a:t>
            </a:r>
            <a:endParaRPr lang="ru-RU" sz="1050" dirty="0" smtClean="0">
              <a:solidFill>
                <a:schemeClr val="tx1"/>
              </a:solidFill>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4105733" y="1120581"/>
            <a:ext cx="3805379" cy="1015663"/>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Мобильный робототехнический </a:t>
            </a:r>
            <a:r>
              <a:rPr lang="ru-RU" sz="1200" dirty="0" smtClean="0">
                <a:solidFill>
                  <a:srgbClr val="000000"/>
                </a:solidFill>
                <a:latin typeface="Times New Roman" panose="02020603050405020304" pitchFamily="18" charset="0"/>
                <a:cs typeface="Times New Roman" panose="02020603050405020304" pitchFamily="18" charset="0"/>
              </a:rPr>
              <a:t>комплекс разведки </a:t>
            </a:r>
            <a:r>
              <a:rPr lang="ru-RU" sz="1200" dirty="0">
                <a:solidFill>
                  <a:srgbClr val="000000"/>
                </a:solidFill>
                <a:latin typeface="Times New Roman" panose="02020603050405020304" pitchFamily="18" charset="0"/>
                <a:cs typeface="Times New Roman" panose="02020603050405020304" pitchFamily="18" charset="0"/>
              </a:rPr>
              <a:t>и пожаротушения предназначен для ликвидации </a:t>
            </a:r>
            <a:r>
              <a:rPr lang="ru-RU" sz="1200" dirty="0" smtClean="0">
                <a:solidFill>
                  <a:srgbClr val="000000"/>
                </a:solidFill>
                <a:latin typeface="Times New Roman" panose="02020603050405020304" pitchFamily="18" charset="0"/>
                <a:cs typeface="Times New Roman" panose="02020603050405020304" pitchFamily="18" charset="0"/>
              </a:rPr>
              <a:t>техногенных аварий </a:t>
            </a:r>
            <a:r>
              <a:rPr lang="ru-RU" sz="1200" dirty="0">
                <a:solidFill>
                  <a:srgbClr val="000000"/>
                </a:solidFill>
                <a:latin typeface="Times New Roman" panose="02020603050405020304" pitchFamily="18" charset="0"/>
                <a:cs typeface="Times New Roman" panose="02020603050405020304" pitchFamily="18" charset="0"/>
              </a:rPr>
              <a:t>и пожаров, сопряженных с риском </a:t>
            </a:r>
            <a:r>
              <a:rPr lang="ru-RU" sz="1200" dirty="0" smtClean="0">
                <a:solidFill>
                  <a:srgbClr val="000000"/>
                </a:solidFill>
                <a:latin typeface="Times New Roman" panose="02020603050405020304" pitchFamily="18" charset="0"/>
                <a:cs typeface="Times New Roman" panose="02020603050405020304" pitchFamily="18" charset="0"/>
              </a:rPr>
              <a:t>гибели </a:t>
            </a:r>
            <a:r>
              <a:rPr lang="ru-RU" sz="1200" dirty="0">
                <a:solidFill>
                  <a:srgbClr val="000000"/>
                </a:solidFill>
                <a:latin typeface="Times New Roman" panose="02020603050405020304" pitchFamily="18" charset="0"/>
                <a:cs typeface="Times New Roman" panose="02020603050405020304" pitchFamily="18" charset="0"/>
              </a:rPr>
              <a:t>и травматизма личного состава, а </a:t>
            </a:r>
            <a:r>
              <a:rPr lang="ru-RU" sz="1200" dirty="0" smtClean="0">
                <a:solidFill>
                  <a:srgbClr val="000000"/>
                </a:solidFill>
                <a:latin typeface="Times New Roman" panose="02020603050405020304" pitchFamily="18" charset="0"/>
                <a:cs typeface="Times New Roman" panose="02020603050405020304" pitchFamily="18" charset="0"/>
              </a:rPr>
              <a:t>также для </a:t>
            </a:r>
            <a:r>
              <a:rPr lang="ru-RU" sz="1200" dirty="0">
                <a:solidFill>
                  <a:srgbClr val="000000"/>
                </a:solidFill>
                <a:latin typeface="Times New Roman" panose="02020603050405020304" pitchFamily="18" charset="0"/>
                <a:cs typeface="Times New Roman" panose="02020603050405020304" pitchFamily="18" charset="0"/>
              </a:rPr>
              <a:t>проведения разведки в очагах </a:t>
            </a:r>
            <a:r>
              <a:rPr lang="ru-RU" sz="1200" dirty="0" smtClean="0">
                <a:solidFill>
                  <a:srgbClr val="000000"/>
                </a:solidFill>
                <a:latin typeface="Times New Roman" panose="02020603050405020304" pitchFamily="18" charset="0"/>
                <a:cs typeface="Times New Roman" panose="02020603050405020304" pitchFamily="18" charset="0"/>
              </a:rPr>
              <a:t>возникновения пожаров.</a:t>
            </a:r>
            <a:endParaRPr lang="ru-RU" sz="1200" dirty="0"/>
          </a:p>
        </p:txBody>
      </p:sp>
      <p:pic>
        <p:nvPicPr>
          <p:cNvPr id="4" name="Рисунок 3"/>
          <p:cNvPicPr>
            <a:picLocks noChangeAspect="1"/>
          </p:cNvPicPr>
          <p:nvPr/>
        </p:nvPicPr>
        <p:blipFill>
          <a:blip r:embed="rId4">
            <a:lum contrast="20000"/>
          </a:blip>
          <a:stretch>
            <a:fillRect/>
          </a:stretch>
        </p:blipFill>
        <p:spPr>
          <a:xfrm>
            <a:off x="978790" y="2136243"/>
            <a:ext cx="2396550" cy="1543943"/>
          </a:xfrm>
          <a:prstGeom prst="rect">
            <a:avLst/>
          </a:prstGeom>
        </p:spPr>
      </p:pic>
      <p:pic>
        <p:nvPicPr>
          <p:cNvPr id="12" name="Рисунок 11"/>
          <p:cNvPicPr>
            <a:picLocks noChangeAspect="1"/>
          </p:cNvPicPr>
          <p:nvPr/>
        </p:nvPicPr>
        <p:blipFill>
          <a:blip r:embed="rId5">
            <a:lum contrast="20000"/>
          </a:blip>
          <a:stretch>
            <a:fillRect/>
          </a:stretch>
        </p:blipFill>
        <p:spPr>
          <a:xfrm>
            <a:off x="5159896" y="2136244"/>
            <a:ext cx="1800200" cy="1550013"/>
          </a:xfrm>
          <a:prstGeom prst="rect">
            <a:avLst/>
          </a:prstGeom>
        </p:spPr>
      </p:pic>
      <p:pic>
        <p:nvPicPr>
          <p:cNvPr id="35" name="Рисунок 34"/>
          <p:cNvPicPr>
            <a:picLocks noChangeAspect="1"/>
          </p:cNvPicPr>
          <p:nvPr/>
        </p:nvPicPr>
        <p:blipFill>
          <a:blip r:embed="rId6"/>
          <a:stretch>
            <a:fillRect/>
          </a:stretch>
        </p:blipFill>
        <p:spPr>
          <a:xfrm>
            <a:off x="9192344" y="2669603"/>
            <a:ext cx="1872207" cy="1014886"/>
          </a:xfrm>
          <a:prstGeom prst="rect">
            <a:avLst/>
          </a:prstGeom>
        </p:spPr>
      </p:pic>
      <p:pic>
        <p:nvPicPr>
          <p:cNvPr id="36" name="Рисунок 35"/>
          <p:cNvPicPr>
            <a:picLocks noChangeAspect="1"/>
          </p:cNvPicPr>
          <p:nvPr/>
        </p:nvPicPr>
        <p:blipFill>
          <a:blip r:embed="rId7">
            <a:lum contrast="20000"/>
          </a:blip>
          <a:stretch>
            <a:fillRect/>
          </a:stretch>
        </p:blipFill>
        <p:spPr>
          <a:xfrm>
            <a:off x="2274547" y="5209670"/>
            <a:ext cx="1540723" cy="1498704"/>
          </a:xfrm>
          <a:prstGeom prst="rect">
            <a:avLst/>
          </a:prstGeom>
        </p:spPr>
      </p:pic>
      <p:pic>
        <p:nvPicPr>
          <p:cNvPr id="37" name="Рисунок 36"/>
          <p:cNvPicPr>
            <a:picLocks noChangeAspect="1"/>
          </p:cNvPicPr>
          <p:nvPr/>
        </p:nvPicPr>
        <p:blipFill>
          <a:blip r:embed="rId8">
            <a:lum contrast="20000"/>
          </a:blip>
          <a:stretch>
            <a:fillRect/>
          </a:stretch>
        </p:blipFill>
        <p:spPr>
          <a:xfrm>
            <a:off x="5631394" y="5184947"/>
            <a:ext cx="2358516" cy="1562544"/>
          </a:xfrm>
          <a:prstGeom prst="rect">
            <a:avLst/>
          </a:prstGeom>
        </p:spPr>
      </p:pic>
      <p:pic>
        <p:nvPicPr>
          <p:cNvPr id="38" name="Рисунок 37"/>
          <p:cNvPicPr>
            <a:picLocks noChangeAspect="1"/>
          </p:cNvPicPr>
          <p:nvPr/>
        </p:nvPicPr>
        <p:blipFill>
          <a:blip r:embed="rId9">
            <a:lum contrast="20000"/>
          </a:blip>
          <a:stretch>
            <a:fillRect/>
          </a:stretch>
        </p:blipFill>
        <p:spPr>
          <a:xfrm>
            <a:off x="9823192" y="5295855"/>
            <a:ext cx="1876371" cy="1507057"/>
          </a:xfrm>
          <a:prstGeom prst="rect">
            <a:avLst/>
          </a:prstGeom>
        </p:spPr>
      </p:pic>
    </p:spTree>
    <p:extLst>
      <p:ext uri="{BB962C8B-B14F-4D97-AF65-F5344CB8AC3E}">
        <p14:creationId xmlns:p14="http://schemas.microsoft.com/office/powerpoint/2010/main" val="270328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0" y="-78"/>
            <a:ext cx="12192000" cy="96993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112682" y="121199"/>
            <a:ext cx="10549333" cy="707886"/>
          </a:xfrm>
          <a:prstGeom prst="rect">
            <a:avLst/>
          </a:prstGeom>
          <a:noFill/>
        </p:spPr>
        <p:txBody>
          <a:bodyPr wrap="square" rtlCol="0">
            <a:spAutoFit/>
          </a:bodyPr>
          <a:lstStyle/>
          <a:p>
            <a:r>
              <a:rPr lang="ru-RU" sz="2000" dirty="0" smtClean="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endParaRPr lang="ru-RU" sz="2000" dirty="0">
              <a:solidFill>
                <a:prstClr val="white"/>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23063" y="1088771"/>
            <a:ext cx="11704218" cy="3416320"/>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Федеральный закон от 9 января 1996 г. № 3-ФЗ «О радиационной безопасности населения</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Федеральный закон от 12 февраля 1998 г. № 28-ФЗ «О гражданской обороне</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Постановление Правительства Российской Федерации от 3 августа 1996 г. № 924 «О силах и средствах государственной системы предупреждения и ликвидации чрезвычайных ситуаций</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Постановление Правительства Российской Федерации от 30 декабря 2003 г. № 794 «О единой государственной системе предупреждения и ликвидации чрезвычайных </a:t>
            </a:r>
            <a:r>
              <a:rPr lang="ru-RU" sz="1200" dirty="0">
                <a:latin typeface="Times New Roman" panose="02020603050405020304" pitchFamily="18" charset="0"/>
                <a:cs typeface="Times New Roman" panose="02020603050405020304" pitchFamily="18" charset="0"/>
              </a:rPr>
              <a:t>ситуаций</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 804 «Об утверждении Положения о гражданской обороне в Российской Федерации</a:t>
            </a:r>
            <a:r>
              <a:rPr lang="ru-RU" sz="1200" dirty="0" smtClean="0">
                <a:latin typeface="Times New Roman" panose="02020603050405020304" pitchFamily="18" charset="0"/>
                <a:cs typeface="Times New Roman" panose="02020603050405020304" pitchFamily="18" charset="0"/>
              </a:rPr>
              <a:t>»; </a:t>
            </a: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от </a:t>
            </a:r>
            <a:r>
              <a:rPr lang="ru-RU" sz="1200" dirty="0" smtClean="0">
                <a:latin typeface="Times New Roman" panose="02020603050405020304" pitchFamily="18" charset="0"/>
                <a:cs typeface="Times New Roman" panose="02020603050405020304" pitchFamily="18" charset="0"/>
              </a:rPr>
              <a:t>17 октября 2019 г.  № 1333 «О </a:t>
            </a:r>
            <a:r>
              <a:rPr lang="ru-RU" sz="1200" dirty="0">
                <a:latin typeface="Times New Roman" panose="02020603050405020304" pitchFamily="18" charset="0"/>
                <a:cs typeface="Times New Roman" panose="02020603050405020304" pitchFamily="18" charset="0"/>
              </a:rPr>
              <a:t>порядке функционирования сети наблюдения и лабораторного контроля гражданской обороны и защиты </a:t>
            </a:r>
            <a:r>
              <a:rPr lang="ru-RU" sz="1200" dirty="0" smtClean="0">
                <a:latin typeface="Times New Roman" panose="02020603050405020304" pitchFamily="18" charset="0"/>
                <a:cs typeface="Times New Roman" panose="02020603050405020304" pitchFamily="18" charset="0"/>
              </a:rPr>
              <a:t>населения»;</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23декабря 2005 г. № 999 «Об утверждении порядка создания нештатных аварийно-спасательных формирований</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14 ноября 2008 г. № 687 «Об утверждении Положения об организации и ведении гражданской обороны в муниципальных образованиях и организациях</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Методические указания Минздрава России МУ 2.6.1.015-93 «Оценка доз облучения населения в районе локального выпадения радиоактивных продуктов ядерного взрыва</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Санитарные </a:t>
            </a:r>
            <a:r>
              <a:rPr lang="ru-RU" sz="1200" dirty="0">
                <a:latin typeface="Times New Roman" panose="02020603050405020304" pitchFamily="18" charset="0"/>
                <a:cs typeface="Times New Roman" panose="02020603050405020304" pitchFamily="18" charset="0"/>
              </a:rPr>
              <a:t>правила и нормативы СанПиН2.6.1.2523-09. «Нормы радиационной безопасности (НРБ-99/2009</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Санитарные правила и нормативы </a:t>
            </a:r>
            <a:r>
              <a:rPr lang="ru-RU" sz="1200" dirty="0">
                <a:solidFill>
                  <a:prstClr val="black"/>
                </a:solidFill>
                <a:latin typeface="Times New Roman" panose="02020603050405020304" pitchFamily="18" charset="0"/>
                <a:cs typeface="Times New Roman" panose="02020603050405020304" pitchFamily="18" charset="0"/>
              </a:rPr>
              <a:t>СП 2.6.1.2612-10. «Основные санитарные правила обеспечения радиационной безопасности (ОСПОРБ-99/2010</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Положение о сети наблюдения и лабораторного контроля гражданской обороны Российской Федерации», 30 октября 1993 г</a:t>
            </a:r>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РД 52.04.253-90 «Методика прогнозирования масштабов заражения сильнодействующими </a:t>
            </a:r>
            <a:r>
              <a:rPr lang="ru-RU" sz="1200" dirty="0" smtClean="0">
                <a:solidFill>
                  <a:prstClr val="black"/>
                </a:solidFill>
                <a:latin typeface="Times New Roman" panose="02020603050405020304" pitchFamily="18" charset="0"/>
                <a:cs typeface="Times New Roman" panose="02020603050405020304" pitchFamily="18" charset="0"/>
              </a:rPr>
              <a:t>ядовитыми </a:t>
            </a:r>
            <a:r>
              <a:rPr lang="ru-RU" sz="1200" dirty="0">
                <a:solidFill>
                  <a:prstClr val="black"/>
                </a:solidFill>
                <a:latin typeface="Times New Roman" panose="02020603050405020304" pitchFamily="18" charset="0"/>
                <a:cs typeface="Times New Roman" panose="02020603050405020304" pitchFamily="18" charset="0"/>
              </a:rPr>
              <a:t>веществами при авариях (разрушениях) на химически опасных объектах и на транспорте</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517791"/>
            <a:ext cx="2844800" cy="365125"/>
          </a:xfrm>
        </p:spPr>
        <p:txBody>
          <a:bodyPr/>
          <a:lstStyle/>
          <a:p>
            <a:pPr>
              <a:defRPr/>
            </a:pPr>
            <a:fld id="{1E49034A-A7B1-445D-B275-FE52B65EA479}" type="slidenum">
              <a:rPr lang="ru-RU" smtClean="0"/>
              <a:pPr>
                <a:defRPr/>
              </a:pPr>
              <a:t>53</a:t>
            </a:fld>
            <a:endParaRPr lang="ru-RU" dirty="0"/>
          </a:p>
        </p:txBody>
      </p:sp>
      <p:sp>
        <p:nvSpPr>
          <p:cNvPr id="3" name="Прямоугольник 2"/>
          <p:cNvSpPr/>
          <p:nvPr/>
        </p:nvSpPr>
        <p:spPr>
          <a:xfrm>
            <a:off x="350889" y="4467597"/>
            <a:ext cx="11746965" cy="523220"/>
          </a:xfrm>
          <a:prstGeom prst="rect">
            <a:avLst/>
          </a:prstGeom>
        </p:spPr>
        <p:txBody>
          <a:bodyPr wrap="square">
            <a:spAutoFit/>
          </a:bodyPr>
          <a:lstStyle/>
          <a:p>
            <a:pPr algn="ctr"/>
            <a:r>
              <a:rPr lang="ru-RU" sz="1400" b="1" dirty="0">
                <a:solidFill>
                  <a:prstClr val="black"/>
                </a:solidFill>
                <a:latin typeface="Times New Roman" panose="02020603050405020304" pitchFamily="18" charset="0"/>
                <a:cs typeface="Times New Roman" panose="02020603050405020304" pitchFamily="18" charset="0"/>
              </a:rPr>
              <a:t>При обнаружении и обозначении районов, подвергшихся радиоактивному, химическому, биологическому (бактериологическому) и иному заражению (загрязнению) основная роль отводится проведению разведки. </a:t>
            </a:r>
          </a:p>
        </p:txBody>
      </p:sp>
      <p:sp>
        <p:nvSpPr>
          <p:cNvPr id="10" name="Прямоугольник 9"/>
          <p:cNvSpPr/>
          <p:nvPr/>
        </p:nvSpPr>
        <p:spPr>
          <a:xfrm>
            <a:off x="537758" y="5266904"/>
            <a:ext cx="5517173" cy="1407114"/>
          </a:xfrm>
          <a:prstGeom prst="rect">
            <a:avLst/>
          </a:prstGeom>
          <a:solidFill>
            <a:srgbClr val="FFFF66">
              <a:alpha val="784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биологическая;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инженерная;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медицинская;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радиационная;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санитарно-эпидемиологическая;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химическая; </a:t>
            </a:r>
          </a:p>
          <a:p>
            <a:pPr marL="285750" indent="-285750"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пожарная.</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37758" y="4970740"/>
            <a:ext cx="5517173" cy="276999"/>
          </a:xfrm>
          <a:prstGeom prst="rect">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ru-RU" sz="1200" b="1" dirty="0">
                <a:solidFill>
                  <a:schemeClr val="tx1"/>
                </a:solidFill>
                <a:latin typeface="Times New Roman" panose="02020603050405020304" pitchFamily="18" charset="0"/>
                <a:cs typeface="Times New Roman" panose="02020603050405020304" pitchFamily="18" charset="0"/>
              </a:rPr>
              <a:t>Основными видами разведки являются: </a:t>
            </a:r>
            <a:endParaRPr lang="ru-RU" sz="1100" dirty="0" smtClean="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312024" y="5255631"/>
            <a:ext cx="5546308" cy="1380193"/>
          </a:xfrm>
          <a:prstGeom prst="rect">
            <a:avLst/>
          </a:prstGeom>
          <a:solidFill>
            <a:srgbClr val="FFFF66">
              <a:alpha val="784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непрерывность;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своевременность; </a:t>
            </a:r>
          </a:p>
          <a:p>
            <a:pPr marL="285750" indent="-2857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полнота и достоверность </a:t>
            </a:r>
            <a:r>
              <a:rPr lang="ru-RU" sz="1200" dirty="0" smtClean="0">
                <a:solidFill>
                  <a:prstClr val="black"/>
                </a:solidFill>
                <a:latin typeface="Times New Roman" panose="02020603050405020304" pitchFamily="18" charset="0"/>
                <a:cs typeface="Times New Roman" panose="02020603050405020304" pitchFamily="18" charset="0"/>
              </a:rPr>
              <a:t>данных.</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312024" y="4970740"/>
            <a:ext cx="5546308" cy="276999"/>
          </a:xfrm>
          <a:prstGeom prst="rect">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ru-RU" sz="1200" b="1" dirty="0">
                <a:solidFill>
                  <a:schemeClr val="tx1"/>
                </a:solidFill>
                <a:latin typeface="Times New Roman" panose="02020603050405020304" pitchFamily="18" charset="0"/>
                <a:cs typeface="Times New Roman" panose="02020603050405020304" pitchFamily="18" charset="0"/>
              </a:rPr>
              <a:t>Общие требования к разведке, наблюдению и контролю: </a:t>
            </a:r>
          </a:p>
        </p:txBody>
      </p:sp>
    </p:spTree>
    <p:extLst>
      <p:ext uri="{BB962C8B-B14F-4D97-AF65-F5344CB8AC3E}">
        <p14:creationId xmlns:p14="http://schemas.microsoft.com/office/powerpoint/2010/main" val="12411565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335360" y="404664"/>
            <a:ext cx="10547552" cy="462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400" b="1" dirty="0" smtClean="0">
                <a:solidFill>
                  <a:schemeClr val="tx2"/>
                </a:solidFill>
                <a:latin typeface="Times New Roman" panose="02020603050405020304" pitchFamily="18" charset="0"/>
                <a:cs typeface="Times New Roman" panose="02020603050405020304" pitchFamily="18" charset="0"/>
              </a:rPr>
              <a:t>ОСНОВНЫЕ МЕРОПРИЯТИЯ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54</a:t>
            </a:fld>
            <a:endParaRPr lang="ru-RU"/>
          </a:p>
        </p:txBody>
      </p:sp>
      <p:pic>
        <p:nvPicPr>
          <p:cNvPr id="6146" name="Picture 2" descr="\\mchs.ru\ca\ДГО\4. Отдел организации РХБЗ и первоочередного жизнеобеспечения\_Куленцан А.Л\буклет\буклет\77e2bd2a8939ec31e891382f3a0232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5250" y="1789615"/>
            <a:ext cx="2676775" cy="17834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mchs.ru\ca\ДГО\4. Отдел организации РХБЗ и первоочередного жизнеобеспечения\_Куленцан А.Л\буклет\буклет\1510722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7195" y="883168"/>
            <a:ext cx="2801888" cy="18690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252" y="867156"/>
            <a:ext cx="6096000" cy="5940088"/>
          </a:xfrm>
          <a:prstGeom prst="rect">
            <a:avLst/>
          </a:prstGeom>
        </p:spPr>
        <p:txBody>
          <a:bodyPr>
            <a:spAutoFit/>
          </a:bodyPr>
          <a:lstStyle/>
          <a:p>
            <a:pPr algn="just"/>
            <a:r>
              <a:rPr lang="ru-RU" sz="1400" b="1" dirty="0">
                <a:solidFill>
                  <a:prstClr val="black"/>
                </a:solidFill>
                <a:latin typeface="Times New Roman" panose="02020603050405020304" pitchFamily="18" charset="0"/>
                <a:cs typeface="Times New Roman" panose="02020603050405020304" pitchFamily="18" charset="0"/>
              </a:rPr>
              <a:t>Биологическая разведка: </a:t>
            </a:r>
            <a:endParaRPr lang="ru-RU" sz="14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масштабы и границы зон заражения;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выявляет источники, определяет вид и характер заражения;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проводит постоянное наблюдение и контроль за изменением обстановки. </a:t>
            </a:r>
          </a:p>
          <a:p>
            <a:pPr algn="just"/>
            <a:r>
              <a:rPr lang="ru-RU" sz="1400" b="1" dirty="0" smtClean="0">
                <a:solidFill>
                  <a:prstClr val="black"/>
                </a:solidFill>
                <a:latin typeface="Times New Roman" panose="02020603050405020304" pitchFamily="18" charset="0"/>
                <a:cs typeface="Times New Roman" panose="02020603050405020304" pitchFamily="18" charset="0"/>
              </a:rPr>
              <a:t>Инженерная </a:t>
            </a:r>
            <a:r>
              <a:rPr lang="ru-RU" sz="1400" b="1" dirty="0">
                <a:solidFill>
                  <a:prstClr val="black"/>
                </a:solidFill>
                <a:latin typeface="Times New Roman" panose="02020603050405020304" pitchFamily="18" charset="0"/>
                <a:cs typeface="Times New Roman" panose="02020603050405020304" pitchFamily="18" charset="0"/>
              </a:rPr>
              <a:t>разведка: </a:t>
            </a:r>
            <a:endParaRPr lang="ru-RU" sz="14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состояние наземных транспортных систем, проходимость местности на маршрутах движения сил ликвидации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места, границы и характер разрушений, завалов, затоплений, образовавшихся в зоне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состояние коммунально-энергетических систем в зоне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устанавливает нахождение пострадавших. </a:t>
            </a:r>
          </a:p>
          <a:p>
            <a:pPr algn="just"/>
            <a:r>
              <a:rPr lang="ru-RU" sz="1400" b="1" dirty="0" smtClean="0">
                <a:solidFill>
                  <a:prstClr val="black"/>
                </a:solidFill>
                <a:latin typeface="Times New Roman" panose="02020603050405020304" pitchFamily="18" charset="0"/>
                <a:cs typeface="Times New Roman" panose="02020603050405020304" pitchFamily="18" charset="0"/>
              </a:rPr>
              <a:t>Медицинская </a:t>
            </a:r>
            <a:r>
              <a:rPr lang="ru-RU" sz="1400" b="1" dirty="0">
                <a:solidFill>
                  <a:prstClr val="black"/>
                </a:solidFill>
                <a:latin typeface="Times New Roman" panose="02020603050405020304" pitchFamily="18" charset="0"/>
                <a:cs typeface="Times New Roman" panose="02020603050405020304" pitchFamily="18" charset="0"/>
              </a:rPr>
              <a:t>разведка: </a:t>
            </a:r>
            <a:endParaRPr lang="ru-RU" sz="14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выявляет пораженных, их численность и состояние;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пути выноса пораженных и маршруты их эвакуации;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районы развертывания медицинских пунктов, места для сбора и погрузки пораженных на транспорт для эвакуации в лечебные учреждения вне зоны ЧС. </a:t>
            </a:r>
          </a:p>
          <a:p>
            <a:pPr algn="just"/>
            <a:r>
              <a:rPr lang="ru-RU" sz="1400" b="1" dirty="0" smtClean="0">
                <a:solidFill>
                  <a:prstClr val="black"/>
                </a:solidFill>
                <a:latin typeface="Times New Roman" panose="02020603050405020304" pitchFamily="18" charset="0"/>
                <a:cs typeface="Times New Roman" panose="02020603050405020304" pitchFamily="18" charset="0"/>
              </a:rPr>
              <a:t>Радиационная </a:t>
            </a:r>
            <a:r>
              <a:rPr lang="ru-RU" sz="1400" b="1" dirty="0">
                <a:solidFill>
                  <a:prstClr val="black"/>
                </a:solidFill>
                <a:latin typeface="Times New Roman" panose="02020603050405020304" pitchFamily="18" charset="0"/>
                <a:cs typeface="Times New Roman" panose="02020603050405020304" pitchFamily="18" charset="0"/>
              </a:rPr>
              <a:t>разведка: </a:t>
            </a:r>
            <a:endParaRPr lang="ru-RU" sz="14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выявляет источники радиоактивного загрязнения;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характер, степень и масштабы радиоактивного загрязнения местности, воды, воздуха, объектов, техники и людей в зоне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направления и районы с наименьшими уровнями радиации;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проводит постоянное наблюдение и контроль за изменением радиационной обстановки;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предоставляет необходимые данные для введения режимов радиационной защиты населения и сил ликвидации ЧС. </a:t>
            </a:r>
          </a:p>
          <a:p>
            <a:pPr algn="just"/>
            <a:r>
              <a:rPr lang="ru-RU" sz="1400" b="1" dirty="0" smtClean="0">
                <a:solidFill>
                  <a:prstClr val="black"/>
                </a:solidFill>
                <a:latin typeface="Times New Roman" panose="02020603050405020304" pitchFamily="18" charset="0"/>
                <a:cs typeface="Times New Roman" panose="02020603050405020304" pitchFamily="18" charset="0"/>
              </a:rPr>
              <a:t>Санитарно-эпидемиологическая </a:t>
            </a:r>
            <a:r>
              <a:rPr lang="ru-RU" sz="1400" b="1" dirty="0">
                <a:solidFill>
                  <a:prstClr val="black"/>
                </a:solidFill>
                <a:latin typeface="Times New Roman" panose="02020603050405020304" pitchFamily="18" charset="0"/>
                <a:cs typeface="Times New Roman" panose="02020603050405020304" pitchFamily="18" charset="0"/>
              </a:rPr>
              <a:t>разведка: </a:t>
            </a:r>
            <a:endParaRPr lang="ru-RU" sz="1400" dirty="0">
              <a:solidFill>
                <a:prstClr val="black"/>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санитарно-эпидемиологическое состояние зоны ЧС, в том числе районов эвакуированного населения и расположения сил ликвидации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предоставляет необходимые данные для введения системы </a:t>
            </a:r>
            <a:r>
              <a:rPr lang="ru-RU" sz="1200" dirty="0" err="1">
                <a:solidFill>
                  <a:prstClr val="black"/>
                </a:solidFill>
                <a:latin typeface="Times New Roman" panose="02020603050405020304" pitchFamily="18" charset="0"/>
                <a:cs typeface="Times New Roman" panose="02020603050405020304" pitchFamily="18" charset="0"/>
              </a:rPr>
              <a:t>режимно</a:t>
            </a:r>
            <a:r>
              <a:rPr lang="ru-RU" sz="1200" dirty="0">
                <a:solidFill>
                  <a:prstClr val="black"/>
                </a:solidFill>
                <a:latin typeface="Times New Roman" panose="02020603050405020304" pitchFamily="18" charset="0"/>
                <a:cs typeface="Times New Roman" panose="02020603050405020304" pitchFamily="18" charset="0"/>
              </a:rPr>
              <a:t>-ограничительных мероприятий (обсервации и карантина);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проводит постоянное наблюдение и контроль за изменением санитарно-эпидемиологической обстановки в зоне ЧС. </a:t>
            </a:r>
          </a:p>
        </p:txBody>
      </p:sp>
      <p:sp>
        <p:nvSpPr>
          <p:cNvPr id="4" name="Прямоугольник 3"/>
          <p:cNvSpPr/>
          <p:nvPr/>
        </p:nvSpPr>
        <p:spPr>
          <a:xfrm>
            <a:off x="6481311" y="3573016"/>
            <a:ext cx="5322068" cy="3108543"/>
          </a:xfrm>
          <a:prstGeom prst="rect">
            <a:avLst/>
          </a:prstGeom>
        </p:spPr>
        <p:txBody>
          <a:bodyPr wrap="square">
            <a:spAutoFit/>
          </a:bodyPr>
          <a:lstStyle/>
          <a:p>
            <a:r>
              <a:rPr lang="ru-RU" sz="1400" b="1" dirty="0">
                <a:solidFill>
                  <a:prstClr val="black"/>
                </a:solidFill>
                <a:latin typeface="Times New Roman" panose="02020603050405020304" pitchFamily="18" charset="0"/>
                <a:cs typeface="Times New Roman" panose="02020603050405020304" pitchFamily="18" charset="0"/>
              </a:rPr>
              <a:t>Химическая разведка: </a:t>
            </a:r>
          </a:p>
          <a:p>
            <a:pPr marL="171450" indent="-171450" algn="just">
              <a:buFont typeface="Arial" panose="020B0604020202020204" pitchFamily="34" charset="0"/>
              <a:buChar char="•"/>
            </a:pPr>
            <a:r>
              <a:rPr lang="ru-RU" sz="1200" dirty="0" smtClean="0">
                <a:solidFill>
                  <a:prstClr val="black"/>
                </a:solidFill>
                <a:latin typeface="Times New Roman" panose="02020603050405020304" pitchFamily="18" charset="0"/>
                <a:cs typeface="Times New Roman" panose="02020603050405020304" pitchFamily="18" charset="0"/>
              </a:rPr>
              <a:t>выявляет </a:t>
            </a:r>
            <a:r>
              <a:rPr lang="ru-RU" sz="1200" dirty="0">
                <a:solidFill>
                  <a:prstClr val="black"/>
                </a:solidFill>
                <a:latin typeface="Times New Roman" panose="02020603050405020304" pitchFamily="18" charset="0"/>
                <a:cs typeface="Times New Roman" panose="02020603050405020304" pitchFamily="18" charset="0"/>
              </a:rPr>
              <a:t>источник </a:t>
            </a:r>
            <a:r>
              <a:rPr lang="ru-RU" sz="1200" dirty="0">
                <a:latin typeface="Times New Roman" panose="02020603050405020304" pitchFamily="18" charset="0"/>
                <a:cs typeface="Times New Roman" panose="02020603050405020304" pitchFamily="18" charset="0"/>
              </a:rPr>
              <a:t>химического </a:t>
            </a:r>
            <a:r>
              <a:rPr lang="ru-RU" sz="1200" dirty="0" smtClean="0">
                <a:latin typeface="Times New Roman" panose="02020603050405020304" pitchFamily="18" charset="0"/>
                <a:cs typeface="Times New Roman" panose="02020603050405020304" pitchFamily="18" charset="0"/>
              </a:rPr>
              <a:t>заражения; </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маршруты обхода участков химического заражения;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предоставляет необходимые данные для обеспечения мер химической безопасности;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проводит постоянное наблюдение и контроль за изменением химической обстановки в зоне ЧС. </a:t>
            </a:r>
          </a:p>
          <a:p>
            <a:r>
              <a:rPr lang="ru-RU" sz="1400" b="1" dirty="0">
                <a:solidFill>
                  <a:prstClr val="black"/>
                </a:solidFill>
                <a:latin typeface="Times New Roman" panose="02020603050405020304" pitchFamily="18" charset="0"/>
                <a:cs typeface="Times New Roman" panose="02020603050405020304" pitchFamily="18" charset="0"/>
              </a:rPr>
              <a:t>Пожарная разведка: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виды, параметры и границы очагов пожара, скорость и направление распространения огня в очагах пожаров;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оценивает степень загазованности и задымления в очагах пожаров;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пожарную обстановку на маршрутах движения сил ликвидации ЧС;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выявляет потенциально-опасные объекты, находящиеся под угрозой </a:t>
            </a:r>
            <a:r>
              <a:rPr lang="ru-RU" sz="1200" dirty="0" smtClean="0">
                <a:solidFill>
                  <a:prstClr val="black"/>
                </a:solidFill>
                <a:latin typeface="Times New Roman" panose="02020603050405020304" pitchFamily="18" charset="0"/>
                <a:cs typeface="Times New Roman" panose="02020603050405020304" pitchFamily="18" charset="0"/>
              </a:rPr>
              <a:t>взрыва </a:t>
            </a:r>
            <a:r>
              <a:rPr lang="ru-RU" sz="1200" dirty="0">
                <a:solidFill>
                  <a:prstClr val="black"/>
                </a:solidFill>
                <a:latin typeface="Times New Roman" panose="02020603050405020304" pitchFamily="18" charset="0"/>
                <a:cs typeface="Times New Roman" panose="02020603050405020304" pitchFamily="18" charset="0"/>
              </a:rPr>
              <a:t>в связи с близостью к очагам пожаров;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определяет состояние систем противоположного водоснабжения.</a:t>
            </a:r>
          </a:p>
        </p:txBody>
      </p:sp>
    </p:spTree>
    <p:extLst>
      <p:ext uri="{BB962C8B-B14F-4D97-AF65-F5344CB8AC3E}">
        <p14:creationId xmlns:p14="http://schemas.microsoft.com/office/powerpoint/2010/main" val="2891414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Прямоугольник 5"/>
          <p:cNvSpPr/>
          <p:nvPr/>
        </p:nvSpPr>
        <p:spPr>
          <a:xfrm>
            <a:off x="321152" y="515025"/>
            <a:ext cx="11469060" cy="307777"/>
          </a:xfrm>
          <a:prstGeom prst="rect">
            <a:avLst/>
          </a:prstGeom>
          <a:solidFill>
            <a:schemeClr val="bg1"/>
          </a:solid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НАБЛЮДЕНИЕ И ЛАБОРАТОРНЫЙ КОНТРОЛЬ</a:t>
            </a:r>
            <a:endParaRPr lang="ru-RU" sz="1200" dirty="0" smtClean="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55</a:t>
            </a:fld>
            <a:endParaRPr lang="ru-RU"/>
          </a:p>
        </p:txBody>
      </p:sp>
      <p:pic>
        <p:nvPicPr>
          <p:cNvPr id="8" name="Рисунок 7"/>
          <p:cNvPicPr>
            <a:picLocks noChangeAspect="1"/>
          </p:cNvPicPr>
          <p:nvPr/>
        </p:nvPicPr>
        <p:blipFill>
          <a:blip r:embed="rId4"/>
          <a:stretch>
            <a:fillRect/>
          </a:stretch>
        </p:blipFill>
        <p:spPr>
          <a:xfrm>
            <a:off x="476300" y="1051038"/>
            <a:ext cx="2284003" cy="1846818"/>
          </a:xfrm>
          <a:prstGeom prst="rect">
            <a:avLst/>
          </a:prstGeom>
        </p:spPr>
      </p:pic>
      <p:pic>
        <p:nvPicPr>
          <p:cNvPr id="13" name="Рисунок 12"/>
          <p:cNvPicPr>
            <a:picLocks noChangeAspect="1"/>
          </p:cNvPicPr>
          <p:nvPr/>
        </p:nvPicPr>
        <p:blipFill>
          <a:blip r:embed="rId5"/>
          <a:stretch>
            <a:fillRect/>
          </a:stretch>
        </p:blipFill>
        <p:spPr>
          <a:xfrm>
            <a:off x="3361359" y="1047086"/>
            <a:ext cx="2311770" cy="1837869"/>
          </a:xfrm>
          <a:prstGeom prst="rect">
            <a:avLst/>
          </a:prstGeom>
        </p:spPr>
      </p:pic>
      <p:pic>
        <p:nvPicPr>
          <p:cNvPr id="14" name="Рисунок 13"/>
          <p:cNvPicPr>
            <a:picLocks noChangeAspect="1"/>
          </p:cNvPicPr>
          <p:nvPr/>
        </p:nvPicPr>
        <p:blipFill>
          <a:blip r:embed="rId6"/>
          <a:stretch>
            <a:fillRect/>
          </a:stretch>
        </p:blipFill>
        <p:spPr>
          <a:xfrm>
            <a:off x="6394872" y="1047086"/>
            <a:ext cx="2309253" cy="1850770"/>
          </a:xfrm>
          <a:prstGeom prst="rect">
            <a:avLst/>
          </a:prstGeom>
        </p:spPr>
      </p:pic>
      <p:sp>
        <p:nvSpPr>
          <p:cNvPr id="16" name="Прямоугольник 15"/>
          <p:cNvSpPr/>
          <p:nvPr/>
        </p:nvSpPr>
        <p:spPr>
          <a:xfrm>
            <a:off x="334308" y="2939501"/>
            <a:ext cx="11442748" cy="738664"/>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НАБЛЮДЕНИЕ </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solidFill>
                  <a:prstClr val="black"/>
                </a:solidFill>
                <a:latin typeface="Times New Roman" panose="02020603050405020304" pitchFamily="18" charset="0"/>
                <a:cs typeface="Times New Roman" panose="02020603050405020304" pitchFamily="18" charset="0"/>
              </a:rPr>
              <a:t>это способ разведки, обеспечивающий своевременное обнаружение зараженности (загрязненности) объектов окружающей среды, продовольствия, пищевого и фуражного сырья, питьевой воды радиоактивными веществами (РВ), </a:t>
            </a:r>
            <a:r>
              <a:rPr lang="ru-RU" sz="1400" dirty="0" smtClean="0">
                <a:latin typeface="Times New Roman" panose="02020603050405020304" pitchFamily="18" charset="0"/>
                <a:cs typeface="Times New Roman" panose="02020603050405020304" pitchFamily="18" charset="0"/>
              </a:rPr>
              <a:t>боевыми токсичными химическими веществами </a:t>
            </a:r>
            <a:r>
              <a:rPr lang="ru-RU" sz="1400" dirty="0">
                <a:solidFill>
                  <a:prstClr val="black"/>
                </a:solidFill>
                <a:latin typeface="Times New Roman" panose="02020603050405020304" pitchFamily="18" charset="0"/>
                <a:cs typeface="Times New Roman" panose="02020603050405020304" pitchFamily="18" charset="0"/>
              </a:rPr>
              <a:t>(БХТВ), аварийно химически опасными веществами (АХОВ) и биологическими средствами (БС) с помощью технических средств. </a:t>
            </a:r>
          </a:p>
        </p:txBody>
      </p:sp>
      <p:sp>
        <p:nvSpPr>
          <p:cNvPr id="17" name="Прямоугольник 16"/>
          <p:cNvSpPr/>
          <p:nvPr/>
        </p:nvSpPr>
        <p:spPr>
          <a:xfrm>
            <a:off x="334308" y="3781958"/>
            <a:ext cx="11442748" cy="523220"/>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ЛАБОРАТОРНЫЙ КОНТРОЛЬ </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solidFill>
                  <a:prstClr val="black"/>
                </a:solidFill>
                <a:latin typeface="Times New Roman" panose="02020603050405020304" pitchFamily="18" charset="0"/>
                <a:cs typeface="Times New Roman" panose="02020603050405020304" pitchFamily="18" charset="0"/>
              </a:rPr>
              <a:t>это обнаружение в пробах объектов окружающей среды, продовольствии, пищевом и фуражном сырье, питьевой воде, клиническом материале искомого агента (для БС – после проведения специфической индикации). </a:t>
            </a:r>
          </a:p>
        </p:txBody>
      </p:sp>
      <p:sp>
        <p:nvSpPr>
          <p:cNvPr id="18" name="Прямоугольник 17"/>
          <p:cNvSpPr/>
          <p:nvPr/>
        </p:nvSpPr>
        <p:spPr>
          <a:xfrm>
            <a:off x="334308" y="4408971"/>
            <a:ext cx="11425005" cy="307777"/>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ИНДИКАЦИЯ </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solidFill>
                  <a:prstClr val="black"/>
                </a:solidFill>
                <a:latin typeface="Times New Roman" panose="02020603050405020304" pitchFamily="18" charset="0"/>
                <a:cs typeface="Times New Roman" panose="02020603050405020304" pitchFamily="18" charset="0"/>
              </a:rPr>
              <a:t>это комплекс мероприятий, позволяющий подтвердить факт заражения (загрязнения) РВ, БТХВ, АХОВ, БС и определить их вид. </a:t>
            </a:r>
          </a:p>
        </p:txBody>
      </p:sp>
      <p:pic>
        <p:nvPicPr>
          <p:cNvPr id="19" name="Рисунок 18"/>
          <p:cNvPicPr>
            <a:picLocks noChangeAspect="1"/>
          </p:cNvPicPr>
          <p:nvPr/>
        </p:nvPicPr>
        <p:blipFill>
          <a:blip r:embed="rId7"/>
          <a:stretch>
            <a:fillRect/>
          </a:stretch>
        </p:blipFill>
        <p:spPr>
          <a:xfrm>
            <a:off x="476300" y="4820541"/>
            <a:ext cx="2284002" cy="1844103"/>
          </a:xfrm>
          <a:prstGeom prst="rect">
            <a:avLst/>
          </a:prstGeom>
        </p:spPr>
      </p:pic>
      <p:pic>
        <p:nvPicPr>
          <p:cNvPr id="20" name="Рисунок 19"/>
          <p:cNvPicPr>
            <a:picLocks noChangeAspect="1"/>
          </p:cNvPicPr>
          <p:nvPr/>
        </p:nvPicPr>
        <p:blipFill>
          <a:blip r:embed="rId8"/>
          <a:stretch>
            <a:fillRect/>
          </a:stretch>
        </p:blipFill>
        <p:spPr>
          <a:xfrm>
            <a:off x="3361359" y="4840524"/>
            <a:ext cx="2311770" cy="1844103"/>
          </a:xfrm>
          <a:prstGeom prst="rect">
            <a:avLst/>
          </a:prstGeom>
        </p:spPr>
      </p:pic>
      <p:pic>
        <p:nvPicPr>
          <p:cNvPr id="21" name="Рисунок 20"/>
          <p:cNvPicPr>
            <a:picLocks noChangeAspect="1"/>
          </p:cNvPicPr>
          <p:nvPr/>
        </p:nvPicPr>
        <p:blipFill>
          <a:blip r:embed="rId9"/>
          <a:stretch>
            <a:fillRect/>
          </a:stretch>
        </p:blipFill>
        <p:spPr>
          <a:xfrm>
            <a:off x="6394872" y="4840524"/>
            <a:ext cx="2295845" cy="1870281"/>
          </a:xfrm>
          <a:prstGeom prst="rect">
            <a:avLst/>
          </a:prstGeom>
        </p:spPr>
      </p:pic>
      <p:pic>
        <p:nvPicPr>
          <p:cNvPr id="22" name="Рисунок 21"/>
          <p:cNvPicPr>
            <a:picLocks noChangeAspect="1"/>
          </p:cNvPicPr>
          <p:nvPr/>
        </p:nvPicPr>
        <p:blipFill>
          <a:blip r:embed="rId10"/>
          <a:stretch>
            <a:fillRect/>
          </a:stretch>
        </p:blipFill>
        <p:spPr>
          <a:xfrm>
            <a:off x="9316033" y="4857539"/>
            <a:ext cx="2311770" cy="1827088"/>
          </a:xfrm>
          <a:prstGeom prst="rect">
            <a:avLst/>
          </a:prstGeom>
        </p:spPr>
      </p:pic>
      <p:pic>
        <p:nvPicPr>
          <p:cNvPr id="3" name="Рисунок 2"/>
          <p:cNvPicPr>
            <a:picLocks noChangeAspect="1"/>
          </p:cNvPicPr>
          <p:nvPr/>
        </p:nvPicPr>
        <p:blipFill rotWithShape="1">
          <a:blip r:embed="rId11" cstate="print">
            <a:extLst>
              <a:ext uri="{28A0092B-C50C-407E-A947-70E740481C1C}">
                <a14:useLocalDpi xmlns:a14="http://schemas.microsoft.com/office/drawing/2010/main" val="0"/>
              </a:ext>
            </a:extLst>
          </a:blip>
          <a:srcRect l="28394" t="8828" r="15838" b="26058"/>
          <a:stretch/>
        </p:blipFill>
        <p:spPr>
          <a:xfrm>
            <a:off x="9454582" y="1045871"/>
            <a:ext cx="2284002" cy="1848024"/>
          </a:xfrm>
          <a:prstGeom prst="rect">
            <a:avLst/>
          </a:prstGeom>
        </p:spPr>
      </p:pic>
    </p:spTree>
    <p:extLst>
      <p:ext uri="{BB962C8B-B14F-4D97-AF65-F5344CB8AC3E}">
        <p14:creationId xmlns:p14="http://schemas.microsoft.com/office/powerpoint/2010/main" val="42268627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81987" y="362156"/>
            <a:ext cx="11602645" cy="8093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a:solidFill>
                  <a:schemeClr val="tx2"/>
                </a:solidFill>
                <a:latin typeface="Times New Roman" panose="02020603050405020304" pitchFamily="18" charset="0"/>
                <a:cs typeface="Times New Roman" panose="02020603050405020304" pitchFamily="18" charset="0"/>
              </a:rPr>
              <a:t>МОБИЛЬНЫЙ МНОГОФУНКЦИОНАЛЬНЫЙ </a:t>
            </a:r>
            <a:r>
              <a:rPr lang="ru-RU" sz="2000" b="1" dirty="0" smtClean="0">
                <a:solidFill>
                  <a:schemeClr val="tx2"/>
                </a:solidFill>
                <a:latin typeface="Times New Roman" panose="02020603050405020304" pitchFamily="18" charset="0"/>
                <a:cs typeface="Times New Roman" panose="02020603050405020304" pitchFamily="18" charset="0"/>
              </a:rPr>
              <a:t>ПРОГРАММНО-АППАРАТНЫЙ </a:t>
            </a:r>
            <a:r>
              <a:rPr lang="ru-RU" sz="2000" b="1" dirty="0">
                <a:solidFill>
                  <a:schemeClr val="tx2"/>
                </a:solidFill>
                <a:latin typeface="Times New Roman" panose="02020603050405020304" pitchFamily="18" charset="0"/>
                <a:cs typeface="Times New Roman" panose="02020603050405020304" pitchFamily="18" charset="0"/>
              </a:rPr>
              <a:t>КОМПЛЕКС МОНИТОРИНГА </a:t>
            </a:r>
            <a:r>
              <a:rPr lang="ru-RU" sz="2000" b="1" dirty="0" smtClean="0">
                <a:solidFill>
                  <a:schemeClr val="tx2"/>
                </a:solidFill>
                <a:latin typeface="Times New Roman" panose="02020603050405020304" pitchFamily="18" charset="0"/>
                <a:cs typeface="Times New Roman" panose="02020603050405020304" pitchFamily="18" charset="0"/>
              </a:rPr>
              <a:t>РАДИАЦИОННОЙ  ОБСТАНОВКИ</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82728" y="6492875"/>
            <a:ext cx="2844800" cy="365125"/>
          </a:xfrm>
        </p:spPr>
        <p:txBody>
          <a:bodyPr/>
          <a:lstStyle/>
          <a:p>
            <a:pPr>
              <a:defRPr/>
            </a:pPr>
            <a:fld id="{1E49034A-A7B1-445D-B275-FE52B65EA479}" type="slidenum">
              <a:rPr lang="ru-RU" smtClean="0"/>
              <a:pPr>
                <a:defRPr/>
              </a:pPr>
              <a:t>56</a:t>
            </a:fld>
            <a:endParaRPr lang="ru-RU"/>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80" y="4444206"/>
            <a:ext cx="1386687" cy="95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152" y="4434721"/>
            <a:ext cx="1458880" cy="9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280" y="5391596"/>
            <a:ext cx="1088411" cy="125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6691" y="5367188"/>
            <a:ext cx="1763432" cy="1275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94677" y="1164793"/>
            <a:ext cx="11602645" cy="954107"/>
          </a:xfrm>
          <a:prstGeom prst="rect">
            <a:avLst/>
          </a:prstGeom>
          <a:solidFill>
            <a:srgbClr val="FFC000"/>
          </a:solidFill>
        </p:spPr>
        <p:txBody>
          <a:bodyPr wrap="square">
            <a:spAutoFit/>
          </a:bodyPr>
          <a:lstStyle/>
          <a:p>
            <a:pPr algn="just"/>
            <a:r>
              <a:rPr lang="ru-RU" sz="1400" dirty="0">
                <a:solidFill>
                  <a:prstClr val="black"/>
                </a:solidFill>
                <a:latin typeface="Times New Roman" panose="02020603050405020304" pitchFamily="18" charset="0"/>
                <a:cs typeface="Times New Roman" panose="02020603050405020304" pitchFamily="18" charset="0"/>
              </a:rPr>
              <a:t>Мобильный многофункциональный программно-аппаратный комплекс мониторинга радиационной обстановки и паспортизации радиоактивно загрязненных территорий ММПАК-МПРЗ предназначен для организации и проведения мониторинга радиационной обстановки загрязненных в результате ЧС территорий и поиска локальных источников ионизирующего излучения с борта транспортного средства, картографирования результатов измерения радиационных параметров и паспортизации радиоактивно загрязненных </a:t>
            </a:r>
            <a:r>
              <a:rPr lang="ru-RU" sz="1400" dirty="0" smtClean="0">
                <a:solidFill>
                  <a:prstClr val="black"/>
                </a:solidFill>
                <a:latin typeface="Times New Roman" panose="02020603050405020304" pitchFamily="18" charset="0"/>
                <a:cs typeface="Times New Roman" panose="02020603050405020304" pitchFamily="18" charset="0"/>
              </a:rPr>
              <a:t>территорий.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5139" y="2305010"/>
            <a:ext cx="8062183" cy="4370427"/>
          </a:xfrm>
          <a:prstGeom prst="rect">
            <a:avLst/>
          </a:prstGeom>
        </p:spPr>
        <p:txBody>
          <a:bodyPr wrap="square">
            <a:spAutoFit/>
          </a:bodyPr>
          <a:lstStyle/>
          <a:p>
            <a:pPr algn="just"/>
            <a:r>
              <a:rPr lang="ru-RU" sz="1400" b="1" dirty="0">
                <a:solidFill>
                  <a:prstClr val="black"/>
                </a:solidFill>
                <a:latin typeface="Times New Roman" panose="02020603050405020304" pitchFamily="18" charset="0"/>
                <a:cs typeface="Times New Roman" panose="02020603050405020304" pitchFamily="18" charset="0"/>
              </a:rPr>
              <a:t>ММПАК-МПРЗ выполняет следующие задачи: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ведение радиационной разведки местности с целью выявления аномально высоких уровней радиации;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непрерывный мониторинг и контроль радиационной обстановки в случае возникновения ЧС радиационного характера;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выявление направлений и участков максимального радиоактивного загрязнения местности методом азимутальной пеленгации;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поиск, локализация и идентификация источников ионизирующих излучений (ИИИ) бортовыми техническими средствами;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проведение экспресс-контроля, оценки загрязненности радиоактивными веществами объектов окружающей среды (воздух, вода, почва) переносными техническими средствами (ТС);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экспресс-определение </a:t>
            </a:r>
            <a:r>
              <a:rPr lang="ru-RU" sz="1200" dirty="0" err="1">
                <a:solidFill>
                  <a:prstClr val="black"/>
                </a:solidFill>
                <a:latin typeface="Times New Roman" panose="02020603050405020304" pitchFamily="18" charset="0"/>
                <a:cs typeface="Times New Roman" panose="02020603050405020304" pitchFamily="18" charset="0"/>
              </a:rPr>
              <a:t>радионуклидного</a:t>
            </a:r>
            <a:r>
              <a:rPr lang="ru-RU" sz="1200" dirty="0">
                <a:solidFill>
                  <a:prstClr val="black"/>
                </a:solidFill>
                <a:latin typeface="Times New Roman" panose="02020603050405020304" pitchFamily="18" charset="0"/>
                <a:cs typeface="Times New Roman" panose="02020603050405020304" pitchFamily="18" charset="0"/>
              </a:rPr>
              <a:t> состава загрязнения переносными ТС;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определение общей активности радионуклидов переносными ТС и дистанционно бортовыми ТС;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обнаружение загрязненных гамма-, альфа- и бета-излучающими радионуклидами участков территории и паспортизация (определения основных характеристик радиоактивного загрязнения) этих участков переносными ТС;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определение мощности дозы гамма-излучения радиоактивных источников в месте расположения переносного ТС и вклада каждого радионуклида в мощность дозы;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сбор и анализ метеопараметров бортовым </a:t>
            </a:r>
            <a:r>
              <a:rPr lang="ru-RU" sz="1200" dirty="0" err="1">
                <a:solidFill>
                  <a:prstClr val="black"/>
                </a:solidFill>
                <a:latin typeface="Times New Roman" panose="02020603050405020304" pitchFamily="18" charset="0"/>
                <a:cs typeface="Times New Roman" panose="02020603050405020304" pitchFamily="18" charset="0"/>
              </a:rPr>
              <a:t>метеокомплексом</a:t>
            </a:r>
            <a:r>
              <a:rPr lang="ru-RU" sz="1200" dirty="0">
                <a:solidFill>
                  <a:prstClr val="black"/>
                </a:solidFill>
                <a:latin typeface="Times New Roman" panose="02020603050405020304" pitchFamily="18" charset="0"/>
                <a:cs typeface="Times New Roman" panose="02020603050405020304" pitchFamily="18" charset="0"/>
              </a:rPr>
              <a:t>;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ведение автоматизированного индивидуального дозиметрического контроля экипажа ММПАК-МПРЗ;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картографирование программно-аппаратными средствами комплекса радиационной обстановки маршрутов движения, территории при возникновении ЧС, а также реабилитированных и жилых территорий, подвергшихся радиационному воздействию и прилегающих к потенциально опасным радиационным объектам; </a:t>
            </a:r>
          </a:p>
          <a:p>
            <a:pPr marL="171450" indent="-171450" algn="just">
              <a:buFont typeface="Arial" panose="020B0604020202020204" pitchFamily="34" charset="0"/>
              <a:buChar char="•"/>
            </a:pPr>
            <a:r>
              <a:rPr lang="ru-RU" sz="1200" dirty="0">
                <a:solidFill>
                  <a:prstClr val="black"/>
                </a:solidFill>
                <a:latin typeface="Times New Roman" panose="02020603050405020304" pitchFamily="18" charset="0"/>
                <a:cs typeface="Times New Roman" panose="02020603050405020304" pitchFamily="18" charset="0"/>
              </a:rPr>
              <a:t>диагностика состояния территорий, объектов и мест проживания (пребывания) населения с целью выявления наличия (отсутствия) вредных воздействующих радиационных </a:t>
            </a:r>
            <a:r>
              <a:rPr lang="ru-RU" sz="1200" dirty="0" smtClean="0">
                <a:solidFill>
                  <a:prstClr val="black"/>
                </a:solidFill>
                <a:latin typeface="Times New Roman" panose="02020603050405020304" pitchFamily="18" charset="0"/>
                <a:cs typeface="Times New Roman" panose="02020603050405020304" pitchFamily="18" charset="0"/>
              </a:rPr>
              <a:t>факторов.</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13" name="Picture 2" descr="C:\Documents and Settings\kb513\Рабочий стол\DSC_1001.JPG"/>
          <p:cNvPicPr>
            <a:picLocks noChangeAspect="1" noChangeArrowheads="1"/>
          </p:cNvPicPr>
          <p:nvPr/>
        </p:nvPicPr>
        <p:blipFill>
          <a:blip r:embed="rId8" cstate="print"/>
          <a:srcRect/>
          <a:stretch>
            <a:fillRect/>
          </a:stretch>
        </p:blipFill>
        <p:spPr bwMode="auto">
          <a:xfrm>
            <a:off x="479376" y="2281602"/>
            <a:ext cx="2857369" cy="1998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06518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Прямоугольник 58"/>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315232" y="429703"/>
            <a:ext cx="11570430" cy="5552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400" b="1" dirty="0">
                <a:solidFill>
                  <a:schemeClr val="tx2"/>
                </a:solidFill>
                <a:latin typeface="Times New Roman" panose="02020603050405020304" pitchFamily="18" charset="0"/>
                <a:cs typeface="Times New Roman" panose="02020603050405020304" pitchFamily="18" charset="0"/>
              </a:rPr>
              <a:t>СРЕДСТВА РАДИАЦИОННОЙ РАЗВЕДКИ</a:t>
            </a:r>
          </a:p>
        </p:txBody>
      </p:sp>
      <p:sp>
        <p:nvSpPr>
          <p:cNvPr id="2" name="Номер слайда 1"/>
          <p:cNvSpPr>
            <a:spLocks noGrp="1"/>
          </p:cNvSpPr>
          <p:nvPr>
            <p:ph type="sldNum" sz="quarter" idx="12"/>
          </p:nvPr>
        </p:nvSpPr>
        <p:spPr>
          <a:xfrm>
            <a:off x="9360220" y="6490504"/>
            <a:ext cx="2844800" cy="365125"/>
          </a:xfrm>
        </p:spPr>
        <p:txBody>
          <a:bodyPr/>
          <a:lstStyle/>
          <a:p>
            <a:pPr>
              <a:defRPr/>
            </a:pPr>
            <a:fld id="{1E49034A-A7B1-445D-B275-FE52B65EA479}" type="slidenum">
              <a:rPr lang="ru-RU" smtClean="0"/>
              <a:pPr>
                <a:defRPr/>
              </a:pPr>
              <a:t>57</a:t>
            </a:fld>
            <a:endParaRPr lang="ru-RU"/>
          </a:p>
        </p:txBody>
      </p:sp>
      <p:pic>
        <p:nvPicPr>
          <p:cNvPr id="3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900" y="5129211"/>
            <a:ext cx="919296" cy="118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Прямоугольник 39"/>
          <p:cNvSpPr/>
          <p:nvPr/>
        </p:nvSpPr>
        <p:spPr>
          <a:xfrm>
            <a:off x="431404" y="4766723"/>
            <a:ext cx="3340098" cy="230832"/>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ДЕТЕКТОР СПЕКТРОМЕТРИЧЕСКИЙ МКГ-АТ1321 </a:t>
            </a:r>
          </a:p>
        </p:txBody>
      </p:sp>
      <p:sp>
        <p:nvSpPr>
          <p:cNvPr id="41" name="Прямоугольник 40"/>
          <p:cNvSpPr/>
          <p:nvPr/>
        </p:nvSpPr>
        <p:spPr>
          <a:xfrm>
            <a:off x="411814" y="4978376"/>
            <a:ext cx="2488194" cy="1754326"/>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быстрого обнаружения радиоактивных материалов и источников с функцией идентификации радионуклидов: природных, промышленных, медицинских. </a:t>
            </a:r>
            <a:r>
              <a:rPr lang="ru-RU" sz="900" dirty="0" smtClean="0">
                <a:solidFill>
                  <a:prstClr val="black"/>
                </a:solidFill>
                <a:latin typeface="Times New Roman" panose="02020603050405020304" pitchFamily="18" charset="0"/>
                <a:cs typeface="Times New Roman" panose="02020603050405020304" pitchFamily="18" charset="0"/>
              </a:rPr>
              <a:t>МКГ-АТ1321 </a:t>
            </a:r>
            <a:r>
              <a:rPr lang="ru-RU" sz="900" dirty="0">
                <a:solidFill>
                  <a:prstClr val="black"/>
                </a:solidFill>
                <a:latin typeface="Times New Roman" panose="02020603050405020304" pitchFamily="18" charset="0"/>
                <a:cs typeface="Times New Roman" panose="02020603050405020304" pitchFamily="18" charset="0"/>
              </a:rPr>
              <a:t>может применяться при ликвидации аварийных ситуаций на объектах использования атомной энергии, для противодействия незаконному обороту радиоактивных источников, мониторинга окружающей среды, радиационного контроля в атомной промышленности, нефтегазовом комплексе и </a:t>
            </a:r>
            <a:r>
              <a:rPr lang="ru-RU" sz="900" dirty="0" smtClean="0">
                <a:solidFill>
                  <a:prstClr val="black"/>
                </a:solidFill>
                <a:latin typeface="Times New Roman" panose="02020603050405020304" pitchFamily="18" charset="0"/>
                <a:cs typeface="Times New Roman" panose="02020603050405020304" pitchFamily="18" charset="0"/>
              </a:rPr>
              <a:t>др.</a:t>
            </a:r>
            <a:endParaRPr lang="ru-RU" sz="900" dirty="0">
              <a:solidFill>
                <a:prstClr val="black"/>
              </a:solidFill>
              <a:latin typeface="Times New Roman" panose="02020603050405020304" pitchFamily="18" charset="0"/>
              <a:cs typeface="Times New Roman" panose="02020603050405020304" pitchFamily="18" charset="0"/>
            </a:endParaRPr>
          </a:p>
        </p:txBody>
      </p:sp>
      <p:grpSp>
        <p:nvGrpSpPr>
          <p:cNvPr id="42" name="Группа 41"/>
          <p:cNvGrpSpPr/>
          <p:nvPr/>
        </p:nvGrpSpPr>
        <p:grpSpPr>
          <a:xfrm>
            <a:off x="10601279" y="5257330"/>
            <a:ext cx="1034119" cy="887649"/>
            <a:chOff x="4538663" y="2208328"/>
            <a:chExt cx="3895725" cy="2482536"/>
          </a:xfrm>
        </p:grpSpPr>
        <p:pic>
          <p:nvPicPr>
            <p:cNvPr id="4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8663" y="2208328"/>
              <a:ext cx="31146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3338" y="2214364"/>
              <a:ext cx="7810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5" name="Прямоугольник 44"/>
          <p:cNvSpPr/>
          <p:nvPr/>
        </p:nvSpPr>
        <p:spPr>
          <a:xfrm>
            <a:off x="8055564" y="4779585"/>
            <a:ext cx="3441300" cy="232460"/>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ДОЗИМЕТР-РАДИОМЕТР ДКС-АТ1123 </a:t>
            </a:r>
          </a:p>
        </p:txBody>
      </p:sp>
      <p:sp>
        <p:nvSpPr>
          <p:cNvPr id="46" name="Прямоугольник 45"/>
          <p:cNvSpPr/>
          <p:nvPr/>
        </p:nvSpPr>
        <p:spPr>
          <a:xfrm>
            <a:off x="8009229" y="5100704"/>
            <a:ext cx="2407251" cy="1061829"/>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мощности </a:t>
            </a:r>
            <a:r>
              <a:rPr lang="ru-RU" sz="900" dirty="0" err="1">
                <a:solidFill>
                  <a:prstClr val="black"/>
                </a:solidFill>
                <a:latin typeface="Times New Roman" panose="02020603050405020304" pitchFamily="18" charset="0"/>
                <a:cs typeface="Times New Roman" panose="02020603050405020304" pitchFamily="18" charset="0"/>
              </a:rPr>
              <a:t>амбиентной</a:t>
            </a:r>
            <a:r>
              <a:rPr lang="ru-RU" sz="900" dirty="0">
                <a:solidFill>
                  <a:prstClr val="black"/>
                </a:solidFill>
                <a:latin typeface="Times New Roman" panose="02020603050405020304" pitchFamily="18" charset="0"/>
                <a:cs typeface="Times New Roman" panose="02020603050405020304" pitchFamily="18" charset="0"/>
              </a:rPr>
              <a:t> дозы непрерывного и кратковременно действующего рентгеновского и гамма- излучения, мощности </a:t>
            </a:r>
            <a:r>
              <a:rPr lang="ru-RU" sz="900" dirty="0" err="1">
                <a:solidFill>
                  <a:prstClr val="black"/>
                </a:solidFill>
                <a:latin typeface="Times New Roman" panose="02020603050405020304" pitchFamily="18" charset="0"/>
                <a:cs typeface="Times New Roman" panose="02020603050405020304" pitchFamily="18" charset="0"/>
              </a:rPr>
              <a:t>амбиентной</a:t>
            </a:r>
            <a:r>
              <a:rPr lang="ru-RU" sz="900" dirty="0">
                <a:solidFill>
                  <a:prstClr val="black"/>
                </a:solidFill>
                <a:latin typeface="Times New Roman" panose="02020603050405020304" pitchFamily="18" charset="0"/>
                <a:cs typeface="Times New Roman" panose="02020603050405020304" pitchFamily="18" charset="0"/>
              </a:rPr>
              <a:t> дозы импульсного излучения, </a:t>
            </a:r>
            <a:r>
              <a:rPr lang="ru-RU" sz="900" dirty="0" err="1">
                <a:solidFill>
                  <a:prstClr val="black"/>
                </a:solidFill>
                <a:latin typeface="Times New Roman" panose="02020603050405020304" pitchFamily="18" charset="0"/>
                <a:cs typeface="Times New Roman" panose="02020603050405020304" pitchFamily="18" charset="0"/>
              </a:rPr>
              <a:t>амбиентной</a:t>
            </a:r>
            <a:r>
              <a:rPr lang="ru-RU" sz="900" dirty="0">
                <a:solidFill>
                  <a:prstClr val="black"/>
                </a:solidFill>
                <a:latin typeface="Times New Roman" panose="02020603050405020304" pitchFamily="18" charset="0"/>
                <a:cs typeface="Times New Roman" panose="02020603050405020304" pitchFamily="18" charset="0"/>
              </a:rPr>
              <a:t> дозы рентгеновского и гамма-излучения. </a:t>
            </a:r>
          </a:p>
        </p:txBody>
      </p:sp>
      <p:sp>
        <p:nvSpPr>
          <p:cNvPr id="30" name="Прямоугольник 29"/>
          <p:cNvSpPr/>
          <p:nvPr/>
        </p:nvSpPr>
        <p:spPr>
          <a:xfrm>
            <a:off x="431404" y="1016428"/>
            <a:ext cx="3340098" cy="230832"/>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ДОЗИМЕТР-РАДИОМЕТР МКС-07Н </a:t>
            </a:r>
          </a:p>
        </p:txBody>
      </p:sp>
      <p:sp>
        <p:nvSpPr>
          <p:cNvPr id="31" name="Прямоугольник 30"/>
          <p:cNvSpPr/>
          <p:nvPr/>
        </p:nvSpPr>
        <p:spPr>
          <a:xfrm>
            <a:off x="383798" y="1249999"/>
            <a:ext cx="2111896" cy="1892826"/>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Является прибором контроля радиационной обстановки и предназначен для измерения эквивалентной дозы и мощности эквивалентной дозы гамма- и рентгеновского излучения, а также плотности потока альфа- и бета-частиц. МКС-07Н применяется для оперативного контроля радиационной обстановки объекта, составления радиационных карт, выявления загрязнения сооружений, техники, одежды, зданий и пр. </a:t>
            </a:r>
          </a:p>
        </p:txBody>
      </p:sp>
      <p:grpSp>
        <p:nvGrpSpPr>
          <p:cNvPr id="32" name="Группа 31"/>
          <p:cNvGrpSpPr/>
          <p:nvPr/>
        </p:nvGrpSpPr>
        <p:grpSpPr>
          <a:xfrm>
            <a:off x="2493457" y="1465609"/>
            <a:ext cx="1279910" cy="969321"/>
            <a:chOff x="4687292" y="1523575"/>
            <a:chExt cx="3352924" cy="2162175"/>
          </a:xfrm>
        </p:grpSpPr>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7292" y="1523575"/>
              <a:ext cx="1676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3816" y="1523575"/>
              <a:ext cx="1676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2054" y="3142825"/>
              <a:ext cx="33432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Прямоугольник 32"/>
          <p:cNvSpPr/>
          <p:nvPr/>
        </p:nvSpPr>
        <p:spPr>
          <a:xfrm>
            <a:off x="4231602" y="1011769"/>
            <a:ext cx="3327969" cy="230832"/>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ДОЗИМЕТР-РАДИОМЕТР МКС-АТ1117М </a:t>
            </a:r>
          </a:p>
        </p:txBody>
      </p:sp>
      <p:sp>
        <p:nvSpPr>
          <p:cNvPr id="34" name="Прямоугольник 33"/>
          <p:cNvSpPr/>
          <p:nvPr/>
        </p:nvSpPr>
        <p:spPr>
          <a:xfrm>
            <a:off x="4164039" y="1273334"/>
            <a:ext cx="2149409" cy="1615827"/>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мощности </a:t>
            </a:r>
            <a:r>
              <a:rPr lang="ru-RU" sz="900" dirty="0" err="1">
                <a:solidFill>
                  <a:prstClr val="black"/>
                </a:solidFill>
                <a:latin typeface="Times New Roman" panose="02020603050405020304" pitchFamily="18" charset="0"/>
                <a:cs typeface="Times New Roman" panose="02020603050405020304" pitchFamily="18" charset="0"/>
              </a:rPr>
              <a:t>амбиентной</a:t>
            </a:r>
            <a:r>
              <a:rPr lang="ru-RU" sz="900" dirty="0">
                <a:solidFill>
                  <a:prstClr val="black"/>
                </a:solidFill>
                <a:latin typeface="Times New Roman" panose="02020603050405020304" pitchFamily="18" charset="0"/>
                <a:cs typeface="Times New Roman" panose="02020603050405020304" pitchFamily="18" charset="0"/>
              </a:rPr>
              <a:t> эквивалентной дозы и дозы рентгеновского, гамма- и нейтронного излучения, измерения плотности потока альфа- и бета-частиц с загрязненных поверхностей, измерения плотности потока нейтронов. </a:t>
            </a:r>
          </a:p>
          <a:p>
            <a:pPr algn="just"/>
            <a:r>
              <a:rPr lang="ru-RU" sz="900" dirty="0">
                <a:solidFill>
                  <a:prstClr val="black"/>
                </a:solidFill>
                <a:latin typeface="Times New Roman" panose="02020603050405020304" pitchFamily="18" charset="0"/>
                <a:cs typeface="Times New Roman" panose="02020603050405020304" pitchFamily="18" charset="0"/>
              </a:rPr>
              <a:t>МКС-АТ1117М представляет собой многофункциональное носимое средство измерения с цифровой индикацией показаний. </a:t>
            </a:r>
          </a:p>
        </p:txBody>
      </p:sp>
      <p:grpSp>
        <p:nvGrpSpPr>
          <p:cNvPr id="35" name="Группа 34"/>
          <p:cNvGrpSpPr/>
          <p:nvPr/>
        </p:nvGrpSpPr>
        <p:grpSpPr>
          <a:xfrm>
            <a:off x="6313448" y="1572415"/>
            <a:ext cx="1219200" cy="795337"/>
            <a:chOff x="8126197" y="887036"/>
            <a:chExt cx="3626220" cy="2114550"/>
          </a:xfrm>
        </p:grpSpPr>
        <p:pic>
          <p:nvPicPr>
            <p:cNvPr id="308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26197" y="887036"/>
              <a:ext cx="24288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33217" y="887036"/>
              <a:ext cx="12192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3141" y="2468186"/>
              <a:ext cx="24288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Прямоугольник 35"/>
          <p:cNvSpPr/>
          <p:nvPr/>
        </p:nvSpPr>
        <p:spPr>
          <a:xfrm>
            <a:off x="8058648" y="1011156"/>
            <a:ext cx="3438216" cy="236103"/>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ДОЗИМЕТР-РАДИОМЕТР ДКС-96 </a:t>
            </a:r>
          </a:p>
        </p:txBody>
      </p:sp>
      <p:sp>
        <p:nvSpPr>
          <p:cNvPr id="37" name="Прямоугольник 36"/>
          <p:cNvSpPr/>
          <p:nvPr/>
        </p:nvSpPr>
        <p:spPr>
          <a:xfrm>
            <a:off x="8014602" y="1260360"/>
            <a:ext cx="2268253" cy="1615827"/>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дозы гамма- и рентгеновского излучения (импульсного, непрерывного); мощности гамма- и рентгеновского излучения (импульсного, непрерывного); плотности потока бета-, альфа- и гамма-излучения; мощности и дозы нейтронного излучения; поиска источников радиоактивности; измерения дозы и мощности гамма-излучения в жидкостях и скважинах; радиационной съемки </a:t>
            </a:r>
            <a:r>
              <a:rPr lang="ru-RU" sz="900" dirty="0" smtClean="0">
                <a:solidFill>
                  <a:prstClr val="black"/>
                </a:solidFill>
                <a:latin typeface="Times New Roman" panose="02020603050405020304" pitchFamily="18" charset="0"/>
                <a:cs typeface="Times New Roman" panose="02020603050405020304" pitchFamily="18" charset="0"/>
              </a:rPr>
              <a:t>местности. </a:t>
            </a:r>
            <a:endParaRPr lang="ru-RU" sz="900" dirty="0">
              <a:solidFill>
                <a:prstClr val="black"/>
              </a:solidFill>
              <a:latin typeface="Times New Roman" panose="02020603050405020304" pitchFamily="18" charset="0"/>
              <a:cs typeface="Times New Roman" panose="02020603050405020304" pitchFamily="18" charset="0"/>
            </a:endParaRPr>
          </a:p>
        </p:txBody>
      </p:sp>
      <p:grpSp>
        <p:nvGrpSpPr>
          <p:cNvPr id="38" name="Группа 37"/>
          <p:cNvGrpSpPr/>
          <p:nvPr/>
        </p:nvGrpSpPr>
        <p:grpSpPr>
          <a:xfrm>
            <a:off x="10246458" y="1432148"/>
            <a:ext cx="1765976" cy="990414"/>
            <a:chOff x="5114925" y="2569898"/>
            <a:chExt cx="4577680" cy="2266950"/>
          </a:xfrm>
        </p:grpSpPr>
        <p:pic>
          <p:nvPicPr>
            <p:cNvPr id="3089"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4925" y="2576513"/>
              <a:ext cx="19621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0"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73230" y="2576513"/>
              <a:ext cx="19621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1"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28471" y="4264976"/>
              <a:ext cx="39147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35380" y="2569898"/>
              <a:ext cx="6572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7" name="Прямоугольник 46"/>
          <p:cNvSpPr/>
          <p:nvPr/>
        </p:nvSpPr>
        <p:spPr>
          <a:xfrm>
            <a:off x="447428" y="3125227"/>
            <a:ext cx="3324074" cy="230832"/>
          </a:xfrm>
          <a:prstGeom prst="rect">
            <a:avLst/>
          </a:prstGeom>
          <a:solidFill>
            <a:schemeClr val="accent6"/>
          </a:solidFill>
        </p:spPr>
        <p:txBody>
          <a:bodyPr wrap="square">
            <a:spAutoFit/>
          </a:bodyPr>
          <a:lstStyle/>
          <a:p>
            <a:pPr algn="ctr"/>
            <a:r>
              <a:rPr lang="ru-RU" sz="900" b="1" dirty="0" smtClean="0">
                <a:solidFill>
                  <a:prstClr val="black"/>
                </a:solidFill>
                <a:latin typeface="Times New Roman" panose="02020603050405020304" pitchFamily="18" charset="0"/>
                <a:cs typeface="Times New Roman" panose="02020603050405020304" pitchFamily="18" charset="0"/>
              </a:rPr>
              <a:t>ИЗМЕРИТЕЛЬ МОЩНОСТИ ДОЗЫ ИМД-2НМ </a:t>
            </a:r>
            <a:endParaRPr lang="ru-RU" sz="900" b="1" dirty="0">
              <a:solidFill>
                <a:prstClr val="black"/>
              </a:solidFill>
              <a:latin typeface="Times New Roman" panose="02020603050405020304" pitchFamily="18" charset="0"/>
              <a:cs typeface="Times New Roman" panose="02020603050405020304" pitchFamily="18" charset="0"/>
            </a:endParaRPr>
          </a:p>
        </p:txBody>
      </p:sp>
      <p:sp>
        <p:nvSpPr>
          <p:cNvPr id="49" name="Прямоугольник 48"/>
          <p:cNvSpPr/>
          <p:nvPr/>
        </p:nvSpPr>
        <p:spPr>
          <a:xfrm>
            <a:off x="411814" y="3356059"/>
            <a:ext cx="2121531" cy="1338828"/>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мощности поглощенной дозы гамма-излучения; измерения степени радиоактивного заражения техники, объектов и местности; измерения плотности потока бета-излучения. ИМД-2НМ выдает звуковой сигнал при превышении пороговых значений мощности дозы </a:t>
            </a:r>
            <a:r>
              <a:rPr lang="ru-RU" sz="900" dirty="0" smtClean="0">
                <a:solidFill>
                  <a:prstClr val="black"/>
                </a:solidFill>
                <a:latin typeface="Times New Roman" panose="02020603050405020304" pitchFamily="18" charset="0"/>
                <a:cs typeface="Times New Roman" panose="02020603050405020304" pitchFamily="18" charset="0"/>
              </a:rPr>
              <a:t>гамма-излучения. </a:t>
            </a:r>
            <a:endParaRPr lang="ru-RU" sz="900" dirty="0">
              <a:solidFill>
                <a:prstClr val="black"/>
              </a:solidFill>
              <a:latin typeface="Times New Roman" panose="02020603050405020304" pitchFamily="18" charset="0"/>
              <a:cs typeface="Times New Roman" panose="02020603050405020304" pitchFamily="18" charset="0"/>
            </a:endParaRPr>
          </a:p>
        </p:txBody>
      </p:sp>
      <p:grpSp>
        <p:nvGrpSpPr>
          <p:cNvPr id="50" name="Группа 49"/>
          <p:cNvGrpSpPr/>
          <p:nvPr/>
        </p:nvGrpSpPr>
        <p:grpSpPr>
          <a:xfrm>
            <a:off x="2440113" y="3509057"/>
            <a:ext cx="1489746" cy="992742"/>
            <a:chOff x="4524375" y="2247901"/>
            <a:chExt cx="4402460" cy="2943225"/>
          </a:xfrm>
        </p:grpSpPr>
        <p:pic>
          <p:nvPicPr>
            <p:cNvPr id="3093" name="Picture 2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24375" y="2252663"/>
              <a:ext cx="3143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4" name="Picture 2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60010" y="2247901"/>
              <a:ext cx="126682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 name="Прямоугольник 50"/>
          <p:cNvSpPr/>
          <p:nvPr/>
        </p:nvSpPr>
        <p:spPr>
          <a:xfrm>
            <a:off x="4231601" y="3105185"/>
            <a:ext cx="3327969" cy="230832"/>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ДОЗИМЕТР-РАДИОМЕТР ДРБП-03 </a:t>
            </a:r>
          </a:p>
        </p:txBody>
      </p:sp>
      <p:sp>
        <p:nvSpPr>
          <p:cNvPr id="52" name="Прямоугольник 51"/>
          <p:cNvSpPr/>
          <p:nvPr/>
        </p:nvSpPr>
        <p:spPr>
          <a:xfrm>
            <a:off x="4149400" y="3347481"/>
            <a:ext cx="2397166" cy="1477328"/>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эквивалентной дозы и мощности эквивалентной дозы ионизирующего фотонного излучения, а также плотности потока альфа-, бета-излучения. ДРБП-03 применяется для оперативного дозиметрического контроля радиационной обстановки, исследования радиационных аномалий, составления радиационных карт местности, обнаружения загрязнения одежды, стен, полов и т.п. </a:t>
            </a:r>
          </a:p>
        </p:txBody>
      </p:sp>
      <p:grpSp>
        <p:nvGrpSpPr>
          <p:cNvPr id="53" name="Группа 52"/>
          <p:cNvGrpSpPr/>
          <p:nvPr/>
        </p:nvGrpSpPr>
        <p:grpSpPr>
          <a:xfrm>
            <a:off x="6552487" y="3552041"/>
            <a:ext cx="1279446" cy="852487"/>
            <a:chOff x="4226349" y="5009104"/>
            <a:chExt cx="2843718" cy="1704975"/>
          </a:xfrm>
        </p:grpSpPr>
        <p:pic>
          <p:nvPicPr>
            <p:cNvPr id="3095" name="Picture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39465" y="5009104"/>
              <a:ext cx="19050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6"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17567" y="5009104"/>
              <a:ext cx="9525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7" name="Picture 2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26349" y="6285454"/>
              <a:ext cx="19050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4" name="Прямоугольник 53"/>
          <p:cNvSpPr/>
          <p:nvPr/>
        </p:nvSpPr>
        <p:spPr>
          <a:xfrm>
            <a:off x="8055564" y="3098903"/>
            <a:ext cx="3441300" cy="230832"/>
          </a:xfrm>
          <a:prstGeom prst="rect">
            <a:avLst/>
          </a:prstGeom>
          <a:solidFill>
            <a:schemeClr val="accent6"/>
          </a:solidFill>
        </p:spPr>
        <p:txBody>
          <a:bodyPr wrap="square">
            <a:spAutoFit/>
          </a:bodyPr>
          <a:lstStyle/>
          <a:p>
            <a:pPr algn="ctr"/>
            <a:r>
              <a:rPr lang="ru-RU" sz="900" b="1" dirty="0" smtClean="0">
                <a:solidFill>
                  <a:prstClr val="black"/>
                </a:solidFill>
                <a:latin typeface="Times New Roman" panose="02020603050405020304" pitchFamily="18" charset="0"/>
                <a:cs typeface="Times New Roman" panose="02020603050405020304" pitchFamily="18" charset="0"/>
              </a:rPr>
              <a:t>ДОЗИМЕТР-РАДИОМЕТР ДКГ-07БС </a:t>
            </a:r>
            <a:endParaRPr lang="ru-RU" sz="900" b="1" dirty="0">
              <a:solidFill>
                <a:prstClr val="black"/>
              </a:solidFill>
              <a:latin typeface="Times New Roman" panose="02020603050405020304" pitchFamily="18" charset="0"/>
              <a:cs typeface="Times New Roman" panose="02020603050405020304" pitchFamily="18" charset="0"/>
            </a:endParaRPr>
          </a:p>
        </p:txBody>
      </p:sp>
      <p:sp>
        <p:nvSpPr>
          <p:cNvPr id="55" name="Прямоугольник 54"/>
          <p:cNvSpPr/>
          <p:nvPr/>
        </p:nvSpPr>
        <p:spPr>
          <a:xfrm>
            <a:off x="8055564" y="3361418"/>
            <a:ext cx="2427932" cy="1338828"/>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Предназначен для измерения </a:t>
            </a:r>
            <a:r>
              <a:rPr lang="ru-RU" sz="900" dirty="0" err="1">
                <a:solidFill>
                  <a:prstClr val="black"/>
                </a:solidFill>
                <a:latin typeface="Times New Roman" panose="02020603050405020304" pitchFamily="18" charset="0"/>
                <a:cs typeface="Times New Roman" panose="02020603050405020304" pitchFamily="18" charset="0"/>
              </a:rPr>
              <a:t>амбиентного</a:t>
            </a:r>
            <a:r>
              <a:rPr lang="ru-RU" sz="900" dirty="0">
                <a:solidFill>
                  <a:prstClr val="black"/>
                </a:solidFill>
                <a:latin typeface="Times New Roman" panose="02020603050405020304" pitchFamily="18" charset="0"/>
                <a:cs typeface="Times New Roman" panose="02020603050405020304" pitchFamily="18" charset="0"/>
              </a:rPr>
              <a:t> эквивалента и мощности </a:t>
            </a:r>
            <a:r>
              <a:rPr lang="ru-RU" sz="900" dirty="0" err="1">
                <a:solidFill>
                  <a:prstClr val="black"/>
                </a:solidFill>
                <a:latin typeface="Times New Roman" panose="02020603050405020304" pitchFamily="18" charset="0"/>
                <a:cs typeface="Times New Roman" panose="02020603050405020304" pitchFamily="18" charset="0"/>
              </a:rPr>
              <a:t>амбиентного</a:t>
            </a:r>
            <a:r>
              <a:rPr lang="ru-RU" sz="900" dirty="0">
                <a:solidFill>
                  <a:prstClr val="black"/>
                </a:solidFill>
                <a:latin typeface="Times New Roman" panose="02020603050405020304" pitchFamily="18" charset="0"/>
                <a:cs typeface="Times New Roman" panose="02020603050405020304" pitchFamily="18" charset="0"/>
              </a:rPr>
              <a:t> эквивалента дозы гамма-излучения. ДКС-07БС осуществляет непрерывный дозиметрический контроль радиационной обстановки и может размещаться на объектах контроля как настенный стационарный прибор, на подвижном составе, в </a:t>
            </a:r>
            <a:r>
              <a:rPr lang="ru-RU" sz="900" dirty="0" err="1">
                <a:solidFill>
                  <a:prstClr val="black"/>
                </a:solidFill>
                <a:latin typeface="Times New Roman" panose="02020603050405020304" pitchFamily="18" charset="0"/>
                <a:cs typeface="Times New Roman" panose="02020603050405020304" pitchFamily="18" charset="0"/>
              </a:rPr>
              <a:t>т.ч</a:t>
            </a:r>
            <a:r>
              <a:rPr lang="ru-RU" sz="900" dirty="0">
                <a:solidFill>
                  <a:prstClr val="black"/>
                </a:solidFill>
                <a:latin typeface="Times New Roman" panose="02020603050405020304" pitchFamily="18" charset="0"/>
                <a:cs typeface="Times New Roman" panose="02020603050405020304" pitchFamily="18" charset="0"/>
              </a:rPr>
              <a:t>. на автомобилях, – как бортовой. </a:t>
            </a:r>
          </a:p>
        </p:txBody>
      </p:sp>
      <p:grpSp>
        <p:nvGrpSpPr>
          <p:cNvPr id="56" name="Группа 55"/>
          <p:cNvGrpSpPr/>
          <p:nvPr/>
        </p:nvGrpSpPr>
        <p:grpSpPr>
          <a:xfrm>
            <a:off x="10549997" y="3415512"/>
            <a:ext cx="1179830" cy="1251008"/>
            <a:chOff x="4934448" y="4387924"/>
            <a:chExt cx="2732756" cy="2857500"/>
          </a:xfrm>
        </p:grpSpPr>
        <p:pic>
          <p:nvPicPr>
            <p:cNvPr id="3098" name="Picture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48027" y="4388807"/>
              <a:ext cx="203835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9"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81404" y="4387924"/>
              <a:ext cx="6858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0"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48027" y="5516835"/>
              <a:ext cx="203835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1" name="Picture 2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34448" y="6641198"/>
              <a:ext cx="203835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7" name="Прямоугольник 56"/>
          <p:cNvSpPr/>
          <p:nvPr/>
        </p:nvSpPr>
        <p:spPr>
          <a:xfrm>
            <a:off x="4231600" y="4797151"/>
            <a:ext cx="3327969" cy="230832"/>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ИЗМЕРИТЕЛЬНЫЙ КОМПЛЕКС «ПРОГРЕСС-2000» </a:t>
            </a:r>
          </a:p>
        </p:txBody>
      </p:sp>
      <p:sp>
        <p:nvSpPr>
          <p:cNvPr id="58" name="Прямоугольник 57"/>
          <p:cNvSpPr/>
          <p:nvPr/>
        </p:nvSpPr>
        <p:spPr>
          <a:xfrm>
            <a:off x="4149399" y="5096922"/>
            <a:ext cx="2474500" cy="1477328"/>
          </a:xfrm>
          <a:prstGeom prst="rect">
            <a:avLst/>
          </a:prstGeom>
        </p:spPr>
        <p:txBody>
          <a:bodyPr wrap="square">
            <a:spAutoFit/>
          </a:bodyPr>
          <a:lstStyle/>
          <a:p>
            <a:pPr algn="just"/>
            <a:r>
              <a:rPr lang="ru-RU" sz="900" dirty="0">
                <a:solidFill>
                  <a:prstClr val="black"/>
                </a:solidFill>
                <a:latin typeface="Times New Roman" panose="02020603050405020304" pitchFamily="18" charset="0"/>
                <a:cs typeface="Times New Roman" panose="02020603050405020304" pitchFamily="18" charset="0"/>
              </a:rPr>
              <a:t>Представляет собой совокупность измерительных трактов, объединенных единой программной оболочкой, которые предназначены для определения содержания радионуклидов в пищевых продуктах, органике растительного и животного происхождения, почве, строительных материалах; идентификации и определения содержания всех гамма-излучающих радионуклидах в любых </a:t>
            </a:r>
            <a:r>
              <a:rPr lang="ru-RU" sz="900" dirty="0" smtClean="0">
                <a:solidFill>
                  <a:prstClr val="black"/>
                </a:solidFill>
                <a:latin typeface="Times New Roman" panose="02020603050405020304" pitchFamily="18" charset="0"/>
                <a:cs typeface="Times New Roman" panose="02020603050405020304" pitchFamily="18" charset="0"/>
              </a:rPr>
              <a:t>пробах. </a:t>
            </a:r>
            <a:endParaRPr lang="ru-RU" sz="900" dirty="0">
              <a:solidFill>
                <a:prstClr val="black"/>
              </a:solidFill>
              <a:latin typeface="Times New Roman" panose="02020603050405020304" pitchFamily="18" charset="0"/>
              <a:cs typeface="Times New Roman" panose="02020603050405020304" pitchFamily="18" charset="0"/>
            </a:endParaRPr>
          </a:p>
        </p:txBody>
      </p:sp>
      <p:grpSp>
        <p:nvGrpSpPr>
          <p:cNvPr id="60" name="Группа 59"/>
          <p:cNvGrpSpPr/>
          <p:nvPr/>
        </p:nvGrpSpPr>
        <p:grpSpPr>
          <a:xfrm>
            <a:off x="6546565" y="5257330"/>
            <a:ext cx="1127615" cy="917520"/>
            <a:chOff x="-4993232" y="4335735"/>
            <a:chExt cx="3581400" cy="2943225"/>
          </a:xfrm>
        </p:grpSpPr>
        <p:pic>
          <p:nvPicPr>
            <p:cNvPr id="3102" name="Picture 30"/>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93232" y="4335735"/>
              <a:ext cx="22860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3" name="Picture 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707232" y="4335735"/>
              <a:ext cx="1295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4" name="Picture 3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993232" y="6064522"/>
              <a:ext cx="228600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5" name="Picture 3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707232" y="6669360"/>
              <a:ext cx="1295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2986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33"/>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61610"/>
          </a:xfrm>
          <a:prstGeom prst="rect">
            <a:avLst/>
          </a:prstGeom>
          <a:noFill/>
        </p:spPr>
        <p:txBody>
          <a:bodyPr wrap="square" rtlCol="0">
            <a:spAutoFit/>
          </a:bodyPr>
          <a:lstStyle/>
          <a:p>
            <a:pPr algn="r"/>
            <a:r>
              <a:rPr lang="ru-RU" sz="105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221109" y="233449"/>
            <a:ext cx="11570430"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1800" b="1" dirty="0">
                <a:solidFill>
                  <a:schemeClr val="tx2"/>
                </a:solidFill>
                <a:latin typeface="Times New Roman" panose="02020603050405020304" pitchFamily="18" charset="0"/>
                <a:cs typeface="Times New Roman" panose="02020603050405020304" pitchFamily="18" charset="0"/>
              </a:rPr>
              <a:t>ПРИБОРЫ РАДИАЦИОННОГО КОНТРОЛЯ</a:t>
            </a:r>
          </a:p>
        </p:txBody>
      </p:sp>
      <p:sp>
        <p:nvSpPr>
          <p:cNvPr id="2" name="Номер слайда 1"/>
          <p:cNvSpPr>
            <a:spLocks noGrp="1"/>
          </p:cNvSpPr>
          <p:nvPr>
            <p:ph type="sldNum" sz="quarter" idx="12"/>
          </p:nvPr>
        </p:nvSpPr>
        <p:spPr>
          <a:xfrm>
            <a:off x="9380746" y="6559966"/>
            <a:ext cx="2844800" cy="365125"/>
          </a:xfrm>
        </p:spPr>
        <p:txBody>
          <a:bodyPr/>
          <a:lstStyle/>
          <a:p>
            <a:pPr>
              <a:defRPr/>
            </a:pPr>
            <a:fld id="{1E49034A-A7B1-445D-B275-FE52B65EA479}" type="slidenum">
              <a:rPr lang="ru-RU" sz="1050" smtClean="0">
                <a:latin typeface="Times New Roman" panose="02020603050405020304" pitchFamily="18" charset="0"/>
                <a:cs typeface="Times New Roman" panose="02020603050405020304" pitchFamily="18" charset="0"/>
              </a:rPr>
              <a:pPr>
                <a:defRPr/>
              </a:pPr>
              <a:t>58</a:t>
            </a:fld>
            <a:endParaRPr lang="ru-RU" sz="105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668" y="1150406"/>
            <a:ext cx="864096" cy="1255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2128" y="1435787"/>
            <a:ext cx="1167403" cy="133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919" y="3362999"/>
            <a:ext cx="1426478" cy="88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323" y="3337193"/>
            <a:ext cx="1022567" cy="106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8591" y="3606219"/>
            <a:ext cx="1159024" cy="109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3469" y="5481553"/>
            <a:ext cx="1282508" cy="10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4776" y="5502079"/>
            <a:ext cx="982679" cy="107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39083" y="5658724"/>
            <a:ext cx="1430448" cy="75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87099" y="788649"/>
            <a:ext cx="3946010" cy="253916"/>
          </a:xfrm>
          <a:prstGeom prst="rect">
            <a:avLst/>
          </a:prstGeom>
          <a:solidFill>
            <a:schemeClr val="accent6"/>
          </a:solidFill>
        </p:spPr>
        <p:txBody>
          <a:bodyPr wrap="square">
            <a:spAutoFit/>
          </a:bodyPr>
          <a:lstStyle/>
          <a:p>
            <a:r>
              <a:rPr lang="ru-RU" sz="1050" b="1" dirty="0" smtClean="0">
                <a:solidFill>
                  <a:prstClr val="black"/>
                </a:solidFill>
                <a:latin typeface="Times New Roman" panose="02020603050405020304" pitchFamily="18" charset="0"/>
                <a:cs typeface="Times New Roman" panose="02020603050405020304" pitchFamily="18" charset="0"/>
              </a:rPr>
              <a:t>ИНДИВИДУАЛЬНЫЙ </a:t>
            </a:r>
            <a:r>
              <a:rPr lang="ru-RU" sz="1050" b="1" dirty="0">
                <a:solidFill>
                  <a:prstClr val="black"/>
                </a:solidFill>
                <a:latin typeface="Times New Roman" panose="02020603050405020304" pitchFamily="18" charset="0"/>
                <a:cs typeface="Times New Roman" panose="02020603050405020304" pitchFamily="18" charset="0"/>
              </a:rPr>
              <a:t>ДОЗИМЕТР </a:t>
            </a:r>
            <a:r>
              <a:rPr lang="ru-RU" sz="1050" b="1" dirty="0" smtClean="0">
                <a:solidFill>
                  <a:prstClr val="black"/>
                </a:solidFill>
                <a:latin typeface="Times New Roman" panose="02020603050405020304" pitchFamily="18" charset="0"/>
                <a:cs typeface="Times New Roman" panose="02020603050405020304" pitchFamily="18" charset="0"/>
              </a:rPr>
              <a:t>ГАММА-ИЗЛУЧЕНИЯ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13684" y="1043583"/>
            <a:ext cx="2649775" cy="1869743"/>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индивидуального эквивалента дозы и мощности индивидуального эквивалента дозы </a:t>
            </a:r>
            <a:r>
              <a:rPr lang="ru-RU" sz="1050" dirty="0" smtClean="0">
                <a:solidFill>
                  <a:prstClr val="black"/>
                </a:solidFill>
                <a:latin typeface="Times New Roman" panose="02020603050405020304" pitchFamily="18" charset="0"/>
                <a:cs typeface="Times New Roman" panose="02020603050405020304" pitchFamily="18" charset="0"/>
              </a:rPr>
              <a:t>персонала </a:t>
            </a:r>
            <a:r>
              <a:rPr lang="ru-RU" sz="1050" dirty="0" err="1" smtClean="0">
                <a:solidFill>
                  <a:prstClr val="black"/>
                </a:solidFill>
                <a:latin typeface="Times New Roman" panose="02020603050405020304" pitchFamily="18" charset="0"/>
                <a:cs typeface="Times New Roman" panose="02020603050405020304" pitchFamily="18" charset="0"/>
              </a:rPr>
              <a:t>радиационно</a:t>
            </a:r>
            <a:r>
              <a:rPr lang="ru-RU" sz="1050" dirty="0" smtClean="0">
                <a:solidFill>
                  <a:prstClr val="black"/>
                </a:solidFill>
                <a:latin typeface="Times New Roman" panose="02020603050405020304" pitchFamily="18" charset="0"/>
                <a:cs typeface="Times New Roman" panose="02020603050405020304" pitchFamily="18" charset="0"/>
              </a:rPr>
              <a:t> </a:t>
            </a:r>
            <a:r>
              <a:rPr lang="ru-RU" sz="1050" dirty="0">
                <a:solidFill>
                  <a:prstClr val="black"/>
                </a:solidFill>
                <a:latin typeface="Times New Roman" panose="02020603050405020304" pitchFamily="18" charset="0"/>
                <a:cs typeface="Times New Roman" panose="02020603050405020304" pitchFamily="18" charset="0"/>
              </a:rPr>
              <a:t>опасных объектов. Сохраняет в энергонезависимой памяти до 1900 историй накопления дозы, имеет звуковую и световую сигнализацию при превышении пороговых уровней ИЭД и МИЭД, снижении напряжения питания, отрицательных результатах самотестирования. </a:t>
            </a:r>
          </a:p>
        </p:txBody>
      </p:sp>
      <p:sp>
        <p:nvSpPr>
          <p:cNvPr id="6" name="Прямоугольник 5"/>
          <p:cNvSpPr/>
          <p:nvPr/>
        </p:nvSpPr>
        <p:spPr>
          <a:xfrm>
            <a:off x="4607821" y="788625"/>
            <a:ext cx="3675627" cy="261386"/>
          </a:xfrm>
          <a:prstGeom prst="rect">
            <a:avLst/>
          </a:prstGeom>
          <a:solidFill>
            <a:schemeClr val="accent6"/>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ИНДИВИДУАЛЬНЫЙ ДОЗИМЕТР ДВС-01С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550638" y="1025383"/>
            <a:ext cx="2775678" cy="1869743"/>
          </a:xfrm>
          <a:prstGeom prst="rect">
            <a:avLst/>
          </a:prstGeom>
        </p:spPr>
        <p:txBody>
          <a:bodyPr wrap="square">
            <a:spAutoFit/>
          </a:bodyPr>
          <a:lstStyle/>
          <a:p>
            <a:pPr algn="just"/>
            <a:r>
              <a:rPr lang="ru-RU" sz="1050" dirty="0" smtClean="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индивидуального эквивалента дозы смешанного гамма-нейтронного и нейтронного излучения, мощности индивидуального эквивалента дозы смешанного гамма-нейтронного излучения. Сохраняет в энергонезависимой памяти до 900 историй накопления ИЭД смешанного гамма-нейтронного излучения и до 300 историй накопления ИЭД нейтронного излучения.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641405" y="785498"/>
            <a:ext cx="3272050" cy="253916"/>
          </a:xfrm>
          <a:prstGeom prst="rect">
            <a:avLst/>
          </a:prstGeom>
          <a:solidFill>
            <a:schemeClr val="accent6"/>
          </a:solidFill>
        </p:spPr>
        <p:txBody>
          <a:bodyPr wrap="none">
            <a:spAutoFit/>
          </a:bodyPr>
          <a:lstStyle/>
          <a:p>
            <a:r>
              <a:rPr lang="ru-RU" sz="1050" b="1" dirty="0" smtClean="0">
                <a:solidFill>
                  <a:prstClr val="black"/>
                </a:solidFill>
                <a:latin typeface="Times New Roman" panose="02020603050405020304" pitchFamily="18" charset="0"/>
                <a:cs typeface="Times New Roman" panose="02020603050405020304" pitchFamily="18" charset="0"/>
              </a:rPr>
              <a:t>УСТАНОВКА ДОЗИМЕТРИЧЕСКАЯ ДВГ-02ТМ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8594091" y="1025383"/>
            <a:ext cx="2448391" cy="2192908"/>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Предназначена для измерения индивидуального эквивалента дозы гамма-излучения, </a:t>
            </a:r>
            <a:r>
              <a:rPr lang="ru-RU" sz="1050" dirty="0" err="1">
                <a:solidFill>
                  <a:prstClr val="black"/>
                </a:solidFill>
                <a:latin typeface="Times New Roman" panose="02020603050405020304" pitchFamily="18" charset="0"/>
                <a:cs typeface="Times New Roman" panose="02020603050405020304" pitchFamily="18" charset="0"/>
              </a:rPr>
              <a:t>амбиентного</a:t>
            </a:r>
            <a:r>
              <a:rPr lang="ru-RU" sz="1050" dirty="0">
                <a:solidFill>
                  <a:prstClr val="black"/>
                </a:solidFill>
                <a:latin typeface="Times New Roman" panose="02020603050405020304" pitchFamily="18" charset="0"/>
                <a:cs typeface="Times New Roman" panose="02020603050405020304" pitchFamily="18" charset="0"/>
              </a:rPr>
              <a:t> эквивалента дозы фотонного излучения, эквивалентной дозы в коже лица, рук и хрусталика глаза с помощью термолюминесцентных дозиметров. Применяется для текущего (официального) при хроническом облучении и аварийного ИДК, для ИДК в импульсных полях излучения без ограничений по мощности дозы в импульсе. </a:t>
            </a:r>
          </a:p>
        </p:txBody>
      </p:sp>
      <p:sp>
        <p:nvSpPr>
          <p:cNvPr id="14" name="Прямоугольник 13"/>
          <p:cNvSpPr/>
          <p:nvPr/>
        </p:nvSpPr>
        <p:spPr>
          <a:xfrm>
            <a:off x="287099" y="2902094"/>
            <a:ext cx="3946010" cy="253916"/>
          </a:xfrm>
          <a:prstGeom prst="rect">
            <a:avLst/>
          </a:prstGeom>
          <a:solidFill>
            <a:schemeClr val="accent6"/>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КОМПЛЕКТ ДОЗИМЕТРОВ ДВГИ-8Д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209240" y="3167301"/>
            <a:ext cx="2574166" cy="1869743"/>
          </a:xfrm>
          <a:prstGeom prst="rect">
            <a:avLst/>
          </a:prstGeom>
        </p:spPr>
        <p:txBody>
          <a:bodyPr wrap="square">
            <a:spAutoFit/>
          </a:bodyPr>
          <a:lstStyle/>
          <a:p>
            <a:pPr algn="just"/>
            <a:r>
              <a:rPr lang="ru-RU" sz="1050" dirty="0" smtClean="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индивидуального эквивалента дозы гамма- и рентгеновского излучений. Применяется для индивидуального дозиметрического контроля персонала с сохранением и накоплением информации от каждого дозиметра в КСУ-01 и возможностью архивирования информации в ПЭВМ. Имеет возможность передачи данных в информационные каналы связи.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607821" y="2895504"/>
            <a:ext cx="3675627" cy="253916"/>
          </a:xfrm>
          <a:prstGeom prst="rect">
            <a:avLst/>
          </a:prstGeom>
          <a:solidFill>
            <a:schemeClr val="accent6"/>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ИНДИВИДУАЛЬНЫЙ ДОЗИМЕТР ДКГ-03Д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4566854" y="3174183"/>
            <a:ext cx="2465250" cy="1384995"/>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индивидуального эквивалента дозы и мощности индивидуального эквивалента дозы излучения. </a:t>
            </a:r>
          </a:p>
          <a:p>
            <a:pPr algn="just"/>
            <a:r>
              <a:rPr lang="ru-RU" sz="1050" dirty="0">
                <a:solidFill>
                  <a:prstClr val="black"/>
                </a:solidFill>
                <a:latin typeface="Times New Roman" panose="02020603050405020304" pitchFamily="18" charset="0"/>
                <a:cs typeface="Times New Roman" panose="02020603050405020304" pitchFamily="18" charset="0"/>
              </a:rPr>
              <a:t>Имеет два измерительных канала: мощности дозы и дозы. </a:t>
            </a:r>
          </a:p>
          <a:p>
            <a:pPr algn="just"/>
            <a:r>
              <a:rPr lang="ru-RU" sz="1050" dirty="0">
                <a:solidFill>
                  <a:prstClr val="black"/>
                </a:solidFill>
                <a:latin typeface="Times New Roman" panose="02020603050405020304" pitchFamily="18" charset="0"/>
                <a:cs typeface="Times New Roman" panose="02020603050405020304" pitchFamily="18" charset="0"/>
              </a:rPr>
              <a:t>Производит непрерывное измерение с постоянным уточнением результата. </a:t>
            </a:r>
          </a:p>
        </p:txBody>
      </p:sp>
      <p:sp>
        <p:nvSpPr>
          <p:cNvPr id="18" name="Прямоугольник 17"/>
          <p:cNvSpPr/>
          <p:nvPr/>
        </p:nvSpPr>
        <p:spPr>
          <a:xfrm>
            <a:off x="8641405" y="3212427"/>
            <a:ext cx="3329605" cy="253916"/>
          </a:xfrm>
          <a:prstGeom prst="rect">
            <a:avLst/>
          </a:prstGeom>
          <a:solidFill>
            <a:schemeClr val="accent6"/>
          </a:solidFill>
        </p:spPr>
        <p:txBody>
          <a:bodyPr wrap="square">
            <a:spAutoFit/>
          </a:bodyPr>
          <a:lstStyle/>
          <a:p>
            <a:r>
              <a:rPr lang="ru-RU" sz="1050" b="1" dirty="0">
                <a:solidFill>
                  <a:prstClr val="black"/>
                </a:solidFill>
                <a:latin typeface="Times New Roman" panose="02020603050405020304" pitchFamily="18" charset="0"/>
                <a:cs typeface="Times New Roman" panose="02020603050405020304" pitchFamily="18" charset="0"/>
              </a:rPr>
              <a:t>ШИРОКОДИАПАЗОННЫЙ ДОЗИМЕТР ДКГ-02У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8575377" y="3466343"/>
            <a:ext cx="2326751" cy="1546577"/>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мощности дозы и дозы гамма-излучения, количества импульсов от зарегистрированных фотонов, оценки радиационной обстановки с помощью звуковой сигнализации, поиска источников гамма-излучения с помощью аналоговой шкалы и пешеходной гамма-съемки. </a:t>
            </a:r>
          </a:p>
        </p:txBody>
      </p:sp>
      <p:sp>
        <p:nvSpPr>
          <p:cNvPr id="20" name="Прямоугольник 19"/>
          <p:cNvSpPr/>
          <p:nvPr/>
        </p:nvSpPr>
        <p:spPr>
          <a:xfrm>
            <a:off x="287099" y="5092243"/>
            <a:ext cx="3946010" cy="253916"/>
          </a:xfrm>
          <a:prstGeom prst="rect">
            <a:avLst/>
          </a:prstGeom>
          <a:solidFill>
            <a:schemeClr val="accent6"/>
          </a:solidFill>
        </p:spPr>
        <p:txBody>
          <a:bodyPr wrap="square">
            <a:spAutoFit/>
          </a:bodyPr>
          <a:lstStyle/>
          <a:p>
            <a:r>
              <a:rPr lang="ru-RU" sz="1050" b="1" dirty="0">
                <a:solidFill>
                  <a:prstClr val="black"/>
                </a:solidFill>
                <a:latin typeface="Times New Roman" panose="02020603050405020304" pitchFamily="18" charset="0"/>
                <a:cs typeface="Times New Roman" panose="02020603050405020304" pitchFamily="18" charset="0"/>
              </a:rPr>
              <a:t>ИНДИВИДУАЛЬНЫЙ ДОЗИМЕТР ДКГ РМ-1621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200547" y="5401358"/>
            <a:ext cx="2547607" cy="1061829"/>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индивидуальной эквивалентной дозы, мощности индивидуальной эквивалентной дозы гамма- и рентгеновского излучений и измерения времени набора эквивалентной дозы. </a:t>
            </a:r>
          </a:p>
        </p:txBody>
      </p:sp>
      <p:sp>
        <p:nvSpPr>
          <p:cNvPr id="22" name="Прямоугольник 21"/>
          <p:cNvSpPr/>
          <p:nvPr/>
        </p:nvSpPr>
        <p:spPr>
          <a:xfrm>
            <a:off x="4607821" y="5092243"/>
            <a:ext cx="3675627" cy="253916"/>
          </a:xfrm>
          <a:prstGeom prst="rect">
            <a:avLst/>
          </a:prstGeom>
          <a:solidFill>
            <a:schemeClr val="accent6"/>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ИНДИВИДУАЛЬНЫЙ ДОЗИМЕТР ДКГ-25Д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543000" y="5400183"/>
            <a:ext cx="2712531" cy="1223412"/>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индивидуального эквивалента дозы и мощности индивидуального эквивалента дозы излучения. Сохраняет в энергонезависимой памяти истории накопления дозы с привязкой к реальному времени. </a:t>
            </a:r>
          </a:p>
        </p:txBody>
      </p:sp>
      <p:sp>
        <p:nvSpPr>
          <p:cNvPr id="24" name="Прямоугольник 23"/>
          <p:cNvSpPr/>
          <p:nvPr/>
        </p:nvSpPr>
        <p:spPr>
          <a:xfrm>
            <a:off x="8641404" y="5050666"/>
            <a:ext cx="3329605" cy="430887"/>
          </a:xfrm>
          <a:prstGeom prst="rect">
            <a:avLst/>
          </a:prstGeom>
          <a:solidFill>
            <a:schemeClr val="accent6"/>
          </a:solidFill>
        </p:spPr>
        <p:txBody>
          <a:bodyPr wrap="square">
            <a:spAutoFit/>
          </a:bodyPr>
          <a:lstStyle/>
          <a:p>
            <a:pPr algn="ctr"/>
            <a:r>
              <a:rPr lang="ru-RU" sz="1050" b="1" dirty="0">
                <a:solidFill>
                  <a:prstClr val="black"/>
                </a:solidFill>
                <a:latin typeface="Times New Roman" panose="02020603050405020304" pitchFamily="18" charset="0"/>
                <a:cs typeface="Times New Roman" panose="02020603050405020304" pitchFamily="18" charset="0"/>
              </a:rPr>
              <a:t>КОМПЛЕКТ ИНДИВИДУАЛЬНОГО </a:t>
            </a:r>
            <a:endParaRPr lang="ru-RU" sz="1050" dirty="0">
              <a:solidFill>
                <a:prstClr val="black"/>
              </a:solidFill>
              <a:latin typeface="Times New Roman" panose="02020603050405020304" pitchFamily="18" charset="0"/>
              <a:cs typeface="Times New Roman" panose="02020603050405020304" pitchFamily="18" charset="0"/>
            </a:endParaRPr>
          </a:p>
          <a:p>
            <a:pPr algn="ctr"/>
            <a:r>
              <a:rPr lang="ru-RU" sz="1050" b="1" dirty="0">
                <a:solidFill>
                  <a:prstClr val="black"/>
                </a:solidFill>
                <a:latin typeface="Times New Roman" panose="02020603050405020304" pitchFamily="18" charset="0"/>
                <a:cs typeface="Times New Roman" panose="02020603050405020304" pitchFamily="18" charset="0"/>
              </a:rPr>
              <a:t>ДОЗИМЕТРИЧЕСКОГО КОНТРОЛЯ ДГИ-14 </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8520500" y="5473645"/>
            <a:ext cx="2137683" cy="1223412"/>
          </a:xfrm>
          <a:prstGeom prst="rect">
            <a:avLst/>
          </a:prstGeom>
        </p:spPr>
        <p:txBody>
          <a:bodyPr wrap="square">
            <a:spAutoFit/>
          </a:bodyPr>
          <a:lstStyle/>
          <a:p>
            <a:pPr algn="just"/>
            <a:r>
              <a:rPr lang="ru-RU" sz="1050" dirty="0">
                <a:solidFill>
                  <a:prstClr val="black"/>
                </a:solidFill>
                <a:latin typeface="Times New Roman" panose="02020603050405020304" pitchFamily="18" charset="0"/>
                <a:cs typeface="Times New Roman" panose="02020603050405020304" pitchFamily="18" charset="0"/>
              </a:rPr>
              <a:t>Предназначен для измерения индивидуальной поглощенной дозы гаммы-излучения. Применяется для контроля радиационной обстановки на объектах обороны, безопасности и промышленности. </a:t>
            </a:r>
          </a:p>
        </p:txBody>
      </p:sp>
      <p:pic>
        <p:nvPicPr>
          <p:cNvPr id="92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4036" y="1255346"/>
            <a:ext cx="1354314" cy="103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181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Прямоугольник 35"/>
          <p:cNvSpPr/>
          <p:nvPr/>
        </p:nvSpPr>
        <p:spPr>
          <a:xfrm>
            <a:off x="0" y="-78"/>
            <a:ext cx="12192000" cy="32620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prstClr val="white"/>
                </a:solidFill>
                <a:latin typeface="Times New Roman" panose="02020603050405020304" pitchFamily="18" charset="0"/>
                <a:cs typeface="Times New Roman" panose="02020603050405020304" pitchFamily="18" charset="0"/>
              </a:rPr>
              <a:t>ОБНАРУЖЕНИЕ И ОБОЗНАЧЕНИЕ РАЙОНОВ, ПОДВЕРГШИХСЯ РАДИОАКТИВНОМУ, ХИМИЧЕСКОМУ, БИОЛОГИЧЕСКОМУ ИЛИ ИНОМУ ЗАРАЖЕНИЮ</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8" name="Title 2"/>
          <p:cNvSpPr txBox="1">
            <a:spLocks/>
          </p:cNvSpPr>
          <p:nvPr/>
        </p:nvSpPr>
        <p:spPr bwMode="auto">
          <a:xfrm>
            <a:off x="181986" y="464837"/>
            <a:ext cx="11818669" cy="4049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1800" b="1" dirty="0">
                <a:solidFill>
                  <a:schemeClr val="tx2"/>
                </a:solidFill>
                <a:latin typeface="Times New Roman" panose="02020603050405020304" pitchFamily="18" charset="0"/>
                <a:cs typeface="Times New Roman" panose="02020603050405020304" pitchFamily="18" charset="0"/>
              </a:rPr>
              <a:t>ПРИБОРЫ ХИМИЧЕСКОЙ РАЗВЕДКИ</a:t>
            </a:r>
          </a:p>
        </p:txBody>
      </p:sp>
      <p:sp>
        <p:nvSpPr>
          <p:cNvPr id="2" name="Номер слайда 1"/>
          <p:cNvSpPr>
            <a:spLocks noGrp="1"/>
          </p:cNvSpPr>
          <p:nvPr>
            <p:ph type="sldNum" sz="quarter" idx="12"/>
          </p:nvPr>
        </p:nvSpPr>
        <p:spPr>
          <a:xfrm>
            <a:off x="9347200" y="6548679"/>
            <a:ext cx="2844800" cy="365125"/>
          </a:xfrm>
        </p:spPr>
        <p:txBody>
          <a:bodyPr/>
          <a:lstStyle/>
          <a:p>
            <a:pPr>
              <a:defRPr/>
            </a:pPr>
            <a:fld id="{1E49034A-A7B1-445D-B275-FE52B65EA479}" type="slidenum">
              <a:rPr lang="ru-RU" smtClean="0"/>
              <a:pPr>
                <a:defRPr/>
              </a:pPr>
              <a:t>59</a:t>
            </a:fld>
            <a:endParaRPr lang="ru-RU"/>
          </a:p>
        </p:txBody>
      </p:sp>
      <p:pic>
        <p:nvPicPr>
          <p:cNvPr id="43" name="Picture 2" descr="C:\Users\60003\Desktop\букл\truscan_GP-b2b2e8dd.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212" y="1376247"/>
            <a:ext cx="1339006" cy="107120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60003\Desktop\букл\gsa-a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8583" y="3291353"/>
            <a:ext cx="1169302" cy="13876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60003\Desktop\букл\104main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0537" y="3294711"/>
            <a:ext cx="573287" cy="12387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Users\60003\Desktop\букл\453_origin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8711" y="3418515"/>
            <a:ext cx="1051007" cy="110632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C:\Users\60003\Desktop\букл\6b69a21f4c7226bdded9ff3d235ec91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78" r="15586"/>
          <a:stretch/>
        </p:blipFill>
        <p:spPr bwMode="auto">
          <a:xfrm>
            <a:off x="10905265" y="1341751"/>
            <a:ext cx="1152128" cy="1603058"/>
          </a:xfrm>
          <a:prstGeom prst="rect">
            <a:avLst/>
          </a:prstGeom>
          <a:noFill/>
          <a:extLst>
            <a:ext uri="{909E8E84-426E-40DD-AFC4-6F175D3DCCD1}">
              <a14:hiddenFill xmlns:a14="http://schemas.microsoft.com/office/drawing/2010/main">
                <a:solidFill>
                  <a:srgbClr val="FFFFFF"/>
                </a:solidFill>
              </a14:hiddenFill>
            </a:ext>
          </a:extLst>
        </p:spPr>
      </p:pic>
      <p:pic>
        <p:nvPicPr>
          <p:cNvPr id="48" name="Рисунок 47" descr="Комплект приспособлений отбора проб мобильный КПО-1М"/>
          <p:cNvPicPr/>
          <p:nvPr/>
        </p:nvPicPr>
        <p:blipFill rotWithShape="1">
          <a:blip r:embed="rId9" cstate="print">
            <a:extLst>
              <a:ext uri="{28A0092B-C50C-407E-A947-70E740481C1C}">
                <a14:useLocalDpi xmlns:a14="http://schemas.microsoft.com/office/drawing/2010/main" val="0"/>
              </a:ext>
            </a:extLst>
          </a:blip>
          <a:srcRect l="17932" t="16613" r="21138" b="4394"/>
          <a:stretch/>
        </p:blipFill>
        <p:spPr bwMode="auto">
          <a:xfrm>
            <a:off x="7297332" y="5241975"/>
            <a:ext cx="1210443" cy="938302"/>
          </a:xfrm>
          <a:prstGeom prst="rect">
            <a:avLst/>
          </a:prstGeom>
          <a:noFill/>
          <a:ln>
            <a:noFill/>
          </a:ln>
        </p:spPr>
      </p:pic>
      <p:pic>
        <p:nvPicPr>
          <p:cNvPr id="49" name="Рисунок 48"/>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0136" y="1323729"/>
            <a:ext cx="1246262" cy="1259409"/>
          </a:xfrm>
          <a:prstGeom prst="rect">
            <a:avLst/>
          </a:prstGeom>
          <a:noFill/>
          <a:ln>
            <a:noFill/>
          </a:ln>
        </p:spPr>
      </p:pic>
      <p:sp>
        <p:nvSpPr>
          <p:cNvPr id="50" name="Прямоугольник 49"/>
          <p:cNvSpPr/>
          <p:nvPr/>
        </p:nvSpPr>
        <p:spPr>
          <a:xfrm>
            <a:off x="245490" y="1163680"/>
            <a:ext cx="2741584" cy="1792798"/>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 для обнаружения ВВ, биологически опасных и БТХВ, наркотических средств и других опасных химических элементов. Позволяет обнаруживать опасные элементы в жидком и твердом состоянии, в том числе и при нахождении </a:t>
            </a:r>
            <a:r>
              <a:rPr lang="ru-RU" sz="1050" dirty="0">
                <a:solidFill>
                  <a:prstClr val="black"/>
                </a:solidFill>
                <a:latin typeface="Times New Roman" panose="02020603050405020304" pitchFamily="18" charset="0"/>
                <a:cs typeface="Times New Roman" panose="02020603050405020304" pitchFamily="18" charset="0"/>
              </a:rPr>
              <a:t>веществ</a:t>
            </a:r>
            <a:r>
              <a:rPr lang="ru-RU" sz="1000" dirty="0">
                <a:solidFill>
                  <a:prstClr val="black"/>
                </a:solidFill>
                <a:latin typeface="Times New Roman" panose="02020603050405020304" pitchFamily="18" charset="0"/>
                <a:cs typeface="Times New Roman" panose="02020603050405020304" pitchFamily="18" charset="0"/>
              </a:rPr>
              <a:t> в стеклянной и прозрачной пластиковой упаковке, а также опасные элементы в смесях веществ. Имеет возможность анализа веществ внутри контейнеров и упаковок. </a:t>
            </a:r>
          </a:p>
        </p:txBody>
      </p:sp>
      <p:sp>
        <p:nvSpPr>
          <p:cNvPr id="51" name="Прямоугольник 50"/>
          <p:cNvSpPr/>
          <p:nvPr/>
        </p:nvSpPr>
        <p:spPr>
          <a:xfrm>
            <a:off x="4625966" y="1195991"/>
            <a:ext cx="2622161" cy="1785104"/>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 для контроля и оперативного измерения массовых концентраций вредных веществ, в том числе ряда химикатов (зарин, зоман, V-газы, люизит, бромистый водород, цианистый водород и др.), в воздухе рабочей зоны, промышленных выбросах, сыпучих материалах и может использоваться как газоанализатор, «</a:t>
            </a:r>
            <a:r>
              <a:rPr lang="ru-RU" sz="1000" dirty="0" err="1">
                <a:solidFill>
                  <a:prstClr val="black"/>
                </a:solidFill>
                <a:latin typeface="Times New Roman" panose="02020603050405020304" pitchFamily="18" charset="0"/>
                <a:cs typeface="Times New Roman" panose="02020603050405020304" pitchFamily="18" charset="0"/>
              </a:rPr>
              <a:t>течеискатель</a:t>
            </a:r>
            <a:r>
              <a:rPr lang="ru-RU" sz="1000" dirty="0">
                <a:solidFill>
                  <a:prstClr val="black"/>
                </a:solidFill>
                <a:latin typeface="Times New Roman" panose="02020603050405020304" pitchFamily="18" charset="0"/>
                <a:cs typeface="Times New Roman" panose="02020603050405020304" pitchFamily="18" charset="0"/>
              </a:rPr>
              <a:t>» и газо-определитель, а также для ведения химической разведки при возникновении ЧС. </a:t>
            </a:r>
          </a:p>
        </p:txBody>
      </p:sp>
      <p:sp>
        <p:nvSpPr>
          <p:cNvPr id="52" name="Прямоугольник 51"/>
          <p:cNvSpPr/>
          <p:nvPr/>
        </p:nvSpPr>
        <p:spPr>
          <a:xfrm>
            <a:off x="8603169" y="917489"/>
            <a:ext cx="3397486" cy="400110"/>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ПОРТАТИВНЫЙ ГАЗОАНАЛИЗАТОР АХОВ «ГРАНИТ» </a:t>
            </a:r>
          </a:p>
        </p:txBody>
      </p:sp>
      <p:sp>
        <p:nvSpPr>
          <p:cNvPr id="53" name="Прямоугольник 52"/>
          <p:cNvSpPr/>
          <p:nvPr/>
        </p:nvSpPr>
        <p:spPr>
          <a:xfrm>
            <a:off x="8596002" y="1366898"/>
            <a:ext cx="2319351" cy="1631216"/>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 для измерения объемной доли кислорода, массовой концентрации окиси углерода, сероводорода, хлористого водорода, аммиака, хлора, </a:t>
            </a:r>
            <a:r>
              <a:rPr lang="ru-RU" sz="1000" dirty="0" err="1">
                <a:solidFill>
                  <a:prstClr val="black"/>
                </a:solidFill>
                <a:latin typeface="Times New Roman" panose="02020603050405020304" pitchFamily="18" charset="0"/>
                <a:cs typeface="Times New Roman" panose="02020603050405020304" pitchFamily="18" charset="0"/>
              </a:rPr>
              <a:t>довзрывоопасных</a:t>
            </a:r>
            <a:r>
              <a:rPr lang="ru-RU" sz="1000" dirty="0">
                <a:solidFill>
                  <a:prstClr val="black"/>
                </a:solidFill>
                <a:latin typeface="Times New Roman" panose="02020603050405020304" pitchFamily="18" charset="0"/>
                <a:cs typeface="Times New Roman" panose="02020603050405020304" pitchFamily="18" charset="0"/>
              </a:rPr>
              <a:t> концентраций метана в воздухе рабочей зоны, а также сигнализации о наличии горючих газов и паров и их смеси в воздухе в диапазоне сигнальных концентраций. </a:t>
            </a:r>
          </a:p>
        </p:txBody>
      </p:sp>
      <p:sp>
        <p:nvSpPr>
          <p:cNvPr id="54" name="Прямоугольник 53"/>
          <p:cNvSpPr/>
          <p:nvPr/>
        </p:nvSpPr>
        <p:spPr>
          <a:xfrm>
            <a:off x="341461" y="2980023"/>
            <a:ext cx="4064757" cy="246221"/>
          </a:xfrm>
          <a:prstGeom prst="rect">
            <a:avLst/>
          </a:prstGeom>
          <a:solidFill>
            <a:schemeClr val="accent6"/>
          </a:solidFill>
        </p:spPr>
        <p:txBody>
          <a:bodyPr wrap="square">
            <a:spAutoFit/>
          </a:bodyPr>
          <a:lstStyle/>
          <a:p>
            <a:r>
              <a:rPr lang="ru-RU" sz="1000" b="1" dirty="0">
                <a:solidFill>
                  <a:prstClr val="black"/>
                </a:solidFill>
                <a:latin typeface="Times New Roman" panose="02020603050405020304" pitchFamily="18" charset="0"/>
                <a:cs typeface="Times New Roman" panose="02020603050405020304" pitchFamily="18" charset="0"/>
              </a:rPr>
              <a:t>АВТОМАТИЧЕСКИЙ ГАЗОСИГНАЛИЗАТОР ГСА (АИГ) </a:t>
            </a:r>
          </a:p>
        </p:txBody>
      </p:sp>
      <p:sp>
        <p:nvSpPr>
          <p:cNvPr id="55" name="Прямоугольник 54"/>
          <p:cNvSpPr/>
          <p:nvPr/>
        </p:nvSpPr>
        <p:spPr>
          <a:xfrm>
            <a:off x="292920" y="3274336"/>
            <a:ext cx="2643063" cy="1169551"/>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Газосигнализатор </a:t>
            </a:r>
            <a:r>
              <a:rPr lang="ru-RU" sz="1000" dirty="0" smtClean="0">
                <a:solidFill>
                  <a:prstClr val="black"/>
                </a:solidFill>
                <a:latin typeface="Times New Roman" panose="02020603050405020304" pitchFamily="18" charset="0"/>
                <a:cs typeface="Times New Roman" panose="02020603050405020304" pitchFamily="18" charset="0"/>
              </a:rPr>
              <a:t>предназначен </a:t>
            </a:r>
            <a:r>
              <a:rPr lang="ru-RU" sz="1000" dirty="0">
                <a:solidFill>
                  <a:prstClr val="black"/>
                </a:solidFill>
                <a:latin typeface="Times New Roman" panose="02020603050405020304" pitchFamily="18" charset="0"/>
                <a:cs typeface="Times New Roman" panose="02020603050405020304" pitchFamily="18" charset="0"/>
              </a:rPr>
              <a:t>для контроля зараженности воздуха парами фосфорорганических отравляющих </a:t>
            </a:r>
            <a:r>
              <a:rPr lang="ru-RU" sz="1000" dirty="0" smtClean="0">
                <a:solidFill>
                  <a:prstClr val="black"/>
                </a:solidFill>
                <a:latin typeface="Times New Roman" panose="02020603050405020304" pitchFamily="18" charset="0"/>
                <a:cs typeface="Times New Roman" panose="02020603050405020304" pitchFamily="18" charset="0"/>
              </a:rPr>
              <a:t>веществ, </a:t>
            </a:r>
            <a:r>
              <a:rPr lang="ru-RU" sz="1000" dirty="0">
                <a:solidFill>
                  <a:prstClr val="black"/>
                </a:solidFill>
                <a:latin typeface="Times New Roman" panose="02020603050405020304" pitchFamily="18" charset="0"/>
                <a:cs typeface="Times New Roman" panose="02020603050405020304" pitchFamily="18" charset="0"/>
              </a:rPr>
              <a:t>таких как зарин, зоман, вещество типа </a:t>
            </a:r>
            <a:r>
              <a:rPr lang="ru-RU" sz="1000" dirty="0" err="1" smtClean="0">
                <a:solidFill>
                  <a:prstClr val="black"/>
                </a:solidFill>
                <a:latin typeface="Times New Roman" panose="02020603050405020304" pitchFamily="18" charset="0"/>
                <a:cs typeface="Times New Roman" panose="02020603050405020304" pitchFamily="18" charset="0"/>
              </a:rPr>
              <a:t>Vх</a:t>
            </a:r>
            <a:r>
              <a:rPr lang="ru-RU" sz="1000" dirty="0" smtClean="0">
                <a:solidFill>
                  <a:prstClr val="black"/>
                </a:solidFill>
                <a:latin typeface="Times New Roman" panose="02020603050405020304" pitchFamily="18" charset="0"/>
                <a:cs typeface="Times New Roman" panose="02020603050405020304" pitchFamily="18" charset="0"/>
              </a:rPr>
              <a:t>, </a:t>
            </a:r>
            <a:r>
              <a:rPr lang="ru-RU" sz="1000" dirty="0">
                <a:solidFill>
                  <a:prstClr val="black"/>
                </a:solidFill>
                <a:latin typeface="Times New Roman" panose="02020603050405020304" pitchFamily="18" charset="0"/>
                <a:cs typeface="Times New Roman" panose="02020603050405020304" pitchFamily="18" charset="0"/>
              </a:rPr>
              <a:t>люизита, иприта и сильнодействующих ядовитых </a:t>
            </a:r>
            <a:r>
              <a:rPr lang="ru-RU" sz="1000" dirty="0" smtClean="0">
                <a:solidFill>
                  <a:prstClr val="black"/>
                </a:solidFill>
                <a:latin typeface="Times New Roman" panose="02020603050405020304" pitchFamily="18" charset="0"/>
                <a:cs typeface="Times New Roman" panose="02020603050405020304" pitchFamily="18" charset="0"/>
              </a:rPr>
              <a:t>веществ, </a:t>
            </a:r>
            <a:r>
              <a:rPr lang="ru-RU" sz="1000" dirty="0">
                <a:solidFill>
                  <a:prstClr val="black"/>
                </a:solidFill>
                <a:latin typeface="Times New Roman" panose="02020603050405020304" pitchFamily="18" charset="0"/>
                <a:cs typeface="Times New Roman" panose="02020603050405020304" pitchFamily="18" charset="0"/>
              </a:rPr>
              <a:t>таких как хлор, аммиак и др. </a:t>
            </a:r>
          </a:p>
        </p:txBody>
      </p:sp>
      <p:sp>
        <p:nvSpPr>
          <p:cNvPr id="56" name="Прямоугольник 55"/>
          <p:cNvSpPr/>
          <p:nvPr/>
        </p:nvSpPr>
        <p:spPr>
          <a:xfrm>
            <a:off x="4711834" y="2983156"/>
            <a:ext cx="3633628" cy="246221"/>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КОМПЛЕКТ-ЛАБОРАТОРИЯ «ПЧЕЛКА-Р» </a:t>
            </a:r>
          </a:p>
        </p:txBody>
      </p:sp>
      <p:sp>
        <p:nvSpPr>
          <p:cNvPr id="57" name="Прямоугольник 56"/>
          <p:cNvSpPr/>
          <p:nvPr/>
        </p:nvSpPr>
        <p:spPr>
          <a:xfrm>
            <a:off x="4595387" y="3282363"/>
            <a:ext cx="2701945" cy="1477328"/>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Предназначена для экспресс-контроля химических загрязнений окружающей среды – воздуха, воды, почвы, промышленных газовых выбросов, сыпучих сред и продуктов питания. Позволяет провести первичный экспресс-контроль загрязненности объектов окружающей среды без использования дополнительного и </a:t>
            </a:r>
            <a:r>
              <a:rPr lang="ru-RU" sz="1000" dirty="0" err="1">
                <a:solidFill>
                  <a:prstClr val="black"/>
                </a:solidFill>
                <a:latin typeface="Times New Roman" panose="02020603050405020304" pitchFamily="18" charset="0"/>
                <a:cs typeface="Times New Roman" panose="02020603050405020304" pitchFamily="18" charset="0"/>
              </a:rPr>
              <a:t>электропотребляющего</a:t>
            </a:r>
            <a:r>
              <a:rPr lang="ru-RU" sz="1000" dirty="0">
                <a:solidFill>
                  <a:prstClr val="black"/>
                </a:solidFill>
                <a:latin typeface="Times New Roman" panose="02020603050405020304" pitchFamily="18" charset="0"/>
                <a:cs typeface="Times New Roman" panose="02020603050405020304" pitchFamily="18" charset="0"/>
              </a:rPr>
              <a:t> </a:t>
            </a:r>
            <a:r>
              <a:rPr lang="ru-RU" sz="1000" dirty="0" smtClean="0">
                <a:solidFill>
                  <a:prstClr val="black"/>
                </a:solidFill>
                <a:latin typeface="Times New Roman" panose="02020603050405020304" pitchFamily="18" charset="0"/>
                <a:cs typeface="Times New Roman" panose="02020603050405020304" pitchFamily="18" charset="0"/>
              </a:rPr>
              <a:t>оборудования. </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58" name="Прямоугольник 57"/>
          <p:cNvSpPr/>
          <p:nvPr/>
        </p:nvSpPr>
        <p:spPr>
          <a:xfrm>
            <a:off x="4711834" y="4761438"/>
            <a:ext cx="3617884" cy="246221"/>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КОМПЛЕКТ ОТБОРА ПРОБ КПО-1М </a:t>
            </a:r>
          </a:p>
        </p:txBody>
      </p:sp>
      <p:sp>
        <p:nvSpPr>
          <p:cNvPr id="59" name="Прямоугольник 58"/>
          <p:cNvSpPr/>
          <p:nvPr/>
        </p:nvSpPr>
        <p:spPr>
          <a:xfrm>
            <a:off x="4652137" y="5071351"/>
            <a:ext cx="2595990" cy="1323439"/>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 для отбора проб почвы, воды, воздуха, растительности и др. материалов, зараженных радиоактивными веществами, токсичными химикатами и бактериологическими средствами с целью передачи их на анализ в войсковые химические лаборатории или лаборатории более высокого </a:t>
            </a:r>
            <a:r>
              <a:rPr lang="ru-RU" sz="1000" dirty="0" smtClean="0">
                <a:solidFill>
                  <a:prstClr val="black"/>
                </a:solidFill>
                <a:latin typeface="Times New Roman" panose="02020603050405020304" pitchFamily="18" charset="0"/>
                <a:cs typeface="Times New Roman" panose="02020603050405020304" pitchFamily="18" charset="0"/>
              </a:rPr>
              <a:t>уровня. </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60" name="Прямоугольник 59"/>
          <p:cNvSpPr/>
          <p:nvPr/>
        </p:nvSpPr>
        <p:spPr>
          <a:xfrm>
            <a:off x="8672045" y="3320582"/>
            <a:ext cx="2233220" cy="861774"/>
          </a:xfrm>
          <a:prstGeom prst="rect">
            <a:avLst/>
          </a:prstGeom>
        </p:spPr>
        <p:txBody>
          <a:bodyPr wrap="square">
            <a:spAutoFit/>
          </a:bodyPr>
          <a:lstStyle/>
          <a:p>
            <a:pPr algn="just"/>
            <a:r>
              <a:rPr lang="ru-RU" sz="1000" dirty="0" smtClean="0">
                <a:solidFill>
                  <a:prstClr val="black"/>
                </a:solidFill>
                <a:latin typeface="Times New Roman" panose="02020603050405020304" pitchFamily="18" charset="0"/>
                <a:cs typeface="Times New Roman" panose="02020603050405020304" pitchFamily="18" charset="0"/>
              </a:rPr>
              <a:t>Газоанализатор предназначен для контроля </a:t>
            </a:r>
            <a:r>
              <a:rPr lang="ru-RU" sz="1000" dirty="0">
                <a:solidFill>
                  <a:prstClr val="black"/>
                </a:solidFill>
                <a:latin typeface="Times New Roman" panose="02020603050405020304" pitchFamily="18" charset="0"/>
                <a:cs typeface="Times New Roman" panose="02020603050405020304" pitchFamily="18" charset="0"/>
              </a:rPr>
              <a:t>аварийных концентраций химически опасных веществ на производственных объектах потенциально опасных </a:t>
            </a:r>
            <a:r>
              <a:rPr lang="ru-RU" sz="1000" dirty="0" smtClean="0">
                <a:solidFill>
                  <a:prstClr val="black"/>
                </a:solidFill>
                <a:latin typeface="Times New Roman" panose="02020603050405020304" pitchFamily="18" charset="0"/>
                <a:cs typeface="Times New Roman" panose="02020603050405020304" pitchFamily="18" charset="0"/>
              </a:rPr>
              <a:t>производств.</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61" name="Прямоугольник 60"/>
          <p:cNvSpPr/>
          <p:nvPr/>
        </p:nvSpPr>
        <p:spPr>
          <a:xfrm>
            <a:off x="8693481" y="2977556"/>
            <a:ext cx="3307174" cy="246221"/>
          </a:xfrm>
          <a:prstGeom prst="rect">
            <a:avLst/>
          </a:prstGeom>
          <a:solidFill>
            <a:schemeClr val="accent6"/>
          </a:solidFill>
        </p:spPr>
        <p:txBody>
          <a:bodyPr wrap="square">
            <a:spAutoFit/>
          </a:bodyPr>
          <a:lstStyle/>
          <a:p>
            <a:pPr algn="ctr"/>
            <a:r>
              <a:rPr lang="ru-RU" sz="1000" b="1" dirty="0" smtClean="0">
                <a:solidFill>
                  <a:prstClr val="black"/>
                </a:solidFill>
                <a:latin typeface="Times New Roman" panose="02020603050405020304" pitchFamily="18" charset="0"/>
                <a:cs typeface="Times New Roman" panose="02020603050405020304" pitchFamily="18" charset="0"/>
              </a:rPr>
              <a:t>ГАЗОСИГНАЛИЗАТОРЫ АНТ-3М </a:t>
            </a:r>
            <a:r>
              <a:rPr lang="ru-RU" sz="1000" b="1" dirty="0">
                <a:solidFill>
                  <a:prstClr val="black"/>
                </a:solidFill>
                <a:latin typeface="Times New Roman" panose="02020603050405020304" pitchFamily="18" charset="0"/>
                <a:cs typeface="Times New Roman" panose="02020603050405020304" pitchFamily="18" charset="0"/>
              </a:rPr>
              <a:t>АХОВ</a:t>
            </a:r>
          </a:p>
        </p:txBody>
      </p:sp>
      <p:sp>
        <p:nvSpPr>
          <p:cNvPr id="3" name="Прямоугольник 2"/>
          <p:cNvSpPr/>
          <p:nvPr/>
        </p:nvSpPr>
        <p:spPr>
          <a:xfrm>
            <a:off x="344207" y="4753744"/>
            <a:ext cx="4062011" cy="246221"/>
          </a:xfrm>
          <a:prstGeom prst="rect">
            <a:avLst/>
          </a:prstGeom>
          <a:solidFill>
            <a:schemeClr val="accent6"/>
          </a:solidFill>
        </p:spPr>
        <p:txBody>
          <a:bodyPr wrap="square">
            <a:spAutoFit/>
          </a:bodyPr>
          <a:lstStyle/>
          <a:p>
            <a:pPr algn="ctr"/>
            <a:r>
              <a:rPr lang="ru-RU" sz="900" b="1" dirty="0">
                <a:solidFill>
                  <a:prstClr val="black"/>
                </a:solidFill>
                <a:latin typeface="Times New Roman" panose="02020603050405020304" pitchFamily="18" charset="0"/>
                <a:cs typeface="Times New Roman" panose="02020603050405020304" pitchFamily="18" charset="0"/>
              </a:rPr>
              <a:t>ПЕРЕНОСНОЙ ГАЗОСИГНАЛИЗАТОР «</a:t>
            </a:r>
            <a:r>
              <a:rPr lang="ru-RU" sz="1000" b="1" dirty="0">
                <a:solidFill>
                  <a:prstClr val="black"/>
                </a:solidFill>
                <a:latin typeface="Times New Roman" panose="02020603050405020304" pitchFamily="18" charset="0"/>
                <a:cs typeface="Times New Roman" panose="02020603050405020304" pitchFamily="18" charset="0"/>
              </a:rPr>
              <a:t>ЭДЕЛЬВЕЙС</a:t>
            </a:r>
            <a:r>
              <a:rPr lang="ru-RU" sz="900" b="1" dirty="0">
                <a:solidFill>
                  <a:prstClr val="black"/>
                </a:solidFill>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285396" y="5036896"/>
            <a:ext cx="2558688" cy="1323439"/>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Предназначен для обнаружения и сигнализации о присутствии в воздушной среде аварийно химически опасных и отравляющих веществ в целях обеспечения безопасности персонала спасательных служб, а также в качестве автономного средства химической </a:t>
            </a:r>
            <a:r>
              <a:rPr lang="ru-RU" sz="1000" dirty="0" smtClean="0">
                <a:solidFill>
                  <a:prstClr val="black"/>
                </a:solidFill>
                <a:latin typeface="Times New Roman" panose="02020603050405020304" pitchFamily="18" charset="0"/>
                <a:cs typeface="Times New Roman" panose="02020603050405020304" pitchFamily="18" charset="0"/>
              </a:rPr>
              <a:t>разведки. </a:t>
            </a:r>
            <a:endParaRPr lang="ru-RU" sz="1000" dirty="0">
              <a:solidFill>
                <a:prstClr val="black"/>
              </a:solidFill>
              <a:latin typeface="Times New Roman" panose="02020603050405020304" pitchFamily="18" charset="0"/>
              <a:cs typeface="Times New Roman" panose="02020603050405020304" pitchFamily="18" charset="0"/>
            </a:endParaRPr>
          </a:p>
        </p:txBody>
      </p:sp>
      <p:grpSp>
        <p:nvGrpSpPr>
          <p:cNvPr id="6" name="Группа 5"/>
          <p:cNvGrpSpPr/>
          <p:nvPr/>
        </p:nvGrpSpPr>
        <p:grpSpPr>
          <a:xfrm>
            <a:off x="2935983" y="5233829"/>
            <a:ext cx="1395690" cy="961462"/>
            <a:chOff x="2567608" y="4771794"/>
            <a:chExt cx="1395690" cy="961462"/>
          </a:xfrm>
        </p:grpSpPr>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7608" y="4771794"/>
              <a:ext cx="996457" cy="96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1565" y="4771794"/>
              <a:ext cx="401733" cy="96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0" name="Picture 4" descr="C:\Users\60003\Desktop\букл\analizator-rtuti-ra-915m.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793" t="23914" r="23246" b="24793"/>
          <a:stretch/>
        </p:blipFill>
        <p:spPr bwMode="auto">
          <a:xfrm>
            <a:off x="10681809" y="5052103"/>
            <a:ext cx="1250741" cy="1234670"/>
          </a:xfrm>
          <a:prstGeom prst="rect">
            <a:avLst/>
          </a:prstGeom>
          <a:noFill/>
          <a:extLst>
            <a:ext uri="{909E8E84-426E-40DD-AFC4-6F175D3DCCD1}">
              <a14:hiddenFill xmlns:a14="http://schemas.microsoft.com/office/drawing/2010/main">
                <a:solidFill>
                  <a:srgbClr val="FFFFFF"/>
                </a:solidFill>
              </a14:hiddenFill>
            </a:ext>
          </a:extLst>
        </p:spPr>
      </p:pic>
      <p:sp>
        <p:nvSpPr>
          <p:cNvPr id="70" name="Прямоугольник 69"/>
          <p:cNvSpPr/>
          <p:nvPr/>
        </p:nvSpPr>
        <p:spPr>
          <a:xfrm>
            <a:off x="8796792" y="5082618"/>
            <a:ext cx="1907720" cy="1169551"/>
          </a:xfrm>
          <a:prstGeom prst="rect">
            <a:avLst/>
          </a:prstGeom>
        </p:spPr>
        <p:txBody>
          <a:bodyPr wrap="square">
            <a:spAutoFit/>
          </a:bodyPr>
          <a:lstStyle/>
          <a:p>
            <a:pPr algn="just"/>
            <a:r>
              <a:rPr lang="ru-RU" sz="1000" dirty="0">
                <a:solidFill>
                  <a:prstClr val="black"/>
                </a:solidFill>
                <a:latin typeface="Times New Roman" panose="02020603050405020304" pitchFamily="18" charset="0"/>
                <a:cs typeface="Times New Roman" panose="02020603050405020304" pitchFamily="18" charset="0"/>
              </a:rPr>
              <a:t>Ртутный аналитический комплекс позволяет решать любые задачи, связанные с определением концентрации ртути в природных средах и с контролем технологических </a:t>
            </a:r>
            <a:r>
              <a:rPr lang="ru-RU" sz="1000" dirty="0" smtClean="0">
                <a:solidFill>
                  <a:prstClr val="black"/>
                </a:solidFill>
                <a:latin typeface="Times New Roman" panose="02020603050405020304" pitchFamily="18" charset="0"/>
                <a:cs typeface="Times New Roman" panose="02020603050405020304" pitchFamily="18" charset="0"/>
              </a:rPr>
              <a:t>процессов.</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71" name="Прямоугольник 70"/>
          <p:cNvSpPr/>
          <p:nvPr/>
        </p:nvSpPr>
        <p:spPr>
          <a:xfrm>
            <a:off x="8740720" y="4729329"/>
            <a:ext cx="3259935" cy="246221"/>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АНАЛИЗАТОР РТУТИ «РА-915М»</a:t>
            </a:r>
          </a:p>
        </p:txBody>
      </p:sp>
      <p:sp>
        <p:nvSpPr>
          <p:cNvPr id="72" name="Прямоугольник 71"/>
          <p:cNvSpPr/>
          <p:nvPr/>
        </p:nvSpPr>
        <p:spPr>
          <a:xfrm>
            <a:off x="310158" y="923150"/>
            <a:ext cx="4129658" cy="246221"/>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РАМАН-СПЕКТРОМЕТР ПОРТАТИВНЫЙ </a:t>
            </a:r>
            <a:r>
              <a:rPr lang="en-US" sz="1000" b="1" dirty="0">
                <a:solidFill>
                  <a:prstClr val="black"/>
                </a:solidFill>
                <a:latin typeface="Times New Roman" panose="02020603050405020304" pitchFamily="18" charset="0"/>
                <a:cs typeface="Times New Roman" panose="02020603050405020304" pitchFamily="18" charset="0"/>
              </a:rPr>
              <a:t>FIRSTDEFENDER RM </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73" name="Прямоугольник 72"/>
          <p:cNvSpPr/>
          <p:nvPr/>
        </p:nvSpPr>
        <p:spPr>
          <a:xfrm>
            <a:off x="4665410" y="912616"/>
            <a:ext cx="3680052" cy="246221"/>
          </a:xfrm>
          <a:prstGeom prst="rect">
            <a:avLst/>
          </a:prstGeom>
          <a:solidFill>
            <a:schemeClr val="accent6"/>
          </a:solidFill>
        </p:spPr>
        <p:txBody>
          <a:bodyPr wrap="square">
            <a:spAutoFit/>
          </a:bodyPr>
          <a:lstStyle/>
          <a:p>
            <a:pPr algn="ctr"/>
            <a:r>
              <a:rPr lang="ru-RU" sz="1000" b="1" dirty="0">
                <a:solidFill>
                  <a:prstClr val="black"/>
                </a:solidFill>
                <a:latin typeface="Times New Roman" panose="02020603050405020304" pitchFamily="18" charset="0"/>
                <a:cs typeface="Times New Roman" panose="02020603050405020304" pitchFamily="18" charset="0"/>
              </a:rPr>
              <a:t>ПРИБОР ГАЗОВОГО КОНТРОЛЯ УПГК-ЛИМБ </a:t>
            </a:r>
          </a:p>
        </p:txBody>
      </p:sp>
    </p:spTree>
    <p:extLst>
      <p:ext uri="{BB962C8B-B14F-4D97-AF65-F5344CB8AC3E}">
        <p14:creationId xmlns:p14="http://schemas.microsoft.com/office/powerpoint/2010/main" val="2125764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7"/>
            <a:ext cx="12192000" cy="33797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301814" y="989350"/>
            <a:ext cx="11358663"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изучение способов защиты от опасностей, возникающих при военных конфликтах или вследствие этих конфликтов, а также при чрезвычайных ситуациях природного и техногенного характера, порядка действий по сигналам оповещения, приемов оказания первой помощи, правил пользования коллективными и индивидуальными средствами защиты, освоение практического применения полученных знаний;</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совершенствование </a:t>
            </a:r>
            <a:r>
              <a:rPr lang="ru-RU" sz="1200" dirty="0">
                <a:latin typeface="Times New Roman" panose="02020603050405020304" pitchFamily="18" charset="0"/>
                <a:cs typeface="Times New Roman" panose="02020603050405020304" pitchFamily="18" charset="0"/>
              </a:rPr>
              <a:t>навыков по организации и проведению мероприятий по гражданской обороне;</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выработка </a:t>
            </a:r>
            <a:r>
              <a:rPr lang="ru-RU" sz="1200" dirty="0">
                <a:latin typeface="Times New Roman" panose="02020603050405020304" pitchFamily="18" charset="0"/>
                <a:cs typeface="Times New Roman" panose="02020603050405020304" pitchFamily="18" charset="0"/>
              </a:rPr>
              <a:t>умений и навыков для проведения аварийно-спасательных и других неотложных работ;</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овладение </a:t>
            </a:r>
            <a:r>
              <a:rPr lang="ru-RU" sz="1200" dirty="0">
                <a:latin typeface="Times New Roman" panose="02020603050405020304" pitchFamily="18" charset="0"/>
                <a:cs typeface="Times New Roman" panose="02020603050405020304" pitchFamily="18" charset="0"/>
              </a:rPr>
              <a:t>личным составом нештатных аварийно-спасательных формирований, нештатных формирований по обеспечению выполнения мероприятий по гражданской обороне и спасательных служб </a:t>
            </a:r>
            <a:r>
              <a:rPr lang="ru-RU" sz="1200" dirty="0" smtClean="0">
                <a:latin typeface="Times New Roman" panose="02020603050405020304" pitchFamily="18" charset="0"/>
                <a:cs typeface="Times New Roman" panose="02020603050405020304" pitchFamily="18" charset="0"/>
              </a:rPr>
              <a:t>приемами </a:t>
            </a:r>
            <a:r>
              <a:rPr lang="ru-RU" sz="1200" dirty="0">
                <a:latin typeface="Times New Roman" panose="02020603050405020304" pitchFamily="18" charset="0"/>
                <a:cs typeface="Times New Roman" panose="02020603050405020304" pitchFamily="18" charset="0"/>
              </a:rPr>
              <a:t>и способами действий по защите населения, материальных и культурных ценностей от опасностей, возникающих при военных конфликтах или вследствие этих конфликтов, а также при чрезвычайных ситуациях природного и техногенного </a:t>
            </a:r>
            <a:r>
              <a:rPr lang="ru-RU" sz="1200" dirty="0" smtClean="0">
                <a:latin typeface="Times New Roman" panose="02020603050405020304" pitchFamily="18" charset="0"/>
                <a:cs typeface="Times New Roman" panose="02020603050405020304" pitchFamily="18" charset="0"/>
              </a:rPr>
              <a:t>характера</a:t>
            </a:r>
            <a:endParaRPr lang="ru-RU" sz="1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672064" y="35947"/>
            <a:ext cx="5688632" cy="276999"/>
          </a:xfrm>
          <a:prstGeom prst="rect">
            <a:avLst/>
          </a:prstGeom>
          <a:noFill/>
        </p:spPr>
        <p:txBody>
          <a:bodyPr wrap="square" rtlCol="0">
            <a:spAutoFit/>
          </a:bodyPr>
          <a:lstStyle/>
          <a:p>
            <a:r>
              <a:rPr lang="ru-RU" sz="1200" dirty="0" smtClean="0">
                <a:solidFill>
                  <a:schemeClr val="bg1"/>
                </a:solidFill>
                <a:latin typeface="Times New Roman" panose="02020603050405020304" pitchFamily="18" charset="0"/>
                <a:cs typeface="Times New Roman" panose="02020603050405020304" pitchFamily="18" charset="0"/>
              </a:rPr>
              <a:t>ПОДГОТОВКА НАСЕЛЕНИЯ В ОБЛАСТИ ГРАЖДАНСКОЙ ОБОРОНЫ</a:t>
            </a:r>
            <a:endParaRPr lang="ru-RU" sz="1200" dirty="0"/>
          </a:p>
        </p:txBody>
      </p:sp>
      <p:pic>
        <p:nvPicPr>
          <p:cNvPr id="8" name="Рисунок 7"/>
          <p:cNvPicPr>
            <a:picLocks noChangeAspect="1"/>
          </p:cNvPicPr>
          <p:nvPr/>
        </p:nvPicPr>
        <p:blipFill>
          <a:blip r:embed="rId3"/>
          <a:stretch>
            <a:fillRect/>
          </a:stretch>
        </p:blipFill>
        <p:spPr>
          <a:xfrm>
            <a:off x="11784632" y="17670"/>
            <a:ext cx="284899" cy="269755"/>
          </a:xfrm>
          <a:prstGeom prst="rect">
            <a:avLst/>
          </a:prstGeom>
        </p:spPr>
      </p:pic>
      <p:sp>
        <p:nvSpPr>
          <p:cNvPr id="9" name="TextBox 8"/>
          <p:cNvSpPr txBox="1"/>
          <p:nvPr/>
        </p:nvSpPr>
        <p:spPr>
          <a:xfrm>
            <a:off x="296779" y="509225"/>
            <a:ext cx="11363697" cy="307777"/>
          </a:xfrm>
          <a:prstGeom prst="rect">
            <a:avLst/>
          </a:prstGeom>
          <a:solidFill>
            <a:schemeClr val="bg1">
              <a:lumMod val="75000"/>
            </a:schemeClr>
          </a:solidFill>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rPr>
              <a:t>ЗАДАЧИ ПОДГОТОВКИ НАСЕЛЕНИЯ В ОБЛАСТИ ГРАЖДАНСКОЙ ОБОРОНЫ</a:t>
            </a:r>
            <a:endParaRPr lang="ru-RU" sz="1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96780" y="2852936"/>
            <a:ext cx="11363697" cy="307777"/>
          </a:xfrm>
          <a:prstGeom prst="rect">
            <a:avLst/>
          </a:prstGeom>
          <a:solidFill>
            <a:schemeClr val="bg1">
              <a:lumMod val="75000"/>
            </a:schemeClr>
          </a:solidFill>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rPr>
              <a:t>ГРУППЫ НАСЕЛЕНИЯ, ПОДЛЕЖАЩИЕ ПОДГОТОВКЕ В ОБЛАСТИ ГРАЖДАНСКОЙ ОБОРОНЫ</a:t>
            </a:r>
            <a:endParaRPr lang="ru-RU" sz="1400" b="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301814" y="3356992"/>
            <a:ext cx="11358663"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 руководители федеральных органов исполнительной власти, высшие должностные лица субъектов Российской Федерации (руководители высших исполнительных органов государственной власти субъектов Российской Федерации), должностные лица местного самоуправления, возглавляющие местные администрации (исполнительно-распорядительные органы муниципальных образований), и руководители </a:t>
            </a:r>
            <a:r>
              <a:rPr lang="ru-RU" sz="1200" dirty="0" smtClean="0">
                <a:latin typeface="Times New Roman" panose="02020603050405020304" pitchFamily="18" charset="0"/>
                <a:cs typeface="Times New Roman" panose="02020603050405020304" pitchFamily="18" charset="0"/>
              </a:rPr>
              <a:t>организаций;</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работники </a:t>
            </a:r>
            <a:r>
              <a:rPr lang="ru-RU" sz="1200" dirty="0">
                <a:latin typeface="Times New Roman" panose="02020603050405020304" pitchFamily="18" charset="0"/>
                <a:cs typeface="Times New Roman" panose="02020603050405020304" pitchFamily="18" charset="0"/>
              </a:rPr>
              <a:t>федеральных органов исполнительной власти, органов государственной власти субъектов Российской Федерации, органов местного самоуправления и организаций, включенные в состав структурных подразделений, уполномоченных на решение задач в области гражданской обороны, эвакуационных и </a:t>
            </a:r>
            <a:r>
              <a:rPr lang="ru-RU" sz="1200" dirty="0" err="1">
                <a:latin typeface="Times New Roman" panose="02020603050405020304" pitchFamily="18" charset="0"/>
                <a:cs typeface="Times New Roman" panose="02020603050405020304" pitchFamily="18" charset="0"/>
              </a:rPr>
              <a:t>эвакоприемных</a:t>
            </a:r>
            <a:r>
              <a:rPr lang="ru-RU" sz="1200" dirty="0">
                <a:latin typeface="Times New Roman" panose="02020603050405020304" pitchFamily="18" charset="0"/>
                <a:cs typeface="Times New Roman" panose="02020603050405020304" pitchFamily="18" charset="0"/>
              </a:rPr>
              <a:t> комиссий, а также комиссий по вопросам повышения устойчивости функционирования объектов </a:t>
            </a:r>
            <a:r>
              <a:rPr lang="ru-RU" sz="1200" dirty="0" smtClean="0">
                <a:latin typeface="Times New Roman" panose="02020603050405020304" pitchFamily="18" charset="0"/>
                <a:cs typeface="Times New Roman" panose="02020603050405020304" pitchFamily="18" charset="0"/>
              </a:rPr>
              <a:t>экономики, </a:t>
            </a:r>
            <a:r>
              <a:rPr lang="ru-RU" sz="1200" dirty="0">
                <a:latin typeface="Times New Roman" panose="02020603050405020304" pitchFamily="18" charset="0"/>
                <a:cs typeface="Times New Roman" panose="02020603050405020304" pitchFamily="18" charset="0"/>
              </a:rPr>
              <a:t>руководители, педагогические работники и инструкторы гражданской обороны учебно-методических центров по гражданской обороне и чрезвычайным ситуациям субъектов Российской Федерации и курсов гражданской обороны муниципальных </a:t>
            </a:r>
            <a:r>
              <a:rPr lang="ru-RU" sz="1200" dirty="0" smtClean="0">
                <a:latin typeface="Times New Roman" panose="02020603050405020304" pitchFamily="18" charset="0"/>
                <a:cs typeface="Times New Roman" panose="02020603050405020304" pitchFamily="18" charset="0"/>
              </a:rPr>
              <a:t>образований, </a:t>
            </a:r>
            <a:r>
              <a:rPr lang="ru-RU" sz="1200" dirty="0">
                <a:latin typeface="Times New Roman" panose="02020603050405020304" pitchFamily="18" charset="0"/>
                <a:cs typeface="Times New Roman" panose="02020603050405020304" pitchFamily="18" charset="0"/>
              </a:rPr>
              <a:t>а также преподаватели предмета </a:t>
            </a:r>
            <a:r>
              <a:rPr lang="ru-RU" sz="1200" dirty="0" smtClean="0">
                <a:latin typeface="Times New Roman" panose="02020603050405020304" pitchFamily="18" charset="0"/>
                <a:cs typeface="Times New Roman" panose="02020603050405020304" pitchFamily="18" charset="0"/>
              </a:rPr>
              <a:t>«Основы </a:t>
            </a:r>
            <a:r>
              <a:rPr lang="ru-RU" sz="1200" dirty="0">
                <a:latin typeface="Times New Roman" panose="02020603050405020304" pitchFamily="18" charset="0"/>
                <a:cs typeface="Times New Roman" panose="02020603050405020304" pitchFamily="18" charset="0"/>
              </a:rPr>
              <a:t>безопасности </a:t>
            </a:r>
            <a:r>
              <a:rPr lang="ru-RU" sz="1200" dirty="0" smtClean="0">
                <a:latin typeface="Times New Roman" panose="02020603050405020304" pitchFamily="18" charset="0"/>
                <a:cs typeface="Times New Roman" panose="02020603050405020304" pitchFamily="18" charset="0"/>
              </a:rPr>
              <a:t>жизнедеятельности» </a:t>
            </a:r>
            <a:r>
              <a:rPr lang="ru-RU" sz="1200" dirty="0">
                <a:latin typeface="Times New Roman" panose="02020603050405020304" pitchFamily="18" charset="0"/>
                <a:cs typeface="Times New Roman" panose="02020603050405020304" pitchFamily="18" charset="0"/>
              </a:rPr>
              <a:t>и дисциплины </a:t>
            </a:r>
            <a:r>
              <a:rPr lang="ru-RU" sz="1200" dirty="0" smtClean="0">
                <a:latin typeface="Times New Roman" panose="02020603050405020304" pitchFamily="18" charset="0"/>
                <a:cs typeface="Times New Roman" panose="02020603050405020304" pitchFamily="18" charset="0"/>
              </a:rPr>
              <a:t>«Безопасность жизнедеятельности» </a:t>
            </a:r>
            <a:r>
              <a:rPr lang="ru-RU" sz="1200" dirty="0">
                <a:latin typeface="Times New Roman" panose="02020603050405020304" pitchFamily="18" charset="0"/>
                <a:cs typeface="Times New Roman" panose="02020603050405020304" pitchFamily="18" charset="0"/>
              </a:rPr>
              <a:t>организаций, осуществляющих образовательную деятельность по основным общеобразовательным программам (кроме образовательных программ дошкольного образования), образовательным программам среднего профессионального образования и образовательным программам высшего образования;</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личный </a:t>
            </a:r>
            <a:r>
              <a:rPr lang="ru-RU" sz="1200" dirty="0">
                <a:latin typeface="Times New Roman" panose="02020603050405020304" pitchFamily="18" charset="0"/>
                <a:cs typeface="Times New Roman" panose="02020603050405020304" pitchFamily="18" charset="0"/>
              </a:rPr>
              <a:t>состав формирований и служб;</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физические </a:t>
            </a:r>
            <a:r>
              <a:rPr lang="ru-RU" sz="1200" dirty="0">
                <a:latin typeface="Times New Roman" panose="02020603050405020304" pitchFamily="18" charset="0"/>
                <a:cs typeface="Times New Roman" panose="02020603050405020304" pitchFamily="18" charset="0"/>
              </a:rPr>
              <a:t>лица, вступившие в трудовые отношения с </a:t>
            </a:r>
            <a:r>
              <a:rPr lang="ru-RU" sz="1200" dirty="0" smtClean="0">
                <a:latin typeface="Times New Roman" panose="02020603050405020304" pitchFamily="18" charset="0"/>
                <a:cs typeface="Times New Roman" panose="02020603050405020304" pitchFamily="18" charset="0"/>
              </a:rPr>
              <a:t>работодателем;</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обучающиеся </a:t>
            </a:r>
            <a:r>
              <a:rPr lang="ru-RU" sz="1200" dirty="0">
                <a:latin typeface="Times New Roman" panose="02020603050405020304" pitchFamily="18" charset="0"/>
                <a:cs typeface="Times New Roman" panose="02020603050405020304" pitchFamily="18" charset="0"/>
              </a:rPr>
              <a:t>организаций, осуществляющих образовательную деятельность по основным общеобразовательным программам (кроме образовательных программ дошкольного образования), образовательным программам среднего профессионального образования и образовательным программам высшего образования (кроме программ подготовки научно-педагогических кадров в аспирантуре (адъюнктуре), программ ординатуры, программ </a:t>
            </a:r>
            <a:r>
              <a:rPr lang="ru-RU" sz="1200" dirty="0" err="1" smtClean="0">
                <a:latin typeface="Times New Roman" panose="02020603050405020304" pitchFamily="18" charset="0"/>
                <a:cs typeface="Times New Roman" panose="02020603050405020304" pitchFamily="18" charset="0"/>
              </a:rPr>
              <a:t>ассистентуры</a:t>
            </a:r>
            <a:r>
              <a:rPr lang="ru-RU" sz="1200" dirty="0" smtClean="0">
                <a:latin typeface="Times New Roman" panose="02020603050405020304" pitchFamily="18" charset="0"/>
                <a:cs typeface="Times New Roman" panose="02020603050405020304" pitchFamily="18" charset="0"/>
              </a:rPr>
              <a:t>-стажировки);</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физические </a:t>
            </a:r>
            <a:r>
              <a:rPr lang="ru-RU" sz="1200" dirty="0">
                <a:latin typeface="Times New Roman" panose="02020603050405020304" pitchFamily="18" charset="0"/>
                <a:cs typeface="Times New Roman" panose="02020603050405020304" pitchFamily="18" charset="0"/>
              </a:rPr>
              <a:t>лица, не состоящие в трудовых отношениях с </a:t>
            </a:r>
            <a:r>
              <a:rPr lang="ru-RU" sz="1200" dirty="0" smtClean="0">
                <a:latin typeface="Times New Roman" panose="02020603050405020304" pitchFamily="18" charset="0"/>
                <a:cs typeface="Times New Roman" panose="02020603050405020304" pitchFamily="18" charset="0"/>
              </a:rPr>
              <a:t>работодателем</a:t>
            </a:r>
            <a:endParaRPr lang="ru-RU" sz="1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60842" y="6466160"/>
            <a:ext cx="2844800" cy="365125"/>
          </a:xfrm>
        </p:spPr>
        <p:txBody>
          <a:bodyPr/>
          <a:lstStyle/>
          <a:p>
            <a:pPr>
              <a:defRPr/>
            </a:pPr>
            <a:fld id="{1E49034A-A7B1-445D-B275-FE52B65EA479}" type="slidenum">
              <a:rPr lang="ru-RU" smtClean="0"/>
              <a:pPr>
                <a:defRPr/>
              </a:pPr>
              <a:t>6</a:t>
            </a:fld>
            <a:endParaRPr lang="ru-RU"/>
          </a:p>
        </p:txBody>
      </p:sp>
    </p:spTree>
    <p:extLst>
      <p:ext uri="{BB962C8B-B14F-4D97-AF65-F5344CB8AC3E}">
        <p14:creationId xmlns:p14="http://schemas.microsoft.com/office/powerpoint/2010/main" val="15069433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78"/>
            <a:ext cx="12192000" cy="950362"/>
          </a:xfrm>
          <a:prstGeom prst="rect">
            <a:avLst/>
          </a:prstGeom>
          <a:solidFill>
            <a:srgbClr val="F79747"/>
          </a:solidFill>
          <a:ln>
            <a:solidFill>
              <a:srgbClr val="F79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112682" y="121199"/>
            <a:ext cx="10549333" cy="707886"/>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ТЕРРИТОРИЙ</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246513" y="1169744"/>
            <a:ext cx="11683746" cy="1938992"/>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21 декабря 1994 г. № 68-ФЗ «О защите населения и </a:t>
            </a:r>
            <a:r>
              <a:rPr lang="ru-RU" sz="1200" dirty="0" smtClean="0">
                <a:latin typeface="Times New Roman" panose="02020603050405020304" pitchFamily="18" charset="0"/>
                <a:cs typeface="Times New Roman" panose="02020603050405020304" pitchFamily="18" charset="0"/>
              </a:rPr>
              <a:t>территорий </a:t>
            </a:r>
            <a:r>
              <a:rPr lang="ru-RU" sz="1200" dirty="0">
                <a:latin typeface="Times New Roman" panose="02020603050405020304" pitchFamily="18" charset="0"/>
                <a:cs typeface="Times New Roman" panose="02020603050405020304" pitchFamily="18" charset="0"/>
              </a:rPr>
              <a:t>от ЧС природного и техногенного характера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9 января 1996 г. № 3-ФЗ «О радиационной безопасности населения</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февраля 1998 г. № 28-ФЗ «О гражданской </a:t>
            </a:r>
            <a:r>
              <a:rPr lang="ru-RU" sz="1200" dirty="0" smtClean="0">
                <a:latin typeface="Times New Roman" panose="02020603050405020304" pitchFamily="18" charset="0"/>
                <a:cs typeface="Times New Roman" panose="02020603050405020304" pitchFamily="18" charset="0"/>
              </a:rPr>
              <a:t>обороне»;</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Постановление </a:t>
            </a:r>
            <a:r>
              <a:rPr lang="ru-RU" sz="1200" dirty="0">
                <a:latin typeface="Times New Roman" panose="02020603050405020304" pitchFamily="18" charset="0"/>
                <a:cs typeface="Times New Roman" panose="02020603050405020304" pitchFamily="18" charset="0"/>
              </a:rPr>
              <a:t>Правительства Российской Федерации от 26 ноября 2007 г. № 804 «Об утверждении Положения о гражданской </a:t>
            </a:r>
            <a:r>
              <a:rPr lang="ru-RU" sz="1200" dirty="0" smtClean="0">
                <a:latin typeface="Times New Roman" panose="02020603050405020304" pitchFamily="18" charset="0"/>
                <a:cs typeface="Times New Roman" panose="02020603050405020304" pitchFamily="18" charset="0"/>
              </a:rPr>
              <a:t>обороне в </a:t>
            </a:r>
            <a:r>
              <a:rPr lang="ru-RU" sz="1200" dirty="0">
                <a:latin typeface="Times New Roman" panose="02020603050405020304" pitchFamily="18" charset="0"/>
                <a:cs typeface="Times New Roman" panose="02020603050405020304" pitchFamily="18" charset="0"/>
              </a:rPr>
              <a:t>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a:t>
            </a:r>
            <a:r>
              <a:rPr lang="ru-RU" sz="1200" dirty="0" smtClean="0">
                <a:latin typeface="Times New Roman" panose="02020603050405020304" pitchFamily="18" charset="0"/>
                <a:cs typeface="Times New Roman" panose="02020603050405020304" pitchFamily="18" charset="0"/>
              </a:rPr>
              <a:t>14 </a:t>
            </a:r>
            <a:r>
              <a:rPr lang="ru-RU" sz="1200" dirty="0">
                <a:latin typeface="Times New Roman" panose="02020603050405020304" pitchFamily="18" charset="0"/>
                <a:cs typeface="Times New Roman" panose="02020603050405020304" pitchFamily="18" charset="0"/>
              </a:rPr>
              <a:t>ноября 2008 г. № 687 «Об утверждении Положения об организации 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СП 94.13330.2016. Свод правил. Приспособление объектов коммунально-бытового назначения для санитарной обработки людей, специальной обработки одежды и подвижного состава автотранспорта. Актуализированная редакция СНиП </a:t>
            </a:r>
            <a:r>
              <a:rPr lang="ru-RU" sz="1200" dirty="0" smtClean="0">
                <a:latin typeface="Times New Roman" panose="02020603050405020304" pitchFamily="18" charset="0"/>
                <a:cs typeface="Times New Roman" panose="02020603050405020304" pitchFamily="18" charset="0"/>
              </a:rPr>
              <a:t>2.01.57-85 (</a:t>
            </a:r>
            <a:r>
              <a:rPr lang="ru-RU" sz="1200" dirty="0">
                <a:latin typeface="Times New Roman" panose="02020603050405020304" pitchFamily="18" charset="0"/>
                <a:cs typeface="Times New Roman" panose="02020603050405020304" pitchFamily="18" charset="0"/>
              </a:rPr>
              <a:t>утв. Приказом Минстроя России от 09.09.2016 N 625/</a:t>
            </a:r>
            <a:r>
              <a:rPr lang="ru-RU" sz="1200" dirty="0" err="1">
                <a:latin typeface="Times New Roman" panose="02020603050405020304" pitchFamily="18" charset="0"/>
                <a:cs typeface="Times New Roman" panose="02020603050405020304" pitchFamily="18" charset="0"/>
              </a:rPr>
              <a:t>пр</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СН </a:t>
            </a:r>
            <a:r>
              <a:rPr lang="ru-RU" sz="1200" dirty="0">
                <a:latin typeface="Times New Roman" panose="02020603050405020304" pitchFamily="18" charset="0"/>
                <a:cs typeface="Times New Roman" panose="02020603050405020304" pitchFamily="18" charset="0"/>
              </a:rPr>
              <a:t>490-77 «Инструкция по проектированию приспособлений объектов коммунально-бытового назначения для санитарной </a:t>
            </a:r>
            <a:r>
              <a:rPr lang="ru-RU" sz="1200" dirty="0" smtClean="0">
                <a:latin typeface="Times New Roman" panose="02020603050405020304" pitchFamily="18" charset="0"/>
                <a:cs typeface="Times New Roman" panose="02020603050405020304" pitchFamily="18" charset="0"/>
              </a:rPr>
              <a:t>обработки людей</a:t>
            </a:r>
            <a:r>
              <a:rPr lang="ru-RU" sz="1200" dirty="0">
                <a:latin typeface="Times New Roman" panose="02020603050405020304" pitchFamily="18" charset="0"/>
                <a:cs typeface="Times New Roman" panose="02020603050405020304" pitchFamily="18" charset="0"/>
              </a:rPr>
              <a:t>, обеззараживания одежды и автотранспорта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95802" y="4077072"/>
            <a:ext cx="11669260" cy="2462213"/>
          </a:xfrm>
          <a:prstGeom prst="rect">
            <a:avLst/>
          </a:prstGeom>
          <a:solidFill>
            <a:srgbClr val="FFC000"/>
          </a:solidFill>
        </p:spPr>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ОБЕЗЗАРАЖИВАНИЕ</a:t>
            </a:r>
            <a:r>
              <a:rPr lang="ru-RU" sz="1400" dirty="0" smtClean="0">
                <a:solidFill>
                  <a:schemeClr val="tx2"/>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выполнение работ по дезактивации, дегазации и дезинфекции зараженных поверхностей</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smtClean="0">
                <a:solidFill>
                  <a:schemeClr val="tx2"/>
                </a:solidFill>
                <a:latin typeface="Times New Roman" panose="02020603050405020304" pitchFamily="18" charset="0"/>
                <a:cs typeface="Times New Roman" panose="02020603050405020304" pitchFamily="18" charset="0"/>
              </a:rPr>
              <a:t>ДЕЗАКТИВАЦИЯ</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проводится при загрязнении радиоактивными веществами с целью удаления их с загрязненных объектов до </a:t>
            </a:r>
            <a:r>
              <a:rPr lang="ru-RU" sz="1400" dirty="0" smtClean="0">
                <a:latin typeface="Times New Roman" panose="02020603050405020304" pitchFamily="18" charset="0"/>
                <a:cs typeface="Times New Roman" panose="02020603050405020304" pitchFamily="18" charset="0"/>
              </a:rPr>
              <a:t>допустимых </a:t>
            </a:r>
            <a:r>
              <a:rPr lang="ru-RU" sz="1400" dirty="0">
                <a:latin typeface="Times New Roman" panose="02020603050405020304" pitchFamily="18" charset="0"/>
                <a:cs typeface="Times New Roman" panose="02020603050405020304" pitchFamily="18" charset="0"/>
              </a:rPr>
              <a:t>норм</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a:solidFill>
                  <a:schemeClr val="tx2"/>
                </a:solidFill>
                <a:latin typeface="Times New Roman" panose="02020603050405020304" pitchFamily="18" charset="0"/>
                <a:cs typeface="Times New Roman" panose="02020603050405020304" pitchFamily="18" charset="0"/>
              </a:rPr>
              <a:t>ДЕГАЗАЦИЯ</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обеззараживание отравляющих веществ и </a:t>
            </a:r>
            <a:r>
              <a:rPr lang="ru-RU" sz="1400" dirty="0" smtClean="0">
                <a:latin typeface="Times New Roman" panose="02020603050405020304" pitchFamily="18" charset="0"/>
                <a:cs typeface="Times New Roman" panose="02020603050405020304" pitchFamily="18" charset="0"/>
              </a:rPr>
              <a:t>их удалени</a:t>
            </a:r>
            <a:r>
              <a:rPr lang="ru-RU" sz="1400" dirty="0">
                <a:latin typeface="Times New Roman" panose="02020603050405020304" pitchFamily="18" charset="0"/>
                <a:cs typeface="Times New Roman" panose="02020603050405020304" pitchFamily="18" charset="0"/>
              </a:rPr>
              <a:t>е</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 зараженных поверхностей</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a:solidFill>
                  <a:schemeClr val="tx2"/>
                </a:solidFill>
                <a:latin typeface="Times New Roman" panose="02020603050405020304" pitchFamily="18" charset="0"/>
                <a:cs typeface="Times New Roman" panose="02020603050405020304" pitchFamily="18" charset="0"/>
              </a:rPr>
              <a:t>ДЕЗИНФЕКЦИЯ</a:t>
            </a:r>
            <a:r>
              <a:rPr lang="ru-RU" sz="1400" dirty="0">
                <a:latin typeface="Times New Roman" panose="02020603050405020304" pitchFamily="18" charset="0"/>
                <a:cs typeface="Times New Roman" panose="02020603050405020304" pitchFamily="18" charset="0"/>
              </a:rPr>
              <a:t> – уничтожение болезнетворных микробов и разрушение токсинов</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a:solidFill>
                  <a:schemeClr val="tx2"/>
                </a:solidFill>
                <a:latin typeface="Times New Roman" panose="02020603050405020304" pitchFamily="18" charset="0"/>
                <a:cs typeface="Times New Roman" panose="02020603050405020304" pitchFamily="18" charset="0"/>
              </a:rPr>
              <a:t>САНИТАРНАЯ ОБРАБОТКА ЛЮДЕЙ </a:t>
            </a:r>
            <a:r>
              <a:rPr lang="ru-RU" sz="1400" dirty="0">
                <a:latin typeface="Times New Roman" panose="02020603050405020304" pitchFamily="18" charset="0"/>
                <a:cs typeface="Times New Roman" panose="02020603050405020304" pitchFamily="18" charset="0"/>
              </a:rPr>
              <a:t>– удаление радиоактивных и отравляющих веществ, а также бактериологических средств </a:t>
            </a:r>
            <a:r>
              <a:rPr lang="ru-RU" sz="1400" dirty="0" smtClean="0">
                <a:latin typeface="Times New Roman" panose="02020603050405020304" pitchFamily="18" charset="0"/>
                <a:cs typeface="Times New Roman" panose="02020603050405020304" pitchFamily="18" charset="0"/>
              </a:rPr>
              <a:t>с кожных </a:t>
            </a:r>
            <a:r>
              <a:rPr lang="ru-RU" sz="1400" dirty="0">
                <a:latin typeface="Times New Roman" panose="02020603050405020304" pitchFamily="18" charset="0"/>
                <a:cs typeface="Times New Roman" panose="02020603050405020304" pitchFamily="18" charset="0"/>
              </a:rPr>
              <a:t>покровов и слизистых оболочек человека. При санитарной обработке людей осуществляется дезактивация, дегазация и </a:t>
            </a:r>
            <a:r>
              <a:rPr lang="ru-RU" sz="1400" dirty="0" smtClean="0">
                <a:latin typeface="Times New Roman" panose="02020603050405020304" pitchFamily="18" charset="0"/>
                <a:cs typeface="Times New Roman" panose="02020603050405020304" pitchFamily="18" charset="0"/>
              </a:rPr>
              <a:t>дезинфекция </a:t>
            </a:r>
            <a:r>
              <a:rPr lang="ru-RU" sz="1400" dirty="0">
                <a:latin typeface="Times New Roman" panose="02020603050405020304" pitchFamily="18" charset="0"/>
                <a:cs typeface="Times New Roman" panose="02020603050405020304" pitchFamily="18" charset="0"/>
              </a:rPr>
              <a:t>одежды, обуви и индивидуальных средств защиты.</a:t>
            </a:r>
            <a:endParaRPr lang="ru-RU" sz="1200" dirty="0" smtClean="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347200" y="6459859"/>
            <a:ext cx="2844800" cy="365125"/>
          </a:xfrm>
        </p:spPr>
        <p:txBody>
          <a:bodyPr/>
          <a:lstStyle/>
          <a:p>
            <a:pPr>
              <a:defRPr/>
            </a:pPr>
            <a:fld id="{1E49034A-A7B1-445D-B275-FE52B65EA479}" type="slidenum">
              <a:rPr lang="ru-RU" smtClean="0"/>
              <a:pPr>
                <a:defRPr/>
              </a:pPr>
              <a:t>60</a:t>
            </a:fld>
            <a:endParaRPr lang="ru-RU"/>
          </a:p>
        </p:txBody>
      </p:sp>
      <p:sp>
        <p:nvSpPr>
          <p:cNvPr id="5" name="Прямоугольник 4"/>
          <p:cNvSpPr/>
          <p:nvPr/>
        </p:nvSpPr>
        <p:spPr>
          <a:xfrm>
            <a:off x="211710" y="3269738"/>
            <a:ext cx="11753352" cy="646331"/>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В результате применения противником оружия массового поражения могут возникнуть очаги радиоактивного, химического и бактериологического заражения. В этих условиях люди, </a:t>
            </a:r>
            <a:r>
              <a:rPr lang="ru-RU" sz="1200" dirty="0" smtClean="0">
                <a:solidFill>
                  <a:srgbClr val="000000"/>
                </a:solidFill>
                <a:latin typeface="Times New Roman" panose="02020603050405020304" pitchFamily="18" charset="0"/>
                <a:cs typeface="Times New Roman" panose="02020603050405020304" pitchFamily="18" charset="0"/>
              </a:rPr>
              <a:t>животные, </a:t>
            </a:r>
            <a:r>
              <a:rPr lang="ru-RU" sz="1200" dirty="0">
                <a:solidFill>
                  <a:srgbClr val="000000"/>
                </a:solidFill>
                <a:latin typeface="Times New Roman" panose="02020603050405020304" pitchFamily="18" charset="0"/>
                <a:cs typeface="Times New Roman" panose="02020603050405020304" pitchFamily="18" charset="0"/>
              </a:rPr>
              <a:t>а также территория, рабочие места, квартиры и другие материальные средства могут оказаться зараженными. Поэтому чтобы исключить возможность поражения, необходимо проведение работ по обеззараживанию и санитарной обработке. </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4708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78"/>
            <a:ext cx="12192000" cy="364095"/>
          </a:xfrm>
          <a:prstGeom prst="rect">
            <a:avLst/>
          </a:prstGeom>
          <a:solidFill>
            <a:srgbClr val="F79747"/>
          </a:solidFill>
          <a:ln>
            <a:solidFill>
              <a:srgbClr val="F79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ТЕРРИТОРИЙ</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Title 2"/>
          <p:cNvSpPr txBox="1">
            <a:spLocks/>
          </p:cNvSpPr>
          <p:nvPr/>
        </p:nvSpPr>
        <p:spPr bwMode="auto">
          <a:xfrm>
            <a:off x="186789" y="3280104"/>
            <a:ext cx="11570430"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smtClean="0">
                <a:solidFill>
                  <a:schemeClr val="tx2"/>
                </a:solidFill>
                <a:latin typeface="Times New Roman" panose="02020603050405020304" pitchFamily="18" charset="0"/>
                <a:cs typeface="Times New Roman" panose="02020603050405020304" pitchFamily="18" charset="0"/>
              </a:rPr>
              <a:t>ПОЛНАЯ САНИТАРНАЯ ОБРАБОТКА</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78751" y="6492875"/>
            <a:ext cx="2844800" cy="365125"/>
          </a:xfrm>
        </p:spPr>
        <p:txBody>
          <a:bodyPr/>
          <a:lstStyle/>
          <a:p>
            <a:pPr>
              <a:defRPr/>
            </a:pPr>
            <a:fld id="{1E49034A-A7B1-445D-B275-FE52B65EA479}" type="slidenum">
              <a:rPr lang="ru-RU" smtClean="0"/>
              <a:pPr>
                <a:defRPr/>
              </a:pPr>
              <a:t>61</a:t>
            </a:fld>
            <a:endParaRPr lang="ru-RU"/>
          </a:p>
        </p:txBody>
      </p:sp>
      <p:sp>
        <p:nvSpPr>
          <p:cNvPr id="7" name="Title 2"/>
          <p:cNvSpPr txBox="1">
            <a:spLocks/>
          </p:cNvSpPr>
          <p:nvPr/>
        </p:nvSpPr>
        <p:spPr bwMode="auto">
          <a:xfrm>
            <a:off x="200084" y="365133"/>
            <a:ext cx="11570430" cy="4166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smtClean="0">
                <a:solidFill>
                  <a:schemeClr val="tx2"/>
                </a:solidFill>
                <a:latin typeface="Times New Roman" panose="02020603050405020304" pitchFamily="18" charset="0"/>
                <a:cs typeface="Times New Roman" panose="02020603050405020304" pitchFamily="18" charset="0"/>
              </a:rPr>
              <a:t>ЧАСТИЧНАЯ САНИТАРНАЯ ОБРАБОТКА</a:t>
            </a:r>
            <a:endParaRPr lang="ru-RU" sz="2000" b="1" dirty="0">
              <a:solidFill>
                <a:schemeClr val="tx2"/>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02366" y="837882"/>
            <a:ext cx="8125882" cy="1277273"/>
          </a:xfrm>
          <a:prstGeom prst="rect">
            <a:avLst/>
          </a:prstGeom>
          <a:solidFill>
            <a:schemeClr val="bg1">
              <a:lumMod val="85000"/>
            </a:schemeClr>
          </a:solidFill>
        </p:spPr>
        <p:txBody>
          <a:bodyPr wrap="square">
            <a:spAutoFit/>
          </a:bodyPr>
          <a:lstStyle/>
          <a:p>
            <a:pPr algn="just"/>
            <a:r>
              <a:rPr lang="ru-RU" sz="1100" dirty="0" smtClean="0">
                <a:solidFill>
                  <a:srgbClr val="000000"/>
                </a:solidFill>
                <a:latin typeface="Times New Roman" panose="02020603050405020304" pitchFamily="18" charset="0"/>
                <a:cs typeface="Times New Roman" panose="02020603050405020304" pitchFamily="18" charset="0"/>
              </a:rPr>
              <a:t>Частичные </a:t>
            </a:r>
            <a:r>
              <a:rPr lang="ru-RU" sz="1100" dirty="0">
                <a:solidFill>
                  <a:srgbClr val="000000"/>
                </a:solidFill>
                <a:latin typeface="Times New Roman" panose="02020603050405020304" pitchFamily="18" charset="0"/>
                <a:cs typeface="Times New Roman" panose="02020603050405020304" pitchFamily="18" charset="0"/>
              </a:rPr>
              <a:t>меры по обеззараживанию материальных средств и санитарной обработке людей носят профилактический характер</a:t>
            </a:r>
            <a:r>
              <a:rPr lang="ru-RU" sz="1100" dirty="0" smtClean="0">
                <a:solidFill>
                  <a:srgbClr val="000000"/>
                </a:solidFill>
                <a:latin typeface="Times New Roman" panose="02020603050405020304" pitchFamily="18" charset="0"/>
                <a:cs typeface="Times New Roman" panose="02020603050405020304" pitchFamily="18" charset="0"/>
              </a:rPr>
              <a:t>. Проводятся </a:t>
            </a:r>
            <a:r>
              <a:rPr lang="ru-RU" sz="1100" dirty="0">
                <a:solidFill>
                  <a:srgbClr val="000000"/>
                </a:solidFill>
                <a:latin typeface="Times New Roman" panose="02020603050405020304" pitchFamily="18" charset="0"/>
                <a:cs typeface="Times New Roman" panose="02020603050405020304" pitchFamily="18" charset="0"/>
              </a:rPr>
              <a:t>при химическом заражении непосредственно в очаге поражения, а при радиоактивном загрязнении – после выхода из очага. Обеззараживание в полном </a:t>
            </a:r>
            <a:r>
              <a:rPr lang="ru-RU" sz="1100" dirty="0" smtClean="0">
                <a:solidFill>
                  <a:srgbClr val="000000"/>
                </a:solidFill>
                <a:latin typeface="Times New Roman" panose="02020603050405020304" pitchFamily="18" charset="0"/>
                <a:cs typeface="Times New Roman" panose="02020603050405020304" pitchFamily="18" charset="0"/>
              </a:rPr>
              <a:t>объеме </a:t>
            </a:r>
            <a:r>
              <a:rPr lang="ru-RU" sz="1100" dirty="0">
                <a:solidFill>
                  <a:srgbClr val="000000"/>
                </a:solidFill>
                <a:latin typeface="Times New Roman" panose="02020603050405020304" pitchFamily="18" charset="0"/>
                <a:cs typeface="Times New Roman" panose="02020603050405020304" pitchFamily="18" charset="0"/>
              </a:rPr>
              <a:t>проводят на стационарных обмывочных пунктах, станциях обеззараживания одежды, а также на пунктах (площадках) специальной обработки, развертываемых вне очага поражения</a:t>
            </a:r>
            <a:r>
              <a:rPr lang="ru-RU" sz="1100" dirty="0" smtClean="0">
                <a:solidFill>
                  <a:srgbClr val="000000"/>
                </a:solidFill>
                <a:latin typeface="Times New Roman" panose="02020603050405020304" pitchFamily="18" charset="0"/>
                <a:cs typeface="Times New Roman" panose="02020603050405020304" pitchFamily="18" charset="0"/>
              </a:rPr>
              <a:t>. Частичная </a:t>
            </a:r>
            <a:r>
              <a:rPr lang="ru-RU" sz="1100" dirty="0">
                <a:solidFill>
                  <a:srgbClr val="000000"/>
                </a:solidFill>
                <a:latin typeface="Times New Roman" panose="02020603050405020304" pitchFamily="18" charset="0"/>
                <a:cs typeface="Times New Roman" panose="02020603050405020304" pitchFamily="18" charset="0"/>
              </a:rPr>
              <a:t>санитарная </a:t>
            </a:r>
            <a:r>
              <a:rPr lang="ru-RU" sz="1100" dirty="0" smtClean="0">
                <a:solidFill>
                  <a:srgbClr val="000000"/>
                </a:solidFill>
                <a:latin typeface="Times New Roman" panose="02020603050405020304" pitchFamily="18" charset="0"/>
                <a:cs typeface="Times New Roman" panose="02020603050405020304" pitchFamily="18" charset="0"/>
              </a:rPr>
              <a:t>обработка </a:t>
            </a:r>
            <a:r>
              <a:rPr lang="ru-RU" sz="1100" dirty="0">
                <a:solidFill>
                  <a:srgbClr val="000000"/>
                </a:solidFill>
                <a:latin typeface="Times New Roman" panose="02020603050405020304" pitchFamily="18" charset="0"/>
                <a:cs typeface="Times New Roman" panose="02020603050405020304" pitchFamily="18" charset="0"/>
              </a:rPr>
              <a:t>носит обычно характер предварительной меры перед более тщательной полной санитарной обработкой, и ее обязательно проводят после выхода (вывода) людей из зараженного района. При заражении отравляющими веществами </a:t>
            </a:r>
            <a:r>
              <a:rPr lang="ru-RU" sz="1100" dirty="0" smtClean="0">
                <a:solidFill>
                  <a:srgbClr val="000000"/>
                </a:solidFill>
                <a:latin typeface="Times New Roman" panose="02020603050405020304" pitchFamily="18" charset="0"/>
                <a:cs typeface="Times New Roman" panose="02020603050405020304" pitchFamily="18" charset="0"/>
              </a:rPr>
              <a:t>частичная </a:t>
            </a:r>
            <a:r>
              <a:rPr lang="ru-RU" sz="1100" dirty="0">
                <a:solidFill>
                  <a:srgbClr val="000000"/>
                </a:solidFill>
                <a:latin typeface="Times New Roman" panose="02020603050405020304" pitchFamily="18" charset="0"/>
                <a:cs typeface="Times New Roman" panose="02020603050405020304" pitchFamily="18" charset="0"/>
              </a:rPr>
              <a:t>санитарная обработка заключается в дегазации отравляющих веществ (ОВ), которые попали на кожные покровы, одежду, обувь и средства защиты. </a:t>
            </a:r>
            <a:endParaRPr lang="ru-RU" sz="11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4"/>
          <a:srcRect l="32236" t="21236" r="52771" b="28364"/>
          <a:stretch/>
        </p:blipFill>
        <p:spPr>
          <a:xfrm>
            <a:off x="8795872" y="585895"/>
            <a:ext cx="3096344" cy="2927453"/>
          </a:xfrm>
          <a:prstGeom prst="rect">
            <a:avLst/>
          </a:prstGeom>
        </p:spPr>
      </p:pic>
      <p:sp>
        <p:nvSpPr>
          <p:cNvPr id="5" name="Прямоугольник 4"/>
          <p:cNvSpPr/>
          <p:nvPr/>
        </p:nvSpPr>
        <p:spPr>
          <a:xfrm>
            <a:off x="201225" y="2249187"/>
            <a:ext cx="8128164" cy="1200329"/>
          </a:xfrm>
          <a:prstGeom prst="rect">
            <a:avLst/>
          </a:prstGeom>
        </p:spPr>
        <p:txBody>
          <a:bodyPr wrap="square">
            <a:spAutoFit/>
          </a:bodyPr>
          <a:lstStyle/>
          <a:p>
            <a:pPr algn="just"/>
            <a:r>
              <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1. При недостатке воды открытые участки кожи протереть влажным тампоном. Тампоны можно смачивать растворами из ИПП. </a:t>
            </a:r>
          </a:p>
          <a:p>
            <a:pPr algn="just"/>
            <a:r>
              <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2. С открытых </a:t>
            </a:r>
            <a:r>
              <a:rPr lang="ru-RU" sz="1200" b="1" i="1" dirty="0" smtClean="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участков </a:t>
            </a:r>
            <a:r>
              <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кожи радиоактивные вещества удаляются </a:t>
            </a:r>
            <a:r>
              <a:rPr lang="ru-RU" sz="1200" b="1" i="1" dirty="0" err="1">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омыванием</a:t>
            </a:r>
            <a:r>
              <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 водой или обтиранием влажными тампонами (полотенцами</a:t>
            </a:r>
            <a:r>
              <a:rPr lang="ru-RU" sz="1200" b="1" i="1" dirty="0" smtClean="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 </a:t>
            </a:r>
            <a:endPar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endParaRPr>
          </a:p>
          <a:p>
            <a:pPr algn="just"/>
            <a:r>
              <a:rPr lang="ru-RU" sz="1200" b="1" i="1" dirty="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3, 4. При радиоактивном загрязнении частичная санитарная обработка заключается в обмывании незараженной водой рук, лица, шеи и других открытых участков тела, а также в полоскании и промывании полости рта и </a:t>
            </a:r>
            <a:r>
              <a:rPr lang="ru-RU" sz="1200" b="1" i="1" dirty="0" smtClean="0">
                <a:solidFill>
                  <a:srgbClr val="000000"/>
                </a:solidFill>
                <a:latin typeface="Times New Roman" panose="02020603050405020304" pitchFamily="18" charset="0"/>
                <a:ea typeface="MingLiU_HKSCS-ExtB" panose="02020500000000000000" pitchFamily="18" charset="-120"/>
                <a:cs typeface="Times New Roman" panose="02020603050405020304" pitchFamily="18" charset="0"/>
              </a:rPr>
              <a:t>носа. </a:t>
            </a:r>
            <a:endParaRPr lang="ru-RU" sz="1200" b="1" i="1" dirty="0">
              <a:latin typeface="Times New Roman" panose="02020603050405020304" pitchFamily="18" charset="0"/>
              <a:ea typeface="MingLiU_HKSCS-ExtB" panose="02020500000000000000" pitchFamily="18" charset="-120"/>
              <a:cs typeface="Times New Roman" panose="02020603050405020304" pitchFamily="18" charset="0"/>
            </a:endParaRPr>
          </a:p>
        </p:txBody>
      </p:sp>
      <p:pic>
        <p:nvPicPr>
          <p:cNvPr id="8" name="Рисунок 7"/>
          <p:cNvPicPr>
            <a:picLocks noChangeAspect="1"/>
          </p:cNvPicPr>
          <p:nvPr/>
        </p:nvPicPr>
        <p:blipFill rotWithShape="1">
          <a:blip r:embed="rId5"/>
          <a:srcRect l="3932" t="62600" r="51181" b="10101"/>
          <a:stretch/>
        </p:blipFill>
        <p:spPr>
          <a:xfrm>
            <a:off x="227348" y="4997972"/>
            <a:ext cx="11737304" cy="1861144"/>
          </a:xfrm>
          <a:prstGeom prst="rect">
            <a:avLst/>
          </a:prstGeom>
        </p:spPr>
      </p:pic>
      <p:sp>
        <p:nvSpPr>
          <p:cNvPr id="13" name="Прямоугольник 12"/>
          <p:cNvSpPr/>
          <p:nvPr/>
        </p:nvSpPr>
        <p:spPr>
          <a:xfrm>
            <a:off x="280465" y="3854704"/>
            <a:ext cx="11631070" cy="1107996"/>
          </a:xfrm>
          <a:prstGeom prst="rect">
            <a:avLst/>
          </a:prstGeom>
          <a:solidFill>
            <a:schemeClr val="bg1">
              <a:lumMod val="85000"/>
            </a:schemeClr>
          </a:solidFill>
        </p:spPr>
        <p:txBody>
          <a:bodyPr wrap="square">
            <a:spAutoFit/>
          </a:bodyPr>
          <a:lstStyle/>
          <a:p>
            <a:pPr algn="just"/>
            <a:r>
              <a:rPr lang="ru-RU" sz="1100" dirty="0">
                <a:solidFill>
                  <a:srgbClr val="000000"/>
                </a:solidFill>
                <a:latin typeface="Times New Roman" panose="02020603050405020304" pitchFamily="18" charset="0"/>
                <a:cs typeface="Times New Roman" panose="02020603050405020304" pitchFamily="18" charset="0"/>
              </a:rPr>
              <a:t>Полная санитарная обработка, так же как и частичная, заключается в удалении радиоактивных и отравляющих веществ или </a:t>
            </a:r>
            <a:r>
              <a:rPr lang="ru-RU" sz="1100" dirty="0" smtClean="0">
                <a:solidFill>
                  <a:srgbClr val="000000"/>
                </a:solidFill>
                <a:latin typeface="Times New Roman" panose="02020603050405020304" pitchFamily="18" charset="0"/>
                <a:cs typeface="Times New Roman" panose="02020603050405020304" pitchFamily="18" charset="0"/>
              </a:rPr>
              <a:t>бактериальных средств</a:t>
            </a:r>
            <a:r>
              <a:rPr lang="ru-RU" sz="1100" dirty="0">
                <a:solidFill>
                  <a:srgbClr val="000000"/>
                </a:solidFill>
                <a:latin typeface="Times New Roman" panose="02020603050405020304" pitchFamily="18" charset="0"/>
                <a:cs typeface="Times New Roman" panose="02020603050405020304" pitchFamily="18" charset="0"/>
              </a:rPr>
              <a:t>, но в отличие от нее является заключительной мерой профилактики поражения людей и сохранения их работоспособности. Ее </a:t>
            </a:r>
            <a:r>
              <a:rPr lang="ru-RU" sz="1100" dirty="0" smtClean="0">
                <a:solidFill>
                  <a:srgbClr val="000000"/>
                </a:solidFill>
                <a:latin typeface="Times New Roman" panose="02020603050405020304" pitchFamily="18" charset="0"/>
                <a:cs typeface="Times New Roman" panose="02020603050405020304" pitchFamily="18" charset="0"/>
              </a:rPr>
              <a:t>выполняют </a:t>
            </a:r>
            <a:r>
              <a:rPr lang="ru-RU" sz="1100" dirty="0">
                <a:solidFill>
                  <a:srgbClr val="000000"/>
                </a:solidFill>
                <a:latin typeface="Times New Roman" panose="02020603050405020304" pitchFamily="18" charset="0"/>
                <a:cs typeface="Times New Roman" panose="02020603050405020304" pitchFamily="18" charset="0"/>
              </a:rPr>
              <a:t>более тщательно, при этом обрабатывают не только зараженные участки кожи, но и всю поверхность тела с мылом и мочалкой. </a:t>
            </a:r>
            <a:r>
              <a:rPr lang="ru-RU" sz="1100" dirty="0" smtClean="0">
                <a:solidFill>
                  <a:srgbClr val="000000"/>
                </a:solidFill>
                <a:latin typeface="Times New Roman" panose="02020603050405020304" pitchFamily="18" charset="0"/>
                <a:cs typeface="Times New Roman" panose="02020603050405020304" pitchFamily="18" charset="0"/>
              </a:rPr>
              <a:t>Полную санитарную </a:t>
            </a:r>
            <a:r>
              <a:rPr lang="ru-RU" sz="1100" dirty="0">
                <a:solidFill>
                  <a:srgbClr val="000000"/>
                </a:solidFill>
                <a:latin typeface="Times New Roman" panose="02020603050405020304" pitchFamily="18" charset="0"/>
                <a:cs typeface="Times New Roman" panose="02020603050405020304" pitchFamily="18" charset="0"/>
              </a:rPr>
              <a:t>обработку в обязательном порядке должны проходить все люди, которые находились на зараженной территории. Она </a:t>
            </a:r>
            <a:r>
              <a:rPr lang="ru-RU" sz="1100" dirty="0" smtClean="0">
                <a:solidFill>
                  <a:srgbClr val="000000"/>
                </a:solidFill>
                <a:latin typeface="Times New Roman" panose="02020603050405020304" pitchFamily="18" charset="0"/>
                <a:cs typeface="Times New Roman" panose="02020603050405020304" pitchFamily="18" charset="0"/>
              </a:rPr>
              <a:t>проводится</a:t>
            </a:r>
            <a:r>
              <a:rPr lang="ru-RU" sz="1100" dirty="0">
                <a:solidFill>
                  <a:srgbClr val="000000"/>
                </a:solidFill>
                <a:latin typeface="Times New Roman" panose="02020603050405020304" pitchFamily="18" charset="0"/>
                <a:cs typeface="Times New Roman" panose="02020603050405020304" pitchFamily="18" charset="0"/>
              </a:rPr>
              <a:t>, как правило, в предварительно оборудованных стационарных обмывочных пунктах, банях, душевых павильонах, санитарных </a:t>
            </a:r>
            <a:r>
              <a:rPr lang="ru-RU" sz="1100" dirty="0" smtClean="0">
                <a:solidFill>
                  <a:srgbClr val="000000"/>
                </a:solidFill>
                <a:latin typeface="Times New Roman" panose="02020603050405020304" pitchFamily="18" charset="0"/>
                <a:cs typeface="Times New Roman" panose="02020603050405020304" pitchFamily="18" charset="0"/>
              </a:rPr>
              <a:t>пропускниках </a:t>
            </a:r>
            <a:r>
              <a:rPr lang="ru-RU" sz="1100" dirty="0">
                <a:solidFill>
                  <a:srgbClr val="000000"/>
                </a:solidFill>
                <a:latin typeface="Times New Roman" panose="02020603050405020304" pitchFamily="18" charset="0"/>
                <a:cs typeface="Times New Roman" panose="02020603050405020304" pitchFamily="18" charset="0"/>
              </a:rPr>
              <a:t>или на специально развертываемых для этой цели площадках с использованием передвижных средств. При благоприятных летних </a:t>
            </a:r>
            <a:r>
              <a:rPr lang="ru-RU" sz="1100" dirty="0" smtClean="0">
                <a:solidFill>
                  <a:srgbClr val="000000"/>
                </a:solidFill>
                <a:latin typeface="Times New Roman" panose="02020603050405020304" pitchFamily="18" charset="0"/>
                <a:cs typeface="Times New Roman" panose="02020603050405020304" pitchFamily="18" charset="0"/>
              </a:rPr>
              <a:t>условиях </a:t>
            </a:r>
            <a:r>
              <a:rPr lang="ru-RU" sz="1100" dirty="0">
                <a:solidFill>
                  <a:srgbClr val="000000"/>
                </a:solidFill>
                <a:latin typeface="Times New Roman" panose="02020603050405020304" pitchFamily="18" charset="0"/>
                <a:cs typeface="Times New Roman" panose="02020603050405020304" pitchFamily="18" charset="0"/>
              </a:rPr>
              <a:t>полную санитарную обработку проводят на открытых проточных водоемах или на реке.</a:t>
            </a: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480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359302"/>
          </a:xfrm>
          <a:prstGeom prst="rect">
            <a:avLst/>
          </a:prstGeom>
          <a:solidFill>
            <a:srgbClr val="F79747"/>
          </a:solidFill>
          <a:ln>
            <a:solidFill>
              <a:srgbClr val="F79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ТЕРРИТОРИЙ</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Title 2"/>
          <p:cNvSpPr txBox="1">
            <a:spLocks/>
          </p:cNvSpPr>
          <p:nvPr/>
        </p:nvSpPr>
        <p:spPr bwMode="auto">
          <a:xfrm>
            <a:off x="120975" y="359224"/>
            <a:ext cx="11570430" cy="4180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a:solidFill>
                  <a:schemeClr val="tx2"/>
                </a:solidFill>
                <a:latin typeface="Times New Roman" panose="02020603050405020304" pitchFamily="18" charset="0"/>
                <a:cs typeface="Times New Roman" panose="02020603050405020304" pitchFamily="18" charset="0"/>
              </a:rPr>
              <a:t>ОБЕЗЗАРАЖИВАНИЕ ТРАНСПОРТА, СООРУЖЕНИЙ И ТЕРРИТОРИЙ</a:t>
            </a:r>
          </a:p>
        </p:txBody>
      </p:sp>
      <p:sp>
        <p:nvSpPr>
          <p:cNvPr id="2" name="Номер слайда 1"/>
          <p:cNvSpPr>
            <a:spLocks noGrp="1"/>
          </p:cNvSpPr>
          <p:nvPr>
            <p:ph type="sldNum" sz="quarter" idx="12"/>
          </p:nvPr>
        </p:nvSpPr>
        <p:spPr>
          <a:xfrm>
            <a:off x="9347200" y="6530877"/>
            <a:ext cx="2844800" cy="365125"/>
          </a:xfrm>
        </p:spPr>
        <p:txBody>
          <a:bodyPr/>
          <a:lstStyle/>
          <a:p>
            <a:pPr>
              <a:defRPr/>
            </a:pPr>
            <a:fld id="{1E49034A-A7B1-445D-B275-FE52B65EA479}" type="slidenum">
              <a:rPr lang="ru-RU" smtClean="0"/>
              <a:pPr>
                <a:defRPr/>
              </a:pPr>
              <a:t>62</a:t>
            </a:fld>
            <a:endParaRPr lang="ru-RU"/>
          </a:p>
        </p:txBody>
      </p:sp>
      <p:sp>
        <p:nvSpPr>
          <p:cNvPr id="3" name="Прямоугольник 2"/>
          <p:cNvSpPr/>
          <p:nvPr/>
        </p:nvSpPr>
        <p:spPr>
          <a:xfrm>
            <a:off x="120975" y="739854"/>
            <a:ext cx="6096000" cy="6186309"/>
          </a:xfrm>
          <a:prstGeom prst="rect">
            <a:avLst/>
          </a:prstGeom>
        </p:spPr>
        <p:txBody>
          <a:bodyPr>
            <a:spAutoFit/>
          </a:bodyPr>
          <a:lstStyle/>
          <a:p>
            <a:pPr algn="just"/>
            <a:r>
              <a:rPr lang="ru-RU" sz="1100" b="1" dirty="0">
                <a:solidFill>
                  <a:srgbClr val="000000"/>
                </a:solidFill>
                <a:latin typeface="Times New Roman" panose="02020603050405020304" pitchFamily="18" charset="0"/>
                <a:cs typeface="Times New Roman" panose="02020603050405020304" pitchFamily="18" charset="0"/>
              </a:rPr>
              <a:t>Обеззараживание территории </a:t>
            </a:r>
            <a:endParaRPr lang="ru-RU" sz="1100" dirty="0">
              <a:solidFill>
                <a:srgbClr val="000000"/>
              </a:solidFill>
              <a:latin typeface="Times New Roman" panose="02020603050405020304" pitchFamily="18" charset="0"/>
              <a:cs typeface="Times New Roman" panose="02020603050405020304" pitchFamily="18" charset="0"/>
            </a:endParaRPr>
          </a:p>
          <a:p>
            <a:pPr algn="just"/>
            <a:r>
              <a:rPr lang="ru-RU" sz="1100" dirty="0">
                <a:solidFill>
                  <a:srgbClr val="000000"/>
                </a:solidFill>
                <a:latin typeface="Times New Roman" panose="02020603050405020304" pitchFamily="18" charset="0"/>
                <a:cs typeface="Times New Roman" panose="02020603050405020304" pitchFamily="18" charset="0"/>
              </a:rPr>
              <a:t>Дезактивации, дегазации и дезинфекции подвергаются только ограниченные и наиболее важные участки территории, дороги, проходы и отдельные участки местности. </a:t>
            </a:r>
          </a:p>
          <a:p>
            <a:pPr algn="just"/>
            <a:r>
              <a:rPr lang="ru-RU" sz="1100" dirty="0">
                <a:solidFill>
                  <a:srgbClr val="000000"/>
                </a:solidFill>
                <a:latin typeface="Times New Roman" panose="02020603050405020304" pitchFamily="18" charset="0"/>
                <a:cs typeface="Times New Roman" panose="02020603050405020304" pitchFamily="18" charset="0"/>
              </a:rPr>
              <a:t>При дегазации и дезинфекции территории участка применяют химические и механические способы. </a:t>
            </a:r>
          </a:p>
          <a:p>
            <a:pPr algn="just"/>
            <a:r>
              <a:rPr lang="ru-RU" sz="1100" dirty="0">
                <a:solidFill>
                  <a:srgbClr val="000000"/>
                </a:solidFill>
                <a:latin typeface="Times New Roman" panose="02020603050405020304" pitchFamily="18" charset="0"/>
                <a:cs typeface="Times New Roman" panose="02020603050405020304" pitchFamily="18" charset="0"/>
              </a:rPr>
              <a:t>Дегазацию и дезинфекцию поливкой дегазирующими растворами выполняют авторазливочными станциями, поливомоечными, сельскохозяйственными и другими машинами, равномерно разбрызгивая дегазирующие растворы. </a:t>
            </a:r>
          </a:p>
          <a:p>
            <a:pPr algn="just"/>
            <a:r>
              <a:rPr lang="ru-RU" sz="1100" dirty="0">
                <a:solidFill>
                  <a:srgbClr val="000000"/>
                </a:solidFill>
                <a:latin typeface="Times New Roman" panose="02020603050405020304" pitchFamily="18" charset="0"/>
                <a:cs typeface="Times New Roman" panose="02020603050405020304" pitchFamily="18" charset="0"/>
              </a:rPr>
              <a:t>Механические способы дегазации, дезинфекции территории, участка включают: срезание и удаление зараженного грунта или снега, изоляцию слоем незараженного материала и устройство настилов. </a:t>
            </a:r>
          </a:p>
          <a:p>
            <a:pPr algn="just"/>
            <a:r>
              <a:rPr lang="ru-RU" sz="1100" dirty="0">
                <a:solidFill>
                  <a:srgbClr val="000000"/>
                </a:solidFill>
                <a:latin typeface="Times New Roman" panose="02020603050405020304" pitchFamily="18" charset="0"/>
                <a:cs typeface="Times New Roman" panose="02020603050405020304" pitchFamily="18" charset="0"/>
              </a:rPr>
              <a:t>Дезинфекцию территории или отдельных </a:t>
            </a:r>
            <a:r>
              <a:rPr lang="ru-RU" sz="1100" dirty="0" smtClean="0">
                <a:solidFill>
                  <a:srgbClr val="000000"/>
                </a:solidFill>
                <a:latin typeface="Times New Roman" panose="02020603050405020304" pitchFamily="18" charset="0"/>
                <a:cs typeface="Times New Roman" panose="02020603050405020304" pitchFamily="18" charset="0"/>
              </a:rPr>
              <a:t>участок </a:t>
            </a:r>
            <a:r>
              <a:rPr lang="ru-RU" sz="1100" dirty="0">
                <a:solidFill>
                  <a:srgbClr val="000000"/>
                </a:solidFill>
                <a:latin typeface="Times New Roman" panose="02020603050405020304" pitchFamily="18" charset="0"/>
                <a:cs typeface="Times New Roman" panose="02020603050405020304" pitchFamily="18" charset="0"/>
              </a:rPr>
              <a:t>местности производят опрыскиванием растворами и эмульсиями инсектицидных препаратов, а также опылением дустами этих препаратов. </a:t>
            </a:r>
            <a:endParaRPr lang="ru-RU" sz="1100" dirty="0" smtClean="0">
              <a:solidFill>
                <a:srgbClr val="000000"/>
              </a:solidFill>
              <a:latin typeface="Times New Roman" panose="02020603050405020304" pitchFamily="18" charset="0"/>
              <a:cs typeface="Times New Roman" panose="02020603050405020304" pitchFamily="18" charset="0"/>
            </a:endParaRPr>
          </a:p>
          <a:p>
            <a:pPr algn="just"/>
            <a:endParaRPr lang="ru-RU" sz="900" dirty="0">
              <a:solidFill>
                <a:srgbClr val="000000"/>
              </a:solidFill>
              <a:latin typeface="Times New Roman" panose="02020603050405020304" pitchFamily="18" charset="0"/>
              <a:cs typeface="Times New Roman" panose="02020603050405020304" pitchFamily="18" charset="0"/>
            </a:endParaRPr>
          </a:p>
          <a:p>
            <a:pPr algn="just"/>
            <a:r>
              <a:rPr lang="ru-RU" sz="1100" b="1" dirty="0">
                <a:solidFill>
                  <a:srgbClr val="000000"/>
                </a:solidFill>
                <a:latin typeface="Times New Roman" panose="02020603050405020304" pitchFamily="18" charset="0"/>
                <a:cs typeface="Times New Roman" panose="02020603050405020304" pitchFamily="18" charset="0"/>
              </a:rPr>
              <a:t>Обеззараживание зданий и сооружений </a:t>
            </a:r>
            <a:endParaRPr lang="ru-RU" sz="1100" dirty="0">
              <a:solidFill>
                <a:srgbClr val="000000"/>
              </a:solidFill>
              <a:latin typeface="Times New Roman" panose="02020603050405020304" pitchFamily="18" charset="0"/>
              <a:cs typeface="Times New Roman" panose="02020603050405020304" pitchFamily="18" charset="0"/>
            </a:endParaRPr>
          </a:p>
          <a:p>
            <a:pPr algn="just"/>
            <a:r>
              <a:rPr lang="ru-RU" sz="1100" dirty="0">
                <a:solidFill>
                  <a:srgbClr val="000000"/>
                </a:solidFill>
                <a:latin typeface="Times New Roman" panose="02020603050405020304" pitchFamily="18" charset="0"/>
                <a:cs typeface="Times New Roman" panose="02020603050405020304" pitchFamily="18" charset="0"/>
              </a:rPr>
              <a:t>При оценке объема предстоящих работ по дезактивации, дегазации и дезинфекции административных, хозяйственных и жилых зданий, различного рода построек и сооружений городского и промышленного характера обычно руководствуются тем же, что и при обеззараживании территории. </a:t>
            </a:r>
            <a:endParaRPr lang="ru-RU" sz="1100" dirty="0" smtClean="0">
              <a:solidFill>
                <a:srgbClr val="000000"/>
              </a:solidFill>
              <a:latin typeface="Times New Roman" panose="02020603050405020304" pitchFamily="18" charset="0"/>
              <a:cs typeface="Times New Roman" panose="02020603050405020304" pitchFamily="18" charset="0"/>
            </a:endParaRPr>
          </a:p>
          <a:p>
            <a:pPr algn="just"/>
            <a:endParaRPr lang="ru-RU" sz="900" dirty="0">
              <a:solidFill>
                <a:srgbClr val="000000"/>
              </a:solidFill>
              <a:latin typeface="Times New Roman" panose="02020603050405020304" pitchFamily="18" charset="0"/>
              <a:cs typeface="Times New Roman" panose="02020603050405020304" pitchFamily="18" charset="0"/>
            </a:endParaRPr>
          </a:p>
          <a:p>
            <a:pPr algn="just"/>
            <a:r>
              <a:rPr lang="ru-RU" sz="1100" b="1" dirty="0">
                <a:solidFill>
                  <a:srgbClr val="000000"/>
                </a:solidFill>
                <a:latin typeface="Times New Roman" panose="02020603050405020304" pitchFamily="18" charset="0"/>
                <a:cs typeface="Times New Roman" panose="02020603050405020304" pitchFamily="18" charset="0"/>
              </a:rPr>
              <a:t>Способы дезактивации поверхности зданий и сооружений: </a:t>
            </a:r>
            <a:endParaRPr lang="ru-RU" sz="11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обмывание водой;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обмывание моющими растворами и рецептурами;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газожидкостный метод;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дезактивация </a:t>
            </a:r>
            <a:r>
              <a:rPr lang="ru-RU" sz="1100" dirty="0" err="1">
                <a:solidFill>
                  <a:srgbClr val="000000"/>
                </a:solidFill>
                <a:latin typeface="Times New Roman" panose="02020603050405020304" pitchFamily="18" charset="0"/>
                <a:cs typeface="Times New Roman" panose="02020603050405020304" pitchFamily="18" charset="0"/>
              </a:rPr>
              <a:t>вакуумированием</a:t>
            </a:r>
            <a:r>
              <a:rPr lang="ru-RU" sz="1100" dirty="0">
                <a:solidFill>
                  <a:srgbClr val="000000"/>
                </a:solidFill>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п</a:t>
            </a:r>
            <a:r>
              <a:rPr lang="ru-RU" sz="1100" dirty="0" smtClean="0">
                <a:solidFill>
                  <a:srgbClr val="FF0000"/>
                </a:solidFill>
                <a:latin typeface="Times New Roman" panose="02020603050405020304" pitchFamily="18" charset="0"/>
                <a:cs typeface="Times New Roman" panose="02020603050405020304" pitchFamily="18" charset="0"/>
              </a:rPr>
              <a:t>е</a:t>
            </a:r>
            <a:r>
              <a:rPr lang="ru-RU" sz="1100" dirty="0" smtClean="0">
                <a:solidFill>
                  <a:srgbClr val="000000"/>
                </a:solidFill>
                <a:latin typeface="Times New Roman" panose="02020603050405020304" pitchFamily="18" charset="0"/>
                <a:cs typeface="Times New Roman" panose="02020603050405020304" pitchFamily="18" charset="0"/>
              </a:rPr>
              <a:t>скоструйная </a:t>
            </a:r>
            <a:r>
              <a:rPr lang="ru-RU" sz="1100" dirty="0">
                <a:solidFill>
                  <a:srgbClr val="000000"/>
                </a:solidFill>
                <a:latin typeface="Times New Roman" panose="02020603050405020304" pitchFamily="18" charset="0"/>
                <a:cs typeface="Times New Roman" panose="02020603050405020304" pitchFamily="18" charset="0"/>
              </a:rPr>
              <a:t>обработка;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скалывание и соскабливание. </a:t>
            </a:r>
          </a:p>
          <a:p>
            <a:endParaRPr lang="ru-RU" sz="800" dirty="0">
              <a:solidFill>
                <a:srgbClr val="000000"/>
              </a:solidFill>
              <a:latin typeface="Times New Roman" panose="02020603050405020304" pitchFamily="18" charset="0"/>
              <a:cs typeface="Times New Roman" panose="02020603050405020304" pitchFamily="18" charset="0"/>
            </a:endParaRPr>
          </a:p>
          <a:p>
            <a:pPr algn="just"/>
            <a:r>
              <a:rPr lang="ru-RU" sz="1100" dirty="0">
                <a:solidFill>
                  <a:srgbClr val="000000"/>
                </a:solidFill>
                <a:latin typeface="Times New Roman" panose="02020603050405020304" pitchFamily="18" charset="0"/>
                <a:cs typeface="Times New Roman" panose="02020603050405020304" pitchFamily="18" charset="0"/>
              </a:rPr>
              <a:t>При дезактивации, дегазации и дезинфекции служебных и жилых помещений, где обильное использование воды и рабочих растворов нежелательно, зараженные поверхности смачивают и обрызгивают моющими или дегазирующими (дезинфицирующими) растворами. Одновременно их протирают щетками, кистями, ветошью. После этого обрабатываемые поверхности промывают чистой водой и еще раз протирают чистой ветошью. Перед обеззараживанием легкие вещи из помещений выносят и обрабатывают отдельно, а громоздкие обеззараживают одновременно с помещением. </a:t>
            </a:r>
            <a:endParaRPr lang="ru-RU" sz="11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312310" y="833452"/>
            <a:ext cx="5688059" cy="3139321"/>
          </a:xfrm>
          <a:prstGeom prst="rect">
            <a:avLst/>
          </a:prstGeom>
        </p:spPr>
        <p:txBody>
          <a:bodyPr wrap="square">
            <a:spAutoFit/>
          </a:bodyPr>
          <a:lstStyle/>
          <a:p>
            <a:pPr algn="just"/>
            <a:r>
              <a:rPr lang="ru-RU" sz="1100" b="1" dirty="0">
                <a:solidFill>
                  <a:srgbClr val="000000"/>
                </a:solidFill>
                <a:latin typeface="Times New Roman" panose="02020603050405020304" pitchFamily="18" charset="0"/>
                <a:cs typeface="Times New Roman" panose="02020603050405020304" pitchFamily="18" charset="0"/>
              </a:rPr>
              <a:t>Обеззараживание транспорта, техники и оборудования </a:t>
            </a:r>
            <a:endParaRPr lang="ru-RU" sz="1100" dirty="0">
              <a:solidFill>
                <a:srgbClr val="000000"/>
              </a:solidFill>
              <a:latin typeface="Times New Roman" panose="02020603050405020304" pitchFamily="18" charset="0"/>
              <a:cs typeface="Times New Roman" panose="02020603050405020304" pitchFamily="18" charset="0"/>
            </a:endParaRPr>
          </a:p>
          <a:p>
            <a:pPr algn="just"/>
            <a:r>
              <a:rPr lang="ru-RU" sz="1100" dirty="0">
                <a:solidFill>
                  <a:srgbClr val="000000"/>
                </a:solidFill>
                <a:latin typeface="Times New Roman" panose="02020603050405020304" pitchFamily="18" charset="0"/>
                <a:cs typeface="Times New Roman" panose="02020603050405020304" pitchFamily="18" charset="0"/>
              </a:rPr>
              <a:t>Городской транспорт, автомобили, а также строительные, дорожные, сельскохозяйственные и другие машины обеззараживают в тех случаях, когда степень зараженности столь высока, что дальнейшее их использование по назначению опасно для обслуживающего персонала и окружающих людей. </a:t>
            </a:r>
          </a:p>
          <a:p>
            <a:pPr algn="just"/>
            <a:r>
              <a:rPr lang="ru-RU" sz="1100" dirty="0">
                <a:solidFill>
                  <a:srgbClr val="000000"/>
                </a:solidFill>
                <a:latin typeface="Times New Roman" panose="02020603050405020304" pitchFamily="18" charset="0"/>
                <a:cs typeface="Times New Roman" panose="02020603050405020304" pitchFamily="18" charset="0"/>
              </a:rPr>
              <a:t>В зависимости от условий и способов проведения обработки, используемых при этом средств, обеззараживание транспорта и техники принято подразделять на частичное и полное. </a:t>
            </a:r>
          </a:p>
          <a:p>
            <a:pPr algn="just"/>
            <a:r>
              <a:rPr lang="ru-RU" sz="1100" dirty="0">
                <a:solidFill>
                  <a:srgbClr val="000000"/>
                </a:solidFill>
                <a:latin typeface="Times New Roman" panose="02020603050405020304" pitchFamily="18" charset="0"/>
                <a:cs typeface="Times New Roman" panose="02020603050405020304" pitchFamily="18" charset="0"/>
              </a:rPr>
              <a:t>Частичная дезактивация, дегазация или дезинфекция транспорта и техники заключаются в удалении радиоактивных веществ или обезвреживании отравляющих веществ и бактериальных средств на поверхностях объектов, с которыми личный состав соприкасается в процессе работы. </a:t>
            </a:r>
          </a:p>
          <a:p>
            <a:pPr algn="just"/>
            <a:r>
              <a:rPr lang="ru-RU" sz="1100" dirty="0">
                <a:solidFill>
                  <a:srgbClr val="000000"/>
                </a:solidFill>
                <a:latin typeface="Times New Roman" panose="02020603050405020304" pitchFamily="18" charset="0"/>
                <a:cs typeface="Times New Roman" panose="02020603050405020304" pitchFamily="18" charset="0"/>
              </a:rPr>
              <a:t>При дезактивации струей воды всю поверхность зараженного объекта последовательно сверху вниз обмывают сильной струей воды, обращая особое внимание на пазы, трещины и щели. Чтобы смывные воды не затекали внутрь кабины или кузова, дверцы, окна и ветровые стекла предварительно плотно закрывают. </a:t>
            </a:r>
          </a:p>
          <a:p>
            <a:pPr algn="just"/>
            <a:r>
              <a:rPr lang="ru-RU" sz="1100" dirty="0">
                <a:solidFill>
                  <a:srgbClr val="000000"/>
                </a:solidFill>
                <a:latin typeface="Times New Roman" panose="02020603050405020304" pitchFamily="18" charset="0"/>
                <a:cs typeface="Times New Roman" panose="02020603050405020304" pitchFamily="18" charset="0"/>
              </a:rPr>
              <a:t>Полное обеззараживания автомобилей, тракторов, бульдозеров и других машин производят за пределами зараженной территории, на станциях обеззараживания транспорта.</a:t>
            </a:r>
            <a:endParaRPr lang="ru-RU" sz="11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6888088" y="4103761"/>
            <a:ext cx="4536504" cy="2554429"/>
          </a:xfrm>
          <a:prstGeom prst="rect">
            <a:avLst/>
          </a:prstGeom>
        </p:spPr>
      </p:pic>
    </p:spTree>
    <p:extLst>
      <p:ext uri="{BB962C8B-B14F-4D97-AF65-F5344CB8AC3E}">
        <p14:creationId xmlns:p14="http://schemas.microsoft.com/office/powerpoint/2010/main" val="24481209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0" y="-78"/>
            <a:ext cx="12192000" cy="359302"/>
          </a:xfrm>
          <a:prstGeom prst="rect">
            <a:avLst/>
          </a:prstGeom>
          <a:solidFill>
            <a:srgbClr val="F79747"/>
          </a:solidFill>
          <a:ln>
            <a:solidFill>
              <a:srgbClr val="F79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САНИТАРНАЯ ОБРАБОТКА НАСЕЛЕНИЯ, ОБЕЗЗАРАЖИВАНИЕ ЗДАНИЙ И СООРУЖЕНИЙ, СПЕЦИАЛЬНАЯ ОБРАБОТКА ТЕХНИКИ И ТЕРРИТОРИЙ</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Title 2"/>
          <p:cNvSpPr txBox="1">
            <a:spLocks/>
          </p:cNvSpPr>
          <p:nvPr/>
        </p:nvSpPr>
        <p:spPr bwMode="auto">
          <a:xfrm>
            <a:off x="120975" y="343302"/>
            <a:ext cx="11570430"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smtClean="0">
                <a:solidFill>
                  <a:schemeClr val="tx2"/>
                </a:solidFill>
                <a:latin typeface="Times New Roman" panose="02020603050405020304" pitchFamily="18" charset="0"/>
                <a:cs typeface="Times New Roman" panose="02020603050405020304" pitchFamily="18" charset="0"/>
              </a:rPr>
              <a:t>МОБИЛЬНЫЙ </a:t>
            </a:r>
            <a:r>
              <a:rPr lang="ru-RU" sz="2000" b="1" dirty="0">
                <a:solidFill>
                  <a:schemeClr val="tx2"/>
                </a:solidFill>
                <a:latin typeface="Times New Roman" panose="02020603050405020304" pitchFamily="18" charset="0"/>
                <a:cs typeface="Times New Roman" panose="02020603050405020304" pitchFamily="18" charset="0"/>
              </a:rPr>
              <a:t>КОМПЛЕКС СПЕЦИАЛЬНОЙ ОБРАБОТКИ (МКСО)</a:t>
            </a: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63</a:t>
            </a:fld>
            <a:endParaRPr lang="ru-RU"/>
          </a:p>
        </p:txBody>
      </p:sp>
      <p:pic>
        <p:nvPicPr>
          <p:cNvPr id="3" name="Рисунок 2"/>
          <p:cNvPicPr>
            <a:picLocks noChangeAspect="1"/>
          </p:cNvPicPr>
          <p:nvPr/>
        </p:nvPicPr>
        <p:blipFill>
          <a:blip r:embed="rId4"/>
          <a:stretch>
            <a:fillRect/>
          </a:stretch>
        </p:blipFill>
        <p:spPr>
          <a:xfrm>
            <a:off x="8119398" y="976196"/>
            <a:ext cx="3876382" cy="2482932"/>
          </a:xfrm>
          <a:prstGeom prst="rect">
            <a:avLst/>
          </a:prstGeom>
        </p:spPr>
      </p:pic>
      <p:sp>
        <p:nvSpPr>
          <p:cNvPr id="4" name="Прямоугольник 3"/>
          <p:cNvSpPr/>
          <p:nvPr/>
        </p:nvSpPr>
        <p:spPr>
          <a:xfrm>
            <a:off x="151369" y="947895"/>
            <a:ext cx="8047656" cy="2492990"/>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Мобильный комплекс специальной обработки МКСО предназначен для оснащения подразделений радиационной, химической и биологической защиты спасательных воинских формирований МЧС России. </a:t>
            </a:r>
          </a:p>
          <a:p>
            <a:pPr algn="just"/>
            <a:r>
              <a:rPr lang="ru-RU" sz="1200" dirty="0">
                <a:solidFill>
                  <a:srgbClr val="000000"/>
                </a:solidFill>
                <a:latin typeface="Times New Roman" panose="02020603050405020304" pitchFamily="18" charset="0"/>
                <a:cs typeface="Times New Roman" panose="02020603050405020304" pitchFamily="18" charset="0"/>
              </a:rPr>
              <a:t>Комплекс представляет собой авторазливочную станцию, способную в полном объёме обеспечивать проведение: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полной </a:t>
            </a:r>
            <a:r>
              <a:rPr lang="ru-RU" sz="1200" dirty="0">
                <a:solidFill>
                  <a:srgbClr val="000000"/>
                </a:solidFill>
                <a:latin typeface="Times New Roman" panose="02020603050405020304" pitchFamily="18" charset="0"/>
                <a:cs typeface="Times New Roman" panose="02020603050405020304" pitchFamily="18" charset="0"/>
              </a:rPr>
              <a:t>дегазации, дезактивации и дезинфекции объектов, дегазацию и дезинфекцию местности;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забор</a:t>
            </a:r>
            <a:r>
              <a:rPr lang="ru-RU" sz="1200" dirty="0">
                <a:solidFill>
                  <a:srgbClr val="000000"/>
                </a:solidFill>
                <a:latin typeface="Times New Roman" panose="02020603050405020304" pitchFamily="18" charset="0"/>
                <a:cs typeface="Times New Roman" panose="02020603050405020304" pitchFamily="18" charset="0"/>
              </a:rPr>
              <a:t>, транспортировку и временное хранение жидкостей, дегазирующих, дезактивирующих и дезинфицирующих веществ и рецептур, приготовление дегазирующих, дезактивирующих и дезинфицирующих рецептур;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подогрев </a:t>
            </a:r>
            <a:r>
              <a:rPr lang="ru-RU" sz="1200" dirty="0">
                <a:solidFill>
                  <a:srgbClr val="000000"/>
                </a:solidFill>
                <a:latin typeface="Times New Roman" panose="02020603050405020304" pitchFamily="18" charset="0"/>
                <a:cs typeface="Times New Roman" panose="02020603050405020304" pitchFamily="18" charset="0"/>
              </a:rPr>
              <a:t>и временное хранение воды и водных дегазирующих, дезактивирующих и дезинфицирующих рецептур;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перекачку </a:t>
            </a:r>
            <a:r>
              <a:rPr lang="ru-RU" sz="1200" dirty="0">
                <a:solidFill>
                  <a:srgbClr val="000000"/>
                </a:solidFill>
                <a:latin typeface="Times New Roman" panose="02020603050405020304" pitchFamily="18" charset="0"/>
                <a:cs typeface="Times New Roman" panose="02020603050405020304" pitchFamily="18" charset="0"/>
              </a:rPr>
              <a:t>жидкостей из одной ёмкости в другую, снаряжение жидкостями комплектов специальной обработки; создание маскирующих аэрозольных завес и дезинсекции; пылеподавление на местности;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проведение </a:t>
            </a:r>
            <a:r>
              <a:rPr lang="ru-RU" sz="1200" dirty="0">
                <a:solidFill>
                  <a:srgbClr val="000000"/>
                </a:solidFill>
                <a:latin typeface="Times New Roman" panose="02020603050405020304" pitchFamily="18" charset="0"/>
                <a:cs typeface="Times New Roman" panose="02020603050405020304" pitchFamily="18" charset="0"/>
              </a:rPr>
              <a:t>пожаротушения на месте; помывку личного состава расчета; </a:t>
            </a:r>
            <a:endParaRPr lang="ru-RU" sz="1200" dirty="0" smtClean="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smtClean="0">
                <a:solidFill>
                  <a:srgbClr val="000000"/>
                </a:solidFill>
                <a:latin typeface="Times New Roman" panose="02020603050405020304" pitchFamily="18" charset="0"/>
                <a:cs typeface="Times New Roman" panose="02020603050405020304" pitchFamily="18" charset="0"/>
              </a:rPr>
              <a:t>обеспечивать </a:t>
            </a:r>
            <a:r>
              <a:rPr lang="ru-RU" sz="1200" dirty="0">
                <a:solidFill>
                  <a:srgbClr val="000000"/>
                </a:solidFill>
                <a:latin typeface="Times New Roman" panose="02020603050405020304" pitchFamily="18" charset="0"/>
                <a:cs typeface="Times New Roman" panose="02020603050405020304" pitchFamily="18" charset="0"/>
              </a:rPr>
              <a:t>информационно-связное взаимодействие с органами управления МЧС России и оповещение населения. </a:t>
            </a:r>
          </a:p>
          <a:p>
            <a:pPr algn="just"/>
            <a:r>
              <a:rPr lang="ru-RU" sz="1200" dirty="0">
                <a:solidFill>
                  <a:srgbClr val="000000"/>
                </a:solidFill>
                <a:latin typeface="Times New Roman" panose="02020603050405020304" pitchFamily="18" charset="0"/>
                <a:cs typeface="Times New Roman" panose="02020603050405020304" pitchFamily="18" charset="0"/>
              </a:rPr>
              <a:t>Комплекс обеспечен оборудованием коммуникации и связи с управляющим пунктом и спасательными воинскими формированиями, средствами слежения и контроля за местонахождением. </a:t>
            </a:r>
            <a:endParaRPr lang="ru-RU" sz="12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84622" y="3724914"/>
            <a:ext cx="3528392" cy="369332"/>
          </a:xfrm>
          <a:prstGeom prst="rect">
            <a:avLst/>
          </a:prstGeom>
          <a:solidFill>
            <a:schemeClr val="accent6"/>
          </a:solidFill>
        </p:spPr>
        <p:txBody>
          <a:bodyPr wrap="square">
            <a:spAutoFit/>
          </a:bodyPr>
          <a:lstStyle/>
          <a:p>
            <a:pPr algn="ctr"/>
            <a:r>
              <a:rPr lang="ru-RU" sz="900" b="1" dirty="0">
                <a:solidFill>
                  <a:srgbClr val="000000"/>
                </a:solidFill>
                <a:latin typeface="Times New Roman" panose="02020603050405020304" pitchFamily="18" charset="0"/>
                <a:cs typeface="Times New Roman" panose="02020603050405020304" pitchFamily="18" charset="0"/>
              </a:rPr>
              <a:t>АВТОНОМНЫЙ БОРТОВОЙ КОМПЛЕКТ СПЕЦИАЛЬНОЙ </a:t>
            </a:r>
            <a:r>
              <a:rPr lang="ru-RU" sz="900" b="1" dirty="0" smtClean="0">
                <a:solidFill>
                  <a:srgbClr val="000000"/>
                </a:solidFill>
                <a:latin typeface="Times New Roman" panose="02020603050405020304" pitchFamily="18" charset="0"/>
                <a:cs typeface="Times New Roman" panose="02020603050405020304" pitchFamily="18" charset="0"/>
              </a:rPr>
              <a:t>ОБРАБОТКИ </a:t>
            </a:r>
            <a:endParaRPr lang="ru-RU" sz="900" b="1" dirty="0">
              <a:solidFill>
                <a:srgbClr val="0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36577" y="4077072"/>
            <a:ext cx="2287016" cy="2492990"/>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Автономный бортовой комплект специальной обработки представляет собой автономный комплект специальных технических средств и вспомогательного оборудования для специальной обработки, размещаемый на борту автомобиля и другой подвижной техники и предназначенный для оснащения формирований МЧС России. </a:t>
            </a: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6442" y="4193050"/>
            <a:ext cx="1488044" cy="98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156174" y="3724914"/>
            <a:ext cx="3384172" cy="246221"/>
          </a:xfrm>
          <a:prstGeom prst="rect">
            <a:avLst/>
          </a:prstGeom>
          <a:solidFill>
            <a:schemeClr val="accent6"/>
          </a:solidFill>
        </p:spPr>
        <p:txBody>
          <a:bodyPr wrap="square">
            <a:spAutoFit/>
          </a:bodyPr>
          <a:lstStyle/>
          <a:p>
            <a:pPr algn="ctr"/>
            <a:r>
              <a:rPr lang="ru-RU" sz="1000" b="1" dirty="0">
                <a:solidFill>
                  <a:srgbClr val="000000"/>
                </a:solidFill>
                <a:latin typeface="Times New Roman" panose="02020603050405020304" pitchFamily="18" charset="0"/>
                <a:cs typeface="Times New Roman" panose="02020603050405020304" pitchFamily="18" charset="0"/>
              </a:rPr>
              <a:t>ДЕГАЗАЦИОННЫЙ КОМПЛЕКТ ДК-4М </a:t>
            </a:r>
          </a:p>
        </p:txBody>
      </p:sp>
      <p:sp>
        <p:nvSpPr>
          <p:cNvPr id="12" name="Прямоугольник 11"/>
          <p:cNvSpPr/>
          <p:nvPr/>
        </p:nvSpPr>
        <p:spPr>
          <a:xfrm>
            <a:off x="4079776" y="3994194"/>
            <a:ext cx="2448272" cy="2123658"/>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ДК-4М предназначен для полной дегазации, дезактивации, дезинфекции автомобилей и автопоездов, подвижного состава железнодорожного транспорта и других транспортных средств. Комплект является универсальным и позволяет работать как с дизельными, так и с карбюраторными транспортными средствами. </a:t>
            </a: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4412" y="4001437"/>
            <a:ext cx="971748" cy="94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0226" y="4958490"/>
            <a:ext cx="1080120" cy="105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7829320" y="3729926"/>
            <a:ext cx="4132909" cy="369332"/>
          </a:xfrm>
          <a:prstGeom prst="rect">
            <a:avLst/>
          </a:prstGeom>
          <a:solidFill>
            <a:schemeClr val="accent6"/>
          </a:solidFill>
        </p:spPr>
        <p:txBody>
          <a:bodyPr wrap="square">
            <a:spAutoFit/>
          </a:bodyPr>
          <a:lstStyle/>
          <a:p>
            <a:pPr algn="ctr"/>
            <a:r>
              <a:rPr lang="ru-RU" sz="900" b="1" dirty="0">
                <a:solidFill>
                  <a:srgbClr val="000000"/>
                </a:solidFill>
                <a:latin typeface="Times New Roman" panose="02020603050405020304" pitchFamily="18" charset="0"/>
                <a:cs typeface="Times New Roman" panose="02020603050405020304" pitchFamily="18" charset="0"/>
              </a:rPr>
              <a:t>ИДК-1 - ИНДИВИДУАЛЬНЫЙ КОМПЛЕКТ ДЛЯ СПЕЦИАЛЬНОЙ </a:t>
            </a:r>
            <a:endParaRPr lang="ru-RU" sz="900" b="1" dirty="0" smtClean="0">
              <a:solidFill>
                <a:srgbClr val="000000"/>
              </a:solidFill>
              <a:latin typeface="Times New Roman" panose="02020603050405020304" pitchFamily="18" charset="0"/>
              <a:cs typeface="Times New Roman" panose="02020603050405020304" pitchFamily="18" charset="0"/>
            </a:endParaRPr>
          </a:p>
          <a:p>
            <a:pPr algn="ctr"/>
            <a:r>
              <a:rPr lang="ru-RU" sz="900" b="1" dirty="0" smtClean="0">
                <a:solidFill>
                  <a:srgbClr val="000000"/>
                </a:solidFill>
                <a:latin typeface="Times New Roman" panose="02020603050405020304" pitchFamily="18" charset="0"/>
                <a:cs typeface="Times New Roman" panose="02020603050405020304" pitchFamily="18" charset="0"/>
              </a:rPr>
              <a:t>ОБРАБОТКИ </a:t>
            </a:r>
            <a:r>
              <a:rPr lang="ru-RU" sz="900" b="1" dirty="0">
                <a:solidFill>
                  <a:srgbClr val="000000"/>
                </a:solidFill>
                <a:latin typeface="Times New Roman" panose="02020603050405020304" pitchFamily="18" charset="0"/>
                <a:cs typeface="Times New Roman" panose="02020603050405020304" pitchFamily="18" charset="0"/>
              </a:rPr>
              <a:t>АВТОТРАКТОРНОЙ ТЕХНИКИ </a:t>
            </a:r>
          </a:p>
        </p:txBody>
      </p:sp>
      <p:sp>
        <p:nvSpPr>
          <p:cNvPr id="14" name="Прямоугольник 13"/>
          <p:cNvSpPr/>
          <p:nvPr/>
        </p:nvSpPr>
        <p:spPr>
          <a:xfrm>
            <a:off x="7752184" y="4094212"/>
            <a:ext cx="2736304" cy="2492990"/>
          </a:xfrm>
          <a:prstGeom prst="rect">
            <a:avLst/>
          </a:prstGeom>
        </p:spPr>
        <p:txBody>
          <a:bodyPr wrap="square">
            <a:spAutoFit/>
          </a:bodyPr>
          <a:lstStyle/>
          <a:p>
            <a:pPr algn="just"/>
            <a:r>
              <a:rPr lang="ru-RU" sz="1200" dirty="0">
                <a:solidFill>
                  <a:srgbClr val="000000"/>
                </a:solidFill>
                <a:latin typeface="Times New Roman" panose="02020603050405020304" pitchFamily="18" charset="0"/>
                <a:cs typeface="Times New Roman" panose="02020603050405020304" pitchFamily="18" charset="0"/>
              </a:rPr>
              <a:t>Предназначен для проведения дегазации, дезактивации и дезинфекции автотракторной техники с использованием сжатого воздуха от автомобиля или от автомобильного насоса для ручного накачивания шин. Принцип действия состоит в распылении жидкости методом </a:t>
            </a:r>
            <a:r>
              <a:rPr lang="ru-RU" sz="1200" dirty="0" err="1">
                <a:solidFill>
                  <a:srgbClr val="000000"/>
                </a:solidFill>
                <a:latin typeface="Times New Roman" panose="02020603050405020304" pitchFamily="18" charset="0"/>
                <a:cs typeface="Times New Roman" panose="02020603050405020304" pitchFamily="18" charset="0"/>
              </a:rPr>
              <a:t>эжекции</a:t>
            </a:r>
            <a:r>
              <a:rPr lang="ru-RU" sz="1200" dirty="0">
                <a:solidFill>
                  <a:srgbClr val="000000"/>
                </a:solidFill>
                <a:latin typeface="Times New Roman" panose="02020603050405020304" pitchFamily="18" charset="0"/>
                <a:cs typeface="Times New Roman" panose="02020603050405020304" pitchFamily="18" charset="0"/>
              </a:rPr>
              <a:t> сжатым воздухом, поступающим от </a:t>
            </a:r>
            <a:r>
              <a:rPr lang="ru-RU" sz="1200" dirty="0" err="1">
                <a:solidFill>
                  <a:srgbClr val="000000"/>
                </a:solidFill>
                <a:latin typeface="Times New Roman" panose="02020603050405020304" pitchFamily="18" charset="0"/>
                <a:cs typeface="Times New Roman" panose="02020603050405020304" pitchFamily="18" charset="0"/>
              </a:rPr>
              <a:t>пневмосистемы</a:t>
            </a:r>
            <a:r>
              <a:rPr lang="ru-RU" sz="1200" dirty="0">
                <a:solidFill>
                  <a:srgbClr val="000000"/>
                </a:solidFill>
                <a:latin typeface="Times New Roman" panose="02020603050405020304" pitchFamily="18" charset="0"/>
                <a:cs typeface="Times New Roman" panose="02020603050405020304" pitchFamily="18" charset="0"/>
              </a:rPr>
              <a:t> автомобиля, или под давлением сжатого воздуха, создаваемым ручным насосом.</a:t>
            </a:r>
          </a:p>
        </p:txBody>
      </p:sp>
      <p:pic>
        <p:nvPicPr>
          <p:cNvPr id="51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88488" y="4193050"/>
            <a:ext cx="1473741" cy="104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5437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95036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983432" y="0"/>
            <a:ext cx="10959982" cy="1231106"/>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ВОССТАНОВЛЕНИЕ И ПОДДЕРЖАНИЕ ПОРЯДКА В РАЙОНАХ, ПОСТРАДАВШИХ ПРИ ВОЕННЫХ КОНФЛИКТАХ ИЛИ ВСЛЕДСТВИЕ ЭТИХ КОНФЛИКТОВ, А ТАКЖЕ ПРИ ЧРЕЗВЫЧАЙНЫХ СИТУАЦИЯХ ПРИРОДНОГО И ТЕХНОГЕННОГО ХАРАКТЕРА</a:t>
            </a:r>
          </a:p>
          <a:p>
            <a:endParaRPr lang="ru-RU"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16668" y="1071528"/>
            <a:ext cx="11358663" cy="1384995"/>
          </a:xfrm>
          <a:prstGeom prst="rect">
            <a:avLst/>
          </a:prstGeom>
          <a:solidFill>
            <a:schemeClr val="bg1">
              <a:lumMod val="85000"/>
            </a:schemeClr>
          </a:solidFill>
        </p:spPr>
        <p:txBody>
          <a:bodyPr wrap="square">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от 12 февраля1998 г. № 28-ФЗ «О гражданской обороне</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Постановление </a:t>
            </a:r>
            <a:r>
              <a:rPr lang="ru-RU" sz="1400" dirty="0">
                <a:latin typeface="Times New Roman" panose="02020603050405020304" pitchFamily="18" charset="0"/>
                <a:cs typeface="Times New Roman" panose="02020603050405020304" pitchFamily="18" charset="0"/>
              </a:rPr>
              <a:t>Правительства Российской Федерации от 26 ноября </a:t>
            </a:r>
            <a:r>
              <a:rPr lang="ru-RU" sz="1400" dirty="0" smtClean="0">
                <a:latin typeface="Times New Roman" panose="02020603050405020304" pitchFamily="18" charset="0"/>
                <a:cs typeface="Times New Roman" panose="02020603050405020304" pitchFamily="18" charset="0"/>
              </a:rPr>
              <a:t>2007 г. </a:t>
            </a:r>
            <a:r>
              <a:rPr lang="ru-RU" sz="1400" dirty="0">
                <a:latin typeface="Times New Roman" panose="02020603050405020304" pitchFamily="18" charset="0"/>
                <a:cs typeface="Times New Roman" panose="02020603050405020304" pitchFamily="18" charset="0"/>
              </a:rPr>
              <a:t>№ 804 «Об утверждении Положения о гражданской обороне </a:t>
            </a:r>
            <a:r>
              <a:rPr lang="ru-RU" sz="1400" dirty="0" smtClean="0">
                <a:latin typeface="Times New Roman" panose="02020603050405020304" pitchFamily="18" charset="0"/>
                <a:cs typeface="Times New Roman" panose="02020603050405020304" pitchFamily="18" charset="0"/>
              </a:rPr>
              <a:t>в Российской </a:t>
            </a:r>
            <a:r>
              <a:rPr lang="ru-RU" sz="1400" dirty="0">
                <a:latin typeface="Times New Roman" panose="02020603050405020304" pitchFamily="18" charset="0"/>
                <a:cs typeface="Times New Roman" panose="02020603050405020304" pitchFamily="18" charset="0"/>
              </a:rPr>
              <a:t>Федерации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Приказ МЧС России от 23 декабря 2005 г. № 999 «Об утверждении Порядка создания нештатных аварийно-спасательных формирований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Приказ МЧС России от 14 ноября 2008 г. </a:t>
            </a:r>
            <a:r>
              <a:rPr lang="ru-RU" sz="1400" dirty="0" smtClean="0">
                <a:latin typeface="Times New Roman" panose="02020603050405020304" pitchFamily="18" charset="0"/>
                <a:cs typeface="Times New Roman" panose="02020603050405020304" pitchFamily="18" charset="0"/>
              </a:rPr>
              <a:t>№ 687 </a:t>
            </a:r>
            <a:r>
              <a:rPr lang="ru-RU" sz="1400" dirty="0">
                <a:latin typeface="Times New Roman" panose="02020603050405020304" pitchFamily="18" charset="0"/>
                <a:cs typeface="Times New Roman" panose="02020603050405020304" pitchFamily="18" charset="0"/>
              </a:rPr>
              <a:t>«Об утверждении Положения об организации и ведении гражданской обороны в </a:t>
            </a:r>
            <a:r>
              <a:rPr lang="ru-RU" sz="1400" dirty="0" smtClean="0">
                <a:latin typeface="Times New Roman" panose="02020603050405020304" pitchFamily="18" charset="0"/>
                <a:cs typeface="Times New Roman" panose="02020603050405020304" pitchFamily="18" charset="0"/>
              </a:rPr>
              <a:t>муниципальных </a:t>
            </a:r>
            <a:r>
              <a:rPr lang="ru-RU" sz="1400" dirty="0">
                <a:latin typeface="Times New Roman" panose="02020603050405020304" pitchFamily="18" charset="0"/>
                <a:cs typeface="Times New Roman" panose="02020603050405020304" pitchFamily="18" charset="0"/>
              </a:rPr>
              <a:t>образованиях и организациях</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9" name="Title 2"/>
          <p:cNvSpPr txBox="1">
            <a:spLocks/>
          </p:cNvSpPr>
          <p:nvPr/>
        </p:nvSpPr>
        <p:spPr bwMode="auto">
          <a:xfrm>
            <a:off x="441473" y="2598549"/>
            <a:ext cx="11570430" cy="3982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a:solidFill>
                  <a:schemeClr val="tx2"/>
                </a:solidFill>
                <a:latin typeface="Times New Roman" panose="02020603050405020304" pitchFamily="18" charset="0"/>
                <a:cs typeface="Times New Roman" panose="02020603050405020304" pitchFamily="18" charset="0"/>
              </a:rPr>
              <a:t>ОРГАНИЗАЦИЯ СЛУЖБЫ ОХРАНЫ ОБЩЕСТВЕННОГО ПОРЯДКА</a:t>
            </a:r>
          </a:p>
        </p:txBody>
      </p:sp>
      <p:sp>
        <p:nvSpPr>
          <p:cNvPr id="2" name="Номер слайда 1"/>
          <p:cNvSpPr>
            <a:spLocks noGrp="1"/>
          </p:cNvSpPr>
          <p:nvPr>
            <p:ph type="sldNum" sz="quarter" idx="12"/>
          </p:nvPr>
        </p:nvSpPr>
        <p:spPr>
          <a:xfrm>
            <a:off x="9167103" y="6381328"/>
            <a:ext cx="2844800" cy="365125"/>
          </a:xfrm>
        </p:spPr>
        <p:txBody>
          <a:bodyPr/>
          <a:lstStyle/>
          <a:p>
            <a:pPr>
              <a:defRPr/>
            </a:pPr>
            <a:fld id="{1E49034A-A7B1-445D-B275-FE52B65EA479}" type="slidenum">
              <a:rPr lang="ru-RU" smtClean="0"/>
              <a:pPr>
                <a:defRPr/>
              </a:pPr>
              <a:t>64</a:t>
            </a:fld>
            <a:endParaRPr lang="ru-RU" dirty="0"/>
          </a:p>
        </p:txBody>
      </p:sp>
      <p:sp>
        <p:nvSpPr>
          <p:cNvPr id="3" name="Прямоугольник 2"/>
          <p:cNvSpPr/>
          <p:nvPr/>
        </p:nvSpPr>
        <p:spPr>
          <a:xfrm>
            <a:off x="416667" y="3040771"/>
            <a:ext cx="11358663" cy="1569660"/>
          </a:xfrm>
          <a:prstGeom prst="rect">
            <a:avLst/>
          </a:prstGeom>
          <a:solidFill>
            <a:srgbClr val="FFC000"/>
          </a:solidFill>
          <a:ln>
            <a:solidFill>
              <a:srgbClr val="FFC000"/>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indent="182563" algn="just"/>
            <a:r>
              <a:rPr lang="ru-RU" sz="1600" dirty="0">
                <a:solidFill>
                  <a:srgbClr val="000000"/>
                </a:solidFill>
                <a:latin typeface="Times New Roman" panose="02020603050405020304" pitchFamily="18" charset="0"/>
                <a:cs typeface="Times New Roman" panose="02020603050405020304" pitchFamily="18" charset="0"/>
              </a:rPr>
              <a:t>Служба создается в целях решения задач в области охраны порядка и предназначена для проведения мероприятий по ее реализации, а также всестороннего обеспечения действий аварийно-спасательных формирований в военное время. </a:t>
            </a:r>
          </a:p>
          <a:p>
            <a:pPr indent="182563" algn="just"/>
            <a:r>
              <a:rPr lang="ru-RU" sz="1600" dirty="0">
                <a:solidFill>
                  <a:srgbClr val="000000"/>
                </a:solidFill>
                <a:latin typeface="Times New Roman" panose="02020603050405020304" pitchFamily="18" charset="0"/>
                <a:cs typeface="Times New Roman" panose="02020603050405020304" pitchFamily="18" charset="0"/>
              </a:rPr>
              <a:t>Служба входит в состав сил гражданской обороны и по решению руководителей гражданской обороны органов исполнительной власти субъектов Российской Федерации, органов местного самоуправления и организаций может привлекаться к участию в мероприятиях по предупреждению и ликвидации чрезвычайных ситуаций природного и техногенного характера. </a:t>
            </a:r>
            <a:endParaRPr lang="ru-RU" sz="1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358" y="4669196"/>
            <a:ext cx="2695228" cy="179681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8248" y="4665814"/>
            <a:ext cx="2700130" cy="179896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1870" y="4668042"/>
            <a:ext cx="2705094" cy="1803396"/>
          </a:xfrm>
          <a:prstGeom prst="rect">
            <a:avLst/>
          </a:prstGeom>
        </p:spPr>
      </p:pic>
    </p:spTree>
    <p:extLst>
      <p:ext uri="{BB962C8B-B14F-4D97-AF65-F5344CB8AC3E}">
        <p14:creationId xmlns:p14="http://schemas.microsoft.com/office/powerpoint/2010/main" val="31875311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8"/>
            <a:ext cx="12192000" cy="44435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ВОССТАНОВЛЕНИЕ И ПОДДЕРЖАНИЕ ПОРЯДКА В РАЙОНАХ, ПОСТРАДАВШИХ ПРИ ВОЕННЫХ КОНФЛИКТАХ ИЛИ ВСЛЕДСТВИЕ ЭТИХ КОНФЛИКТОВ,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Title 2"/>
          <p:cNvSpPr txBox="1">
            <a:spLocks/>
          </p:cNvSpPr>
          <p:nvPr/>
        </p:nvSpPr>
        <p:spPr bwMode="auto">
          <a:xfrm>
            <a:off x="133808" y="454827"/>
            <a:ext cx="11855328"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300" b="1" dirty="0">
                <a:solidFill>
                  <a:schemeClr val="tx2"/>
                </a:solidFill>
                <a:latin typeface="Times New Roman" panose="02020603050405020304" pitchFamily="18" charset="0"/>
                <a:cs typeface="Times New Roman" panose="02020603050405020304" pitchFamily="18" charset="0"/>
              </a:rPr>
              <a:t>МЕРОПРИЯТИЯ ПО ОХРАНЕ И ПОДДЕРЖАНИЮ ОБЩЕСТВЕННОГО ПОРЯДКА</a:t>
            </a:r>
          </a:p>
        </p:txBody>
      </p:sp>
      <p:sp>
        <p:nvSpPr>
          <p:cNvPr id="2" name="Номер слайда 1"/>
          <p:cNvSpPr>
            <a:spLocks noGrp="1"/>
          </p:cNvSpPr>
          <p:nvPr>
            <p:ph type="sldNum" sz="quarter" idx="12"/>
          </p:nvPr>
        </p:nvSpPr>
        <p:spPr>
          <a:xfrm>
            <a:off x="9257423" y="6381328"/>
            <a:ext cx="2844800" cy="365125"/>
          </a:xfrm>
        </p:spPr>
        <p:txBody>
          <a:bodyPr/>
          <a:lstStyle/>
          <a:p>
            <a:pPr>
              <a:defRPr/>
            </a:pPr>
            <a:fld id="{1E49034A-A7B1-445D-B275-FE52B65EA479}" type="slidenum">
              <a:rPr lang="ru-RU" smtClean="0"/>
              <a:pPr>
                <a:defRPr/>
              </a:pPr>
              <a:t>65</a:t>
            </a:fld>
            <a:endParaRPr lang="ru-RU"/>
          </a:p>
        </p:txBody>
      </p:sp>
      <p:graphicFrame>
        <p:nvGraphicFramePr>
          <p:cNvPr id="3" name="Схема 2"/>
          <p:cNvGraphicFramePr/>
          <p:nvPr>
            <p:extLst>
              <p:ext uri="{D42A27DB-BD31-4B8C-83A1-F6EECF244321}">
                <p14:modId xmlns:p14="http://schemas.microsoft.com/office/powerpoint/2010/main" val="2719059333"/>
              </p:ext>
            </p:extLst>
          </p:nvPr>
        </p:nvGraphicFramePr>
        <p:xfrm>
          <a:off x="133808" y="1108135"/>
          <a:ext cx="11662162" cy="4437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8288" y="4437112"/>
            <a:ext cx="2657895" cy="1772816"/>
          </a:xfrm>
          <a:prstGeom prst="rect">
            <a:avLst/>
          </a:prstGeom>
        </p:spPr>
      </p:pic>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392" y="4417593"/>
            <a:ext cx="2695228" cy="1766971"/>
          </a:xfrm>
          <a:prstGeom prst="rect">
            <a:avLst/>
          </a:prstGeom>
        </p:spPr>
      </p:pic>
    </p:spTree>
    <p:extLst>
      <p:ext uri="{BB962C8B-B14F-4D97-AF65-F5344CB8AC3E}">
        <p14:creationId xmlns:p14="http://schemas.microsoft.com/office/powerpoint/2010/main" val="28382829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77"/>
            <a:ext cx="12192000" cy="950362"/>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112682" y="121199"/>
            <a:ext cx="10549333" cy="707886"/>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СРОЧНОЕ ВОССТАНОВЛЕНИЕ ФУНКЦИОНИРОВАНИЯ НЕОБХОДИМЫХ КОММУНАЛЬНЫХ СЛУЖБ В ВОЕННОЕ ВРЕМЯ</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227348" y="980496"/>
            <a:ext cx="11845316" cy="1569660"/>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22 августа 1995 г. № 151-ФЗ «Об аварийно-спасательных службах и статусе спасателя</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a:t>
            </a:r>
            <a:r>
              <a:rPr lang="ru-RU" sz="1200" dirty="0" smtClean="0">
                <a:latin typeface="Times New Roman" panose="02020603050405020304" pitchFamily="18" charset="0"/>
                <a:cs typeface="Times New Roman" panose="02020603050405020304" pitchFamily="18" charset="0"/>
              </a:rPr>
              <a:t>февраля 1998 </a:t>
            </a:r>
            <a:r>
              <a:rPr lang="ru-RU" sz="1200" dirty="0">
                <a:latin typeface="Times New Roman" panose="02020603050405020304" pitchFamily="18" charset="0"/>
                <a:cs typeface="Times New Roman" panose="02020603050405020304" pitchFamily="18" charset="0"/>
              </a:rPr>
              <a:t>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 804 «Об утверждении Положения о гражданской </a:t>
            </a:r>
            <a:r>
              <a:rPr lang="ru-RU" sz="1200" dirty="0" smtClean="0">
                <a:latin typeface="Times New Roman" panose="02020603050405020304" pitchFamily="18" charset="0"/>
                <a:cs typeface="Times New Roman" panose="02020603050405020304" pitchFamily="18" charset="0"/>
              </a:rPr>
              <a:t>обороне в </a:t>
            </a:r>
            <a:r>
              <a:rPr lang="ru-RU" sz="1200" dirty="0">
                <a:latin typeface="Times New Roman" panose="02020603050405020304" pitchFamily="18" charset="0"/>
                <a:cs typeface="Times New Roman" panose="02020603050405020304" pitchFamily="18" charset="0"/>
              </a:rPr>
              <a:t>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23 декабря 2005 г. № 999 «Об утверждении Порядка создания нештатных аварийно-спасательных </a:t>
            </a:r>
            <a:r>
              <a:rPr lang="ru-RU" sz="1200" dirty="0" smtClean="0">
                <a:latin typeface="Times New Roman" panose="02020603050405020304" pitchFamily="18" charset="0"/>
                <a:cs typeface="Times New Roman" panose="02020603050405020304" pitchFamily="18" charset="0"/>
              </a:rPr>
              <a:t>формирований»;</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14 ноября 2008 г. № 687 «Об утверждении Положения об организации 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18 декабря 2014 г. № 701 «Об утверждении Типового порядка создания нештатных формирований по </a:t>
            </a:r>
            <a:r>
              <a:rPr lang="ru-RU" sz="1200" dirty="0" smtClean="0">
                <a:latin typeface="Times New Roman" panose="02020603050405020304" pitchFamily="18" charset="0"/>
                <a:cs typeface="Times New Roman" panose="02020603050405020304" pitchFamily="18" charset="0"/>
              </a:rPr>
              <a:t>обеспечению </a:t>
            </a:r>
            <a:r>
              <a:rPr lang="ru-RU" sz="1200" dirty="0">
                <a:latin typeface="Times New Roman" panose="02020603050405020304" pitchFamily="18" charset="0"/>
                <a:cs typeface="Times New Roman" panose="02020603050405020304" pitchFamily="18" charset="0"/>
              </a:rPr>
              <a:t>выполнения мероприятий по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
        <p:nvSpPr>
          <p:cNvPr id="9" name="Title 2"/>
          <p:cNvSpPr txBox="1">
            <a:spLocks/>
          </p:cNvSpPr>
          <p:nvPr/>
        </p:nvSpPr>
        <p:spPr bwMode="auto">
          <a:xfrm>
            <a:off x="227348" y="2567693"/>
            <a:ext cx="11737304" cy="2561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1400" b="1" dirty="0">
                <a:solidFill>
                  <a:srgbClr val="002060"/>
                </a:solidFill>
                <a:latin typeface="Times New Roman" panose="02020603050405020304" pitchFamily="18" charset="0"/>
                <a:cs typeface="Times New Roman" panose="02020603050405020304" pitchFamily="18" charset="0"/>
              </a:rPr>
              <a:t>В соответствии с предназначением основными задачами служб обеспечения мероприятий по гражданской обороне являются:</a:t>
            </a:r>
          </a:p>
        </p:txBody>
      </p:sp>
      <p:sp>
        <p:nvSpPr>
          <p:cNvPr id="3" name="Прямоугольник 2"/>
          <p:cNvSpPr/>
          <p:nvPr/>
        </p:nvSpPr>
        <p:spPr>
          <a:xfrm>
            <a:off x="216364" y="5081735"/>
            <a:ext cx="6107185" cy="4001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just"/>
            <a:r>
              <a:rPr lang="ru-RU" sz="1400" b="1" dirty="0">
                <a:solidFill>
                  <a:srgbClr val="002060"/>
                </a:solidFill>
                <a:latin typeface="Times New Roman" panose="02020603050405020304" pitchFamily="18" charset="0"/>
                <a:ea typeface="+mj-ea"/>
                <a:cs typeface="Times New Roman" panose="02020603050405020304" pitchFamily="18" charset="0"/>
              </a:rPr>
              <a:t>Коммунально-технические службы обеспечивают: </a:t>
            </a:r>
          </a:p>
        </p:txBody>
      </p:sp>
      <p:sp>
        <p:nvSpPr>
          <p:cNvPr id="2" name="Номер слайда 1"/>
          <p:cNvSpPr>
            <a:spLocks noGrp="1"/>
          </p:cNvSpPr>
          <p:nvPr>
            <p:ph type="sldNum" sz="quarter" idx="12"/>
          </p:nvPr>
        </p:nvSpPr>
        <p:spPr>
          <a:xfrm>
            <a:off x="9325188" y="6492875"/>
            <a:ext cx="2844800" cy="365125"/>
          </a:xfrm>
        </p:spPr>
        <p:txBody>
          <a:bodyPr/>
          <a:lstStyle/>
          <a:p>
            <a:pPr>
              <a:defRPr/>
            </a:pPr>
            <a:fld id="{1E49034A-A7B1-445D-B275-FE52B65EA479}" type="slidenum">
              <a:rPr lang="ru-RU" smtClean="0"/>
              <a:pPr>
                <a:defRPr/>
              </a:pPr>
              <a:t>66</a:t>
            </a:fld>
            <a:endParaRPr lang="ru-RU" dirty="0"/>
          </a:p>
        </p:txBody>
      </p:sp>
      <p:sp>
        <p:nvSpPr>
          <p:cNvPr id="5" name="Прямоугольник 4"/>
          <p:cNvSpPr/>
          <p:nvPr/>
        </p:nvSpPr>
        <p:spPr>
          <a:xfrm>
            <a:off x="216364" y="2727245"/>
            <a:ext cx="11892304" cy="2462213"/>
          </a:xfrm>
          <a:prstGeom prst="rect">
            <a:avLst/>
          </a:prstGeom>
        </p:spPr>
        <p:txBody>
          <a:bodyPr wrap="square">
            <a:spAutoFit/>
          </a:bodyPr>
          <a:lstStyle/>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выполнение </a:t>
            </a:r>
            <a:r>
              <a:rPr lang="ru-RU" sz="1100" dirty="0">
                <a:solidFill>
                  <a:srgbClr val="000000"/>
                </a:solidFill>
                <a:latin typeface="Times New Roman" panose="02020603050405020304" pitchFamily="18" charset="0"/>
                <a:cs typeface="Times New Roman" panose="02020603050405020304" pitchFamily="18" charset="0"/>
              </a:rPr>
              <a:t>специальных мероприятий гражданской обороны в соответствии с профилем производственной деятельности;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планирование</a:t>
            </a:r>
            <a:r>
              <a:rPr lang="ru-RU" sz="1100" dirty="0">
                <a:solidFill>
                  <a:srgbClr val="000000"/>
                </a:solidFill>
                <a:latin typeface="Times New Roman" panose="02020603050405020304" pitchFamily="18" charset="0"/>
                <a:cs typeface="Times New Roman" panose="02020603050405020304" pitchFamily="18" charset="0"/>
              </a:rPr>
              <a:t>, организация и проведение мероприятий по обеспечению устойчивой работы служб жилищно-коммунальных хозяйств в военное время;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подготовка </a:t>
            </a:r>
            <a:r>
              <a:rPr lang="ru-RU" sz="1100" dirty="0">
                <a:solidFill>
                  <a:srgbClr val="000000"/>
                </a:solidFill>
                <a:latin typeface="Times New Roman" panose="02020603050405020304" pitchFamily="18" charset="0"/>
                <a:cs typeface="Times New Roman" panose="02020603050405020304" pitchFamily="18" charset="0"/>
              </a:rPr>
              <a:t>органов управления, сил и средств служб гражданской обороны к выполнению специальных и других мероприятий гражданской обороны в условиях военного времени;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обеспечение </a:t>
            </a:r>
            <a:r>
              <a:rPr lang="ru-RU" sz="1100" dirty="0">
                <a:solidFill>
                  <a:srgbClr val="000000"/>
                </a:solidFill>
                <a:latin typeface="Times New Roman" panose="02020603050405020304" pitchFamily="18" charset="0"/>
                <a:cs typeface="Times New Roman" panose="02020603050405020304" pitchFamily="18" charset="0"/>
              </a:rPr>
              <a:t>действий нештатных аварийно-спасательных формирований (НАСФ) в ходе проведения аварийно-спасательных и других неотложных работ;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создание </a:t>
            </a:r>
            <a:r>
              <a:rPr lang="ru-RU" sz="1100" dirty="0">
                <a:solidFill>
                  <a:srgbClr val="000000"/>
                </a:solidFill>
                <a:latin typeface="Times New Roman" panose="02020603050405020304" pitchFamily="18" charset="0"/>
                <a:cs typeface="Times New Roman" panose="02020603050405020304" pitchFamily="18" charset="0"/>
              </a:rPr>
              <a:t>и содержание запасов материально-технических средств, предназначенных для НАСФ;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руководство рассредоточением </a:t>
            </a:r>
            <a:r>
              <a:rPr lang="ru-RU" sz="1100" dirty="0">
                <a:solidFill>
                  <a:srgbClr val="000000"/>
                </a:solidFill>
                <a:latin typeface="Times New Roman" panose="02020603050405020304" pitchFamily="18" charset="0"/>
                <a:cs typeface="Times New Roman" panose="02020603050405020304" pitchFamily="18" charset="0"/>
              </a:rPr>
              <a:t>сил и средств спасательных служб и организаций, на базе которых созданы службы;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организация </a:t>
            </a:r>
            <a:r>
              <a:rPr lang="ru-RU" sz="1100" dirty="0">
                <a:solidFill>
                  <a:srgbClr val="000000"/>
                </a:solidFill>
                <a:latin typeface="Times New Roman" panose="02020603050405020304" pitchFamily="18" charset="0"/>
                <a:cs typeface="Times New Roman" panose="02020603050405020304" pitchFamily="18" charset="0"/>
              </a:rPr>
              <a:t>и поддержание взаимодействия с территориальными органами управления по делам гражданской обороны и чрезвычайным ситуациям, спасательными службами, спасательными воинскими формированиями и органами военного командования Вооруженных Сил Российской Федерации, расположенными на территории субъектов Российской Федерации;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обеспечение </a:t>
            </a:r>
            <a:r>
              <a:rPr lang="ru-RU" sz="1100" dirty="0">
                <a:solidFill>
                  <a:srgbClr val="000000"/>
                </a:solidFill>
                <a:latin typeface="Times New Roman" panose="02020603050405020304" pitchFamily="18" charset="0"/>
                <a:cs typeface="Times New Roman" panose="02020603050405020304" pitchFamily="18" charset="0"/>
              </a:rPr>
              <a:t>защиты личного состава, техники и имущества спасательных служб от поражающих факторов современных средств поражения, а также при ликвидации последствий аварий, катастроф и стихийных бедствий;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проведение </a:t>
            </a:r>
            <a:r>
              <a:rPr lang="ru-RU" sz="1100" dirty="0">
                <a:solidFill>
                  <a:srgbClr val="000000"/>
                </a:solidFill>
                <a:latin typeface="Times New Roman" panose="02020603050405020304" pitchFamily="18" charset="0"/>
                <a:cs typeface="Times New Roman" panose="02020603050405020304" pitchFamily="18" charset="0"/>
              </a:rPr>
              <a:t>профилактических работ, направленных на предотвращение чрезвычайных ситуаций, связанных с их производственной деятельностью;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участие </a:t>
            </a:r>
            <a:r>
              <a:rPr lang="ru-RU" sz="1100" dirty="0">
                <a:solidFill>
                  <a:srgbClr val="000000"/>
                </a:solidFill>
                <a:latin typeface="Times New Roman" panose="02020603050405020304" pitchFamily="18" charset="0"/>
                <a:cs typeface="Times New Roman" panose="02020603050405020304" pitchFamily="18" charset="0"/>
              </a:rPr>
              <a:t>в разработке и осуществлении мероприятий по световой маскировке объектов экономики городов и других населенных пунктов; </a:t>
            </a:r>
          </a:p>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разработка </a:t>
            </a:r>
            <a:r>
              <a:rPr lang="ru-RU" sz="1100" dirty="0">
                <a:solidFill>
                  <a:srgbClr val="000000"/>
                </a:solidFill>
                <a:latin typeface="Times New Roman" panose="02020603050405020304" pitchFamily="18" charset="0"/>
                <a:cs typeface="Times New Roman" panose="02020603050405020304" pitchFamily="18" charset="0"/>
              </a:rPr>
              <a:t>нормативных и </a:t>
            </a:r>
            <a:r>
              <a:rPr lang="ru-RU" sz="1100" dirty="0" smtClean="0">
                <a:solidFill>
                  <a:srgbClr val="000000"/>
                </a:solidFill>
                <a:latin typeface="Times New Roman" panose="02020603050405020304" pitchFamily="18" charset="0"/>
                <a:cs typeface="Times New Roman" panose="02020603050405020304" pitchFamily="18" charset="0"/>
              </a:rPr>
              <a:t>методических </a:t>
            </a:r>
            <a:r>
              <a:rPr lang="ru-RU" sz="1100" dirty="0">
                <a:solidFill>
                  <a:srgbClr val="000000"/>
                </a:solidFill>
                <a:latin typeface="Times New Roman" panose="02020603050405020304" pitchFamily="18" charset="0"/>
                <a:cs typeface="Times New Roman" panose="02020603050405020304" pitchFamily="18" charset="0"/>
              </a:rPr>
              <a:t>документов по организации устойчивого </a:t>
            </a:r>
            <a:r>
              <a:rPr lang="ru-RU" sz="1100" dirty="0" err="1">
                <a:solidFill>
                  <a:srgbClr val="000000"/>
                </a:solidFill>
                <a:latin typeface="Times New Roman" panose="02020603050405020304" pitchFamily="18" charset="0"/>
                <a:cs typeface="Times New Roman" panose="02020603050405020304" pitchFamily="18" charset="0"/>
              </a:rPr>
              <a:t>энерго</a:t>
            </a:r>
            <a:r>
              <a:rPr lang="ru-RU" sz="1100" dirty="0">
                <a:solidFill>
                  <a:srgbClr val="000000"/>
                </a:solidFill>
                <a:latin typeface="Times New Roman" panose="02020603050405020304" pitchFamily="18" charset="0"/>
                <a:cs typeface="Times New Roman" panose="02020603050405020304" pitchFamily="18" charset="0"/>
              </a:rPr>
              <a:t>-, </a:t>
            </a:r>
            <a:r>
              <a:rPr lang="ru-RU" sz="1100" dirty="0" err="1">
                <a:solidFill>
                  <a:srgbClr val="000000"/>
                </a:solidFill>
                <a:latin typeface="Times New Roman" panose="02020603050405020304" pitchFamily="18" charset="0"/>
                <a:cs typeface="Times New Roman" panose="02020603050405020304" pitchFamily="18" charset="0"/>
              </a:rPr>
              <a:t>газо</a:t>
            </a:r>
            <a:r>
              <a:rPr lang="ru-RU" sz="1100" dirty="0">
                <a:solidFill>
                  <a:srgbClr val="000000"/>
                </a:solidFill>
                <a:latin typeface="Times New Roman" panose="02020603050405020304" pitchFamily="18" charset="0"/>
                <a:cs typeface="Times New Roman" panose="02020603050405020304" pitchFamily="18" charset="0"/>
              </a:rPr>
              <a:t>, теплоснабжения и работы канализации в мирное и военное время объектов и населенных пунктов муниципального образования.</a:t>
            </a:r>
          </a:p>
        </p:txBody>
      </p:sp>
      <p:sp>
        <p:nvSpPr>
          <p:cNvPr id="6" name="Прямоугольник 5"/>
          <p:cNvSpPr/>
          <p:nvPr/>
        </p:nvSpPr>
        <p:spPr>
          <a:xfrm>
            <a:off x="227348" y="5406163"/>
            <a:ext cx="11892304" cy="1277273"/>
          </a:xfrm>
          <a:prstGeom prst="rect">
            <a:avLst/>
          </a:prstGeom>
        </p:spPr>
        <p:txBody>
          <a:bodyPr wrap="square">
            <a:spAutoFit/>
          </a:bodyPr>
          <a:lstStyle/>
          <a:p>
            <a:pPr marL="171450" indent="-171450">
              <a:buFont typeface="Arial" panose="020B0604020202020204" pitchFamily="34" charset="0"/>
              <a:buChar char="•"/>
            </a:pPr>
            <a:r>
              <a:rPr lang="ru-RU" sz="1100" dirty="0" smtClean="0">
                <a:solidFill>
                  <a:srgbClr val="000000"/>
                </a:solidFill>
                <a:latin typeface="Times New Roman" panose="02020603050405020304" pitchFamily="18" charset="0"/>
                <a:cs typeface="Times New Roman" panose="02020603050405020304" pitchFamily="18" charset="0"/>
              </a:rPr>
              <a:t>работу </a:t>
            </a:r>
            <a:r>
              <a:rPr lang="ru-RU" sz="1100" dirty="0">
                <a:solidFill>
                  <a:srgbClr val="000000"/>
                </a:solidFill>
                <a:latin typeface="Times New Roman" panose="02020603050405020304" pitchFamily="18" charset="0"/>
                <a:cs typeface="Times New Roman" panose="02020603050405020304" pitchFamily="18" charset="0"/>
              </a:rPr>
              <a:t>систем водоснабжения и водозаборов;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сохранение запасов подземных </a:t>
            </a:r>
            <a:r>
              <a:rPr lang="ru-RU" sz="1100" dirty="0" err="1">
                <a:solidFill>
                  <a:srgbClr val="000000"/>
                </a:solidFill>
                <a:latin typeface="Times New Roman" panose="02020603050405020304" pitchFamily="18" charset="0"/>
                <a:cs typeface="Times New Roman" panose="02020603050405020304" pitchFamily="18" charset="0"/>
              </a:rPr>
              <a:t>водоисточников</a:t>
            </a:r>
            <a:r>
              <a:rPr lang="ru-RU" sz="1100" dirty="0">
                <a:solidFill>
                  <a:srgbClr val="000000"/>
                </a:solidFill>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создание на водопроводных станциях необходимых запасов реагентов, реактивов и консервантов;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подготовку резерва мобильных средств для очистки, опреснения и транспортировки воды;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создание, а в случае </a:t>
            </a:r>
            <a:r>
              <a:rPr lang="ru-RU" sz="1100" dirty="0" smtClean="0">
                <a:solidFill>
                  <a:srgbClr val="000000"/>
                </a:solidFill>
                <a:latin typeface="Times New Roman" panose="02020603050405020304" pitchFamily="18" charset="0"/>
                <a:cs typeface="Times New Roman" panose="02020603050405020304" pitchFamily="18" charset="0"/>
              </a:rPr>
              <a:t>необходимости, и </a:t>
            </a:r>
            <a:r>
              <a:rPr lang="ru-RU" sz="1100" dirty="0">
                <a:solidFill>
                  <a:srgbClr val="000000"/>
                </a:solidFill>
                <a:latin typeface="Times New Roman" panose="02020603050405020304" pitchFamily="18" charset="0"/>
                <a:cs typeface="Times New Roman" panose="02020603050405020304" pitchFamily="18" charset="0"/>
              </a:rPr>
              <a:t>использование запасов быстро развертываемых резервуаров и сборно-разборных трубопроводов;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организацию доставки воды для покрытия дефицита в ней и распределение ее среди населения, в том числе для эвакуируемого (отселяемого);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создание резерва мобильных </a:t>
            </a:r>
            <a:r>
              <a:rPr lang="ru-RU" sz="1100" dirty="0" err="1">
                <a:solidFill>
                  <a:srgbClr val="000000"/>
                </a:solidFill>
                <a:latin typeface="Times New Roman" panose="02020603050405020304" pitchFamily="18" charset="0"/>
                <a:cs typeface="Times New Roman" panose="02020603050405020304" pitchFamily="18" charset="0"/>
              </a:rPr>
              <a:t>энергоисточников</a:t>
            </a:r>
            <a:r>
              <a:rPr lang="ru-RU" sz="1100" dirty="0">
                <a:solidFill>
                  <a:srgbClr val="000000"/>
                </a:solidFill>
                <a:latin typeface="Times New Roman" panose="02020603050405020304" pitchFamily="18" charset="0"/>
                <a:cs typeface="Times New Roman" panose="02020603050405020304" pitchFamily="18" charset="0"/>
              </a:rPr>
              <a:t> для системы водоснабжения и автономных водозаборных сооружений. </a:t>
            </a:r>
          </a:p>
        </p:txBody>
      </p:sp>
    </p:spTree>
    <p:extLst>
      <p:ext uri="{BB962C8B-B14F-4D97-AF65-F5344CB8AC3E}">
        <p14:creationId xmlns:p14="http://schemas.microsoft.com/office/powerpoint/2010/main" val="12332287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77"/>
            <a:ext cx="12192000" cy="326208"/>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СРОЧНОЕ ВОССТАНОВЛЕНИЕ ФУНКЦИОНИРОВАНИЯ НЕОБХОДИМЫХ КОММУНАЛЬНЫХ СЛУЖБ В ВОЕННОЕ ВРЕМЯ</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2" name="Номер слайда 1"/>
          <p:cNvSpPr>
            <a:spLocks noGrp="1"/>
          </p:cNvSpPr>
          <p:nvPr>
            <p:ph type="sldNum" sz="quarter" idx="12"/>
          </p:nvPr>
        </p:nvSpPr>
        <p:spPr>
          <a:xfrm>
            <a:off x="9336459" y="6505651"/>
            <a:ext cx="2844800" cy="365125"/>
          </a:xfrm>
        </p:spPr>
        <p:txBody>
          <a:bodyPr/>
          <a:lstStyle/>
          <a:p>
            <a:pPr>
              <a:defRPr/>
            </a:pPr>
            <a:fld id="{1E49034A-A7B1-445D-B275-FE52B65EA479}" type="slidenum">
              <a:rPr lang="ru-RU" smtClean="0"/>
              <a:pPr>
                <a:defRPr/>
              </a:pPr>
              <a:t>67</a:t>
            </a:fld>
            <a:endParaRPr lang="ru-RU"/>
          </a:p>
        </p:txBody>
      </p:sp>
      <p:sp>
        <p:nvSpPr>
          <p:cNvPr id="7" name="Прямоугольник 6"/>
          <p:cNvSpPr/>
          <p:nvPr/>
        </p:nvSpPr>
        <p:spPr>
          <a:xfrm>
            <a:off x="121277" y="502169"/>
            <a:ext cx="9293190" cy="307777"/>
          </a:xfrm>
          <a:prstGeom prst="rect">
            <a:avLst/>
          </a:prstGeom>
          <a:solidFill>
            <a:srgbClr val="00CC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СИСТЕМА ВОДОСНАБЖЕНИЯ</a:t>
            </a:r>
            <a:endParaRPr lang="ru-RU" sz="1200" dirty="0" smtClean="0">
              <a:solidFill>
                <a:schemeClr val="tx2"/>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06632727"/>
              </p:ext>
            </p:extLst>
          </p:nvPr>
        </p:nvGraphicFramePr>
        <p:xfrm>
          <a:off x="127077" y="809946"/>
          <a:ext cx="9287390" cy="944880"/>
        </p:xfrm>
        <a:graphic>
          <a:graphicData uri="http://schemas.openxmlformats.org/drawingml/2006/table">
            <a:tbl>
              <a:tblPr firstRow="1" bandRow="1">
                <a:tableStyleId>{5940675A-B579-460E-94D1-54222C63F5DA}</a:tableStyleId>
              </a:tblPr>
              <a:tblGrid>
                <a:gridCol w="1326770"/>
                <a:gridCol w="1326770"/>
                <a:gridCol w="1326770"/>
                <a:gridCol w="1326770"/>
                <a:gridCol w="1326770"/>
                <a:gridCol w="1326770"/>
                <a:gridCol w="1326770"/>
              </a:tblGrid>
              <a:tr h="916359">
                <a:tc>
                  <a:txBody>
                    <a:bodyPr/>
                    <a:lstStyle/>
                    <a:p>
                      <a:pPr algn="ctr"/>
                      <a:r>
                        <a:rPr lang="ru-RU" sz="800" dirty="0" smtClean="0">
                          <a:latin typeface="Times New Roman" panose="02020603050405020304" pitchFamily="18" charset="0"/>
                          <a:cs typeface="Times New Roman" panose="02020603050405020304" pitchFamily="18" charset="0"/>
                        </a:rPr>
                        <a:t>Обеспечение водоснабжения</a:t>
                      </a:r>
                    </a:p>
                    <a:p>
                      <a:pPr algn="ctr"/>
                      <a:r>
                        <a:rPr lang="ru-RU" sz="800" dirty="0" smtClean="0">
                          <a:latin typeface="Times New Roman" panose="02020603050405020304" pitchFamily="18" charset="0"/>
                          <a:cs typeface="Times New Roman" panose="02020603050405020304" pitchFamily="18" charset="0"/>
                        </a:rPr>
                        <a:t>объекта от нескольких</a:t>
                      </a:r>
                    </a:p>
                    <a:p>
                      <a:pPr algn="ctr"/>
                      <a:r>
                        <a:rPr lang="ru-RU" sz="800" dirty="0" smtClean="0">
                          <a:latin typeface="Times New Roman" panose="02020603050405020304" pitchFamily="18" charset="0"/>
                          <a:cs typeface="Times New Roman" panose="02020603050405020304" pitchFamily="18" charset="0"/>
                        </a:rPr>
                        <a:t>систем или удаленных</a:t>
                      </a:r>
                    </a:p>
                    <a:p>
                      <a:pPr algn="ctr"/>
                      <a:r>
                        <a:rPr lang="ru-RU" sz="800" dirty="0" smtClean="0">
                          <a:latin typeface="Times New Roman" panose="02020603050405020304" pitchFamily="18" charset="0"/>
                          <a:cs typeface="Times New Roman" panose="02020603050405020304" pitchFamily="18" charset="0"/>
                        </a:rPr>
                        <a:t>друг от друга независимых источников водоснабжения</a:t>
                      </a:r>
                    </a:p>
                  </a:txBody>
                  <a:tcPr/>
                </a:tc>
                <a:tc>
                  <a:txBody>
                    <a:bodyPr/>
                    <a:lstStyle/>
                    <a:p>
                      <a:pPr algn="ctr"/>
                      <a:r>
                        <a:rPr lang="ru-RU" sz="800" dirty="0" smtClean="0">
                          <a:latin typeface="Times New Roman" panose="02020603050405020304" pitchFamily="18" charset="0"/>
                          <a:cs typeface="Times New Roman" panose="02020603050405020304" pitchFamily="18" charset="0"/>
                        </a:rPr>
                        <a:t>Обеспечение</a:t>
                      </a:r>
                    </a:p>
                    <a:p>
                      <a:pPr algn="ctr"/>
                      <a:r>
                        <a:rPr lang="ru-RU" sz="800" dirty="0" smtClean="0">
                          <a:latin typeface="Times New Roman" panose="02020603050405020304" pitchFamily="18" charset="0"/>
                          <a:cs typeface="Times New Roman" panose="02020603050405020304" pitchFamily="18" charset="0"/>
                        </a:rPr>
                        <a:t>водоснабжения</a:t>
                      </a:r>
                    </a:p>
                    <a:p>
                      <a:pPr algn="ctr"/>
                      <a:r>
                        <a:rPr lang="ru-RU" sz="800" dirty="0" smtClean="0">
                          <a:latin typeface="Times New Roman" panose="02020603050405020304" pitchFamily="18" charset="0"/>
                          <a:cs typeface="Times New Roman" panose="02020603050405020304" pitchFamily="18" charset="0"/>
                        </a:rPr>
                        <a:t>объекта только</a:t>
                      </a:r>
                    </a:p>
                    <a:p>
                      <a:pPr algn="ctr"/>
                      <a:r>
                        <a:rPr lang="ru-RU" sz="800" dirty="0" smtClean="0">
                          <a:latin typeface="Times New Roman" panose="02020603050405020304" pitchFamily="18" charset="0"/>
                          <a:cs typeface="Times New Roman" panose="02020603050405020304" pitchFamily="18" charset="0"/>
                        </a:rPr>
                        <a:t>от автономного</a:t>
                      </a:r>
                    </a:p>
                    <a:p>
                      <a:pPr algn="ctr"/>
                      <a:r>
                        <a:rPr lang="ru-RU" sz="800" dirty="0" smtClean="0">
                          <a:latin typeface="Times New Roman" panose="02020603050405020304" pitchFamily="18" charset="0"/>
                          <a:cs typeface="Times New Roman" panose="02020603050405020304" pitchFamily="18" charset="0"/>
                        </a:rPr>
                        <a:t>и защищенного</a:t>
                      </a:r>
                    </a:p>
                    <a:p>
                      <a:pPr algn="ctr"/>
                      <a:r>
                        <a:rPr lang="ru-RU" sz="800" dirty="0" smtClean="0">
                          <a:latin typeface="Times New Roman" panose="02020603050405020304" pitchFamily="18" charset="0"/>
                          <a:cs typeface="Times New Roman" panose="02020603050405020304" pitchFamily="18" charset="0"/>
                        </a:rPr>
                        <a:t>источника</a:t>
                      </a:r>
                    </a:p>
                    <a:p>
                      <a:pPr algn="ctr"/>
                      <a:r>
                        <a:rPr lang="ru-RU" sz="800" dirty="0" smtClean="0">
                          <a:latin typeface="Times New Roman" panose="02020603050405020304" pitchFamily="18" charset="0"/>
                          <a:cs typeface="Times New Roman" panose="02020603050405020304" pitchFamily="18" charset="0"/>
                        </a:rPr>
                        <a:t>водоснабжения</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Создание обводных линий и устройство</a:t>
                      </a:r>
                    </a:p>
                    <a:p>
                      <a:pPr algn="ctr"/>
                      <a:r>
                        <a:rPr lang="ru-RU" sz="800" dirty="0" smtClean="0">
                          <a:latin typeface="Times New Roman" panose="02020603050405020304" pitchFamily="18" charset="0"/>
                          <a:cs typeface="Times New Roman" panose="02020603050405020304" pitchFamily="18" charset="0"/>
                        </a:rPr>
                        <a:t>перемычек для подачи воды в обход поврежденных участков</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Размещение</a:t>
                      </a:r>
                    </a:p>
                    <a:p>
                      <a:pPr algn="ctr"/>
                      <a:r>
                        <a:rPr lang="ru-RU" sz="800" dirty="0" smtClean="0">
                          <a:latin typeface="Times New Roman" panose="02020603050405020304" pitchFamily="18" charset="0"/>
                          <a:cs typeface="Times New Roman" panose="02020603050405020304" pitchFamily="18" charset="0"/>
                        </a:rPr>
                        <a:t>пожарных</a:t>
                      </a:r>
                    </a:p>
                    <a:p>
                      <a:pPr algn="ctr"/>
                      <a:r>
                        <a:rPr lang="ru-RU" sz="800" dirty="0" smtClean="0">
                          <a:latin typeface="Times New Roman" panose="02020603050405020304" pitchFamily="18" charset="0"/>
                          <a:cs typeface="Times New Roman" panose="02020603050405020304" pitchFamily="18" charset="0"/>
                        </a:rPr>
                        <a:t>гидрантов и</a:t>
                      </a:r>
                    </a:p>
                    <a:p>
                      <a:pPr algn="ctr"/>
                      <a:r>
                        <a:rPr lang="ru-RU" sz="800" dirty="0" smtClean="0">
                          <a:latin typeface="Times New Roman" panose="02020603050405020304" pitchFamily="18" charset="0"/>
                          <a:cs typeface="Times New Roman" panose="02020603050405020304" pitchFamily="18" charset="0"/>
                        </a:rPr>
                        <a:t>отключение</a:t>
                      </a:r>
                    </a:p>
                    <a:p>
                      <a:pPr algn="ctr"/>
                      <a:r>
                        <a:rPr lang="ru-RU" sz="800" dirty="0" smtClean="0">
                          <a:latin typeface="Times New Roman" panose="02020603050405020304" pitchFamily="18" charset="0"/>
                          <a:cs typeface="Times New Roman" panose="02020603050405020304" pitchFamily="18" charset="0"/>
                        </a:rPr>
                        <a:t>устройств на</a:t>
                      </a:r>
                    </a:p>
                    <a:p>
                      <a:pPr algn="ctr"/>
                      <a:r>
                        <a:rPr lang="ru-RU" sz="800" dirty="0" err="1" smtClean="0">
                          <a:latin typeface="Times New Roman" panose="02020603050405020304" pitchFamily="18" charset="0"/>
                          <a:cs typeface="Times New Roman" panose="02020603050405020304" pitchFamily="18" charset="0"/>
                        </a:rPr>
                        <a:t>незаваливаемой</a:t>
                      </a:r>
                      <a:r>
                        <a:rPr lang="ru-RU" sz="800" dirty="0" smtClean="0">
                          <a:latin typeface="Times New Roman" panose="02020603050405020304" pitchFamily="18" charset="0"/>
                          <a:cs typeface="Times New Roman" panose="02020603050405020304" pitchFamily="18" charset="0"/>
                        </a:rPr>
                        <a:t> территории</a:t>
                      </a:r>
                      <a:endParaRPr lang="ru-RU" sz="800" b="0" dirty="0">
                        <a:latin typeface="Times New Roman" panose="02020603050405020304" pitchFamily="18" charset="0"/>
                        <a:cs typeface="Times New Roman" panose="02020603050405020304" pitchFamily="18" charset="0"/>
                      </a:endParaRPr>
                    </a:p>
                  </a:txBody>
                  <a:tcPr/>
                </a:tc>
                <a:tc>
                  <a:txBody>
                    <a:bodyPr/>
                    <a:lstStyle/>
                    <a:p>
                      <a:pPr algn="ctr"/>
                      <a:r>
                        <a:rPr lang="ru-RU" sz="800" u="none" strike="noStrike" kern="1200" baseline="0" dirty="0" smtClean="0">
                          <a:latin typeface="Times New Roman" panose="02020603050405020304" pitchFamily="18" charset="0"/>
                          <a:cs typeface="Times New Roman" panose="02020603050405020304" pitchFamily="18" charset="0"/>
                        </a:rPr>
                        <a:t>Внедрение автоматических и полуавтоматических отключающих устройств для отключения поврежденных участков</a:t>
                      </a:r>
                      <a:endParaRPr lang="ru-RU" sz="800" b="0" dirty="0">
                        <a:latin typeface="Times New Roman" panose="02020603050405020304" pitchFamily="18" charset="0"/>
                        <a:cs typeface="Times New Roman" panose="02020603050405020304" pitchFamily="18" charset="0"/>
                      </a:endParaRPr>
                    </a:p>
                  </a:txBody>
                  <a:tcPr/>
                </a:tc>
                <a:tc>
                  <a:txBody>
                    <a:bodyPr/>
                    <a:lstStyle/>
                    <a:p>
                      <a:pPr algn="ctr"/>
                      <a:r>
                        <a:rPr lang="ru-RU" sz="800" u="none" strike="noStrike" kern="1200" baseline="0" dirty="0" smtClean="0">
                          <a:latin typeface="Times New Roman" panose="02020603050405020304" pitchFamily="18" charset="0"/>
                          <a:cs typeface="Times New Roman" panose="02020603050405020304" pitchFamily="18" charset="0"/>
                        </a:rPr>
                        <a:t>Применение на объектах с большим потреблением воды оборотного водоснабжения с использованием воды для технических нужд </a:t>
                      </a:r>
                      <a:endParaRPr lang="ru-RU" sz="800" b="0" dirty="0">
                        <a:latin typeface="Times New Roman" panose="02020603050405020304" pitchFamily="18" charset="0"/>
                        <a:cs typeface="Times New Roman" panose="02020603050405020304" pitchFamily="18" charset="0"/>
                      </a:endParaRPr>
                    </a:p>
                  </a:txBody>
                  <a:tcPr/>
                </a:tc>
                <a:tc>
                  <a:txBody>
                    <a:bodyPr/>
                    <a:lstStyle/>
                    <a:p>
                      <a:pPr algn="ctr"/>
                      <a:r>
                        <a:rPr lang="ru-RU" sz="800" u="none" strike="noStrike" kern="1200" baseline="0" dirty="0" smtClean="0">
                          <a:latin typeface="Times New Roman" panose="02020603050405020304" pitchFamily="18" charset="0"/>
                          <a:cs typeface="Times New Roman" panose="02020603050405020304" pitchFamily="18" charset="0"/>
                        </a:rPr>
                        <a:t>Выполнение инженерных мероприятий по защите водозаборов на подземных источниках воды </a:t>
                      </a:r>
                      <a:endParaRPr lang="ru-RU" sz="800" b="0" dirty="0">
                        <a:latin typeface="Times New Roman" panose="02020603050405020304" pitchFamily="18" charset="0"/>
                        <a:cs typeface="Times New Roman" panose="02020603050405020304" pitchFamily="18" charset="0"/>
                      </a:endParaRPr>
                    </a:p>
                  </a:txBody>
                  <a:tcPr/>
                </a:tc>
              </a:tr>
            </a:tbl>
          </a:graphicData>
        </a:graphic>
      </p:graphicFrame>
      <p:sp>
        <p:nvSpPr>
          <p:cNvPr id="19" name="Прямоугольник 18"/>
          <p:cNvSpPr/>
          <p:nvPr/>
        </p:nvSpPr>
        <p:spPr>
          <a:xfrm>
            <a:off x="125492" y="1909295"/>
            <a:ext cx="9293190" cy="307777"/>
          </a:xfrm>
          <a:prstGeom prst="rect">
            <a:avLst/>
          </a:prstGeom>
          <a:solidFill>
            <a:srgbClr val="00CC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СИСТЕМА ЭЛЕКТРОСНАБЖЕНИЯ</a:t>
            </a:r>
            <a:endParaRPr lang="ru-RU" sz="1200" dirty="0" smtClean="0">
              <a:solidFill>
                <a:schemeClr val="tx2"/>
              </a:solidFill>
              <a:latin typeface="Times New Roman" panose="02020603050405020304" pitchFamily="18" charset="0"/>
              <a:cs typeface="Times New Roman" panose="02020603050405020304" pitchFamily="18" charset="0"/>
            </a:endParaRPr>
          </a:p>
        </p:txBody>
      </p:sp>
      <p:graphicFrame>
        <p:nvGraphicFramePr>
          <p:cNvPr id="20" name="Таблица 19"/>
          <p:cNvGraphicFramePr>
            <a:graphicFrameLocks noGrp="1"/>
          </p:cNvGraphicFramePr>
          <p:nvPr>
            <p:extLst>
              <p:ext uri="{D42A27DB-BD31-4B8C-83A1-F6EECF244321}">
                <p14:modId xmlns:p14="http://schemas.microsoft.com/office/powerpoint/2010/main" val="1003972830"/>
              </p:ext>
            </p:extLst>
          </p:nvPr>
        </p:nvGraphicFramePr>
        <p:xfrm>
          <a:off x="131289" y="2217072"/>
          <a:ext cx="9282875" cy="944880"/>
        </p:xfrm>
        <a:graphic>
          <a:graphicData uri="http://schemas.openxmlformats.org/drawingml/2006/table">
            <a:tbl>
              <a:tblPr firstRow="1" bandRow="1">
                <a:tableStyleId>{5940675A-B579-460E-94D1-54222C63F5DA}</a:tableStyleId>
              </a:tblPr>
              <a:tblGrid>
                <a:gridCol w="1856575"/>
                <a:gridCol w="1856575"/>
                <a:gridCol w="1856575"/>
                <a:gridCol w="1856575"/>
                <a:gridCol w="1856575"/>
              </a:tblGrid>
              <a:tr h="916359">
                <a:tc>
                  <a:txBody>
                    <a:bodyPr/>
                    <a:lstStyle/>
                    <a:p>
                      <a:pPr algn="ctr"/>
                      <a:r>
                        <a:rPr lang="ru-RU" sz="800" dirty="0" smtClean="0">
                          <a:latin typeface="Times New Roman" panose="02020603050405020304" pitchFamily="18" charset="0"/>
                          <a:cs typeface="Times New Roman" panose="02020603050405020304" pitchFamily="18" charset="0"/>
                        </a:rPr>
                        <a:t>Подключение объекта (предприятия) к нескольким источникам питания, удаленных на расстояние,  исключающее возможность их</a:t>
                      </a:r>
                    </a:p>
                    <a:p>
                      <a:pPr algn="ctr"/>
                      <a:r>
                        <a:rPr lang="ru-RU" sz="800" dirty="0" smtClean="0">
                          <a:latin typeface="Times New Roman" panose="02020603050405020304" pitchFamily="18" charset="0"/>
                          <a:cs typeface="Times New Roman" panose="02020603050405020304" pitchFamily="18" charset="0"/>
                        </a:rPr>
                        <a:t>одновременного поражения одним ядерным взрывом</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Создание резерва</a:t>
                      </a:r>
                      <a:r>
                        <a:rPr lang="ru-RU" sz="800" baseline="0" dirty="0" smtClean="0">
                          <a:latin typeface="Times New Roman" panose="02020603050405020304" pitchFamily="18" charset="0"/>
                          <a:cs typeface="Times New Roman" panose="02020603050405020304" pitchFamily="18" charset="0"/>
                        </a:rPr>
                        <a:t> </a:t>
                      </a:r>
                      <a:r>
                        <a:rPr lang="ru-RU" sz="800" dirty="0" smtClean="0">
                          <a:latin typeface="Times New Roman" panose="02020603050405020304" pitchFamily="18" charset="0"/>
                          <a:cs typeface="Times New Roman" panose="02020603050405020304" pitchFamily="18" charset="0"/>
                        </a:rPr>
                        <a:t>автономных</a:t>
                      </a:r>
                    </a:p>
                    <a:p>
                      <a:pPr algn="ctr"/>
                      <a:r>
                        <a:rPr lang="ru-RU" sz="800" dirty="0" smtClean="0">
                          <a:latin typeface="Times New Roman" panose="02020603050405020304" pitchFamily="18" charset="0"/>
                          <a:cs typeface="Times New Roman" panose="02020603050405020304" pitchFamily="18" charset="0"/>
                        </a:rPr>
                        <a:t>источников электроснабжения (передвижные электростанции, электрогенераторы, </a:t>
                      </a:r>
                      <a:r>
                        <a:rPr lang="ru-RU" sz="800" dirty="0" err="1" smtClean="0">
                          <a:latin typeface="Times New Roman" panose="02020603050405020304" pitchFamily="18" charset="0"/>
                          <a:cs typeface="Times New Roman" panose="02020603050405020304" pitchFamily="18" charset="0"/>
                        </a:rPr>
                        <a:t>бензогенераторы</a:t>
                      </a:r>
                      <a:r>
                        <a:rPr lang="ru-RU" sz="800" dirty="0" smtClean="0">
                          <a:latin typeface="Times New Roman" panose="02020603050405020304" pitchFamily="18" charset="0"/>
                          <a:cs typeface="Times New Roman" panose="02020603050405020304" pitchFamily="18" charset="0"/>
                        </a:rPr>
                        <a:t> и т.д.)</a:t>
                      </a:r>
                    </a:p>
                  </a:txBody>
                  <a:tcPr/>
                </a:tc>
                <a:tc>
                  <a:txBody>
                    <a:bodyPr/>
                    <a:lstStyle/>
                    <a:p>
                      <a:pPr algn="ctr"/>
                      <a:r>
                        <a:rPr lang="ru-RU" sz="800" dirty="0" smtClean="0">
                          <a:latin typeface="Times New Roman" panose="02020603050405020304" pitchFamily="18" charset="0"/>
                          <a:cs typeface="Times New Roman" panose="02020603050405020304" pitchFamily="18" charset="0"/>
                        </a:rPr>
                        <a:t>Перевод воздушных линий электропередач на подземные, а</a:t>
                      </a:r>
                    </a:p>
                    <a:p>
                      <a:pPr algn="ctr"/>
                      <a:r>
                        <a:rPr lang="ru-RU" sz="800" dirty="0" smtClean="0">
                          <a:latin typeface="Times New Roman" panose="02020603050405020304" pitchFamily="18" charset="0"/>
                          <a:cs typeface="Times New Roman" panose="02020603050405020304" pitchFamily="18" charset="0"/>
                        </a:rPr>
                        <a:t>линий, проложенных по стенам и перекрытиям зданий и сооружений – на линии, проложенные под полом первых этажей (в специальных</a:t>
                      </a:r>
                    </a:p>
                    <a:p>
                      <a:pPr algn="ctr"/>
                      <a:r>
                        <a:rPr lang="ru-RU" sz="800" dirty="0" smtClean="0">
                          <a:latin typeface="Times New Roman" panose="02020603050405020304" pitchFamily="18" charset="0"/>
                          <a:cs typeface="Times New Roman" panose="02020603050405020304" pitchFamily="18" charset="0"/>
                        </a:rPr>
                        <a:t>каналах)</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Установка устройств автоматического отключения при перенапряжении (для предотвращения выхода из строя электрических сетей)</a:t>
                      </a:r>
                      <a:endParaRPr lang="ru-RU" sz="800" b="0" dirty="0">
                        <a:latin typeface="Times New Roman" panose="02020603050405020304" pitchFamily="18" charset="0"/>
                        <a:cs typeface="Times New Roman" panose="02020603050405020304" pitchFamily="18" charset="0"/>
                      </a:endParaRPr>
                    </a:p>
                  </a:txBody>
                  <a:tcPr/>
                </a:tc>
                <a:tc>
                  <a:txBody>
                    <a:bodyPr/>
                    <a:lstStyle/>
                    <a:p>
                      <a:pPr algn="ctr"/>
                      <a:r>
                        <a:rPr lang="ru-RU" sz="800" u="none" strike="noStrike" kern="1200" baseline="0" dirty="0" smtClean="0">
                          <a:latin typeface="Times New Roman" panose="02020603050405020304" pitchFamily="18" charset="0"/>
                          <a:cs typeface="Times New Roman" panose="02020603050405020304" pitchFamily="18" charset="0"/>
                        </a:rPr>
                        <a:t>Перенос энергетических коммуникаций в подземные коллекторы</a:t>
                      </a:r>
                      <a:endParaRPr lang="ru-RU" sz="800" b="0" dirty="0">
                        <a:latin typeface="Times New Roman" panose="02020603050405020304" pitchFamily="18" charset="0"/>
                        <a:cs typeface="Times New Roman" panose="02020603050405020304" pitchFamily="18" charset="0"/>
                      </a:endParaRPr>
                    </a:p>
                  </a:txBody>
                  <a:tcPr/>
                </a:tc>
              </a:tr>
            </a:tbl>
          </a:graphicData>
        </a:graphic>
      </p:graphicFrame>
      <p:sp>
        <p:nvSpPr>
          <p:cNvPr id="21" name="Прямоугольник 20"/>
          <p:cNvSpPr/>
          <p:nvPr/>
        </p:nvSpPr>
        <p:spPr>
          <a:xfrm>
            <a:off x="125492" y="3353321"/>
            <a:ext cx="9293190" cy="307777"/>
          </a:xfrm>
          <a:prstGeom prst="rect">
            <a:avLst/>
          </a:prstGeom>
          <a:solidFill>
            <a:srgbClr val="00CC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СИСТЕМА КАНАЛИЗАЦИИ</a:t>
            </a:r>
            <a:endParaRPr lang="ru-RU" sz="1200" dirty="0" smtClean="0">
              <a:solidFill>
                <a:schemeClr val="tx2"/>
              </a:solidFill>
              <a:latin typeface="Times New Roman" panose="02020603050405020304" pitchFamily="18" charset="0"/>
              <a:cs typeface="Times New Roman" panose="02020603050405020304" pitchFamily="18" charset="0"/>
            </a:endParaRPr>
          </a:p>
        </p:txBody>
      </p:sp>
      <p:graphicFrame>
        <p:nvGraphicFramePr>
          <p:cNvPr id="22" name="Таблица 21"/>
          <p:cNvGraphicFramePr>
            <a:graphicFrameLocks noGrp="1"/>
          </p:cNvGraphicFramePr>
          <p:nvPr>
            <p:extLst>
              <p:ext uri="{D42A27DB-BD31-4B8C-83A1-F6EECF244321}">
                <p14:modId xmlns:p14="http://schemas.microsoft.com/office/powerpoint/2010/main" val="3927215677"/>
              </p:ext>
            </p:extLst>
          </p:nvPr>
        </p:nvGraphicFramePr>
        <p:xfrm>
          <a:off x="130650" y="3663866"/>
          <a:ext cx="9288032" cy="589977"/>
        </p:xfrm>
        <a:graphic>
          <a:graphicData uri="http://schemas.openxmlformats.org/drawingml/2006/table">
            <a:tbl>
              <a:tblPr firstRow="1" bandRow="1">
                <a:tableStyleId>{5940675A-B579-460E-94D1-54222C63F5DA}</a:tableStyleId>
              </a:tblPr>
              <a:tblGrid>
                <a:gridCol w="2322008"/>
                <a:gridCol w="2322008"/>
                <a:gridCol w="2322008"/>
                <a:gridCol w="2322008"/>
              </a:tblGrid>
              <a:tr h="589977">
                <a:tc>
                  <a:txBody>
                    <a:bodyPr/>
                    <a:lstStyle/>
                    <a:p>
                      <a:pPr algn="ctr"/>
                      <a:r>
                        <a:rPr lang="ru-RU" sz="800" dirty="0" smtClean="0">
                          <a:latin typeface="Times New Roman" panose="02020603050405020304" pitchFamily="18" charset="0"/>
                          <a:cs typeface="Times New Roman" panose="02020603050405020304" pitchFamily="18" charset="0"/>
                        </a:rPr>
                        <a:t>Строительство раздельных ливневых, промышленных и хозяйственных (фекальных) стоков</a:t>
                      </a:r>
                    </a:p>
                  </a:txBody>
                  <a:tcPr/>
                </a:tc>
                <a:tc>
                  <a:txBody>
                    <a:bodyPr/>
                    <a:lstStyle/>
                    <a:p>
                      <a:pPr algn="ctr"/>
                      <a:r>
                        <a:rPr lang="ru-RU" sz="800" dirty="0" smtClean="0">
                          <a:latin typeface="Times New Roman" panose="02020603050405020304" pitchFamily="18" charset="0"/>
                          <a:cs typeface="Times New Roman" panose="02020603050405020304" pitchFamily="18" charset="0"/>
                        </a:rPr>
                        <a:t>Оборудование не</a:t>
                      </a:r>
                      <a:r>
                        <a:rPr lang="ru-RU" sz="800" baseline="0" dirty="0" smtClean="0">
                          <a:latin typeface="Times New Roman" panose="02020603050405020304" pitchFamily="18" charset="0"/>
                          <a:cs typeface="Times New Roman" panose="02020603050405020304" pitchFamily="18" charset="0"/>
                        </a:rPr>
                        <a:t> </a:t>
                      </a:r>
                      <a:r>
                        <a:rPr lang="ru-RU" sz="800" dirty="0" smtClean="0">
                          <a:latin typeface="Times New Roman" panose="02020603050405020304" pitchFamily="18" charset="0"/>
                          <a:cs typeface="Times New Roman" panose="02020603050405020304" pitchFamily="18" charset="0"/>
                        </a:rPr>
                        <a:t>менее двух выводов с подключением к городским канализационным коллекторам</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Устройство выводов для аварийных сбросов неочищенных вод в прилегающие к объекту овраги и другие, естественные и искусственные углубления</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Строительство колодцев с аварийными задвижками и установка их на объектовых коллекторах с интервалом 50 м на </a:t>
                      </a:r>
                      <a:r>
                        <a:rPr lang="ru-RU" sz="800" dirty="0" err="1" smtClean="0">
                          <a:latin typeface="Times New Roman" panose="02020603050405020304" pitchFamily="18" charset="0"/>
                          <a:cs typeface="Times New Roman" panose="02020603050405020304" pitchFamily="18" charset="0"/>
                        </a:rPr>
                        <a:t>незаваливаемой</a:t>
                      </a:r>
                      <a:r>
                        <a:rPr lang="ru-RU" sz="800" dirty="0" smtClean="0">
                          <a:latin typeface="Times New Roman" panose="02020603050405020304" pitchFamily="18" charset="0"/>
                          <a:cs typeface="Times New Roman" panose="02020603050405020304" pitchFamily="18" charset="0"/>
                        </a:rPr>
                        <a:t> территории</a:t>
                      </a:r>
                      <a:endParaRPr lang="ru-RU" sz="800" b="0" dirty="0">
                        <a:latin typeface="Times New Roman" panose="02020603050405020304" pitchFamily="18" charset="0"/>
                        <a:cs typeface="Times New Roman" panose="02020603050405020304" pitchFamily="18" charset="0"/>
                      </a:endParaRPr>
                    </a:p>
                  </a:txBody>
                  <a:tcPr/>
                </a:tc>
              </a:tr>
            </a:tbl>
          </a:graphicData>
        </a:graphic>
      </p:graphicFrame>
      <p:sp>
        <p:nvSpPr>
          <p:cNvPr id="23" name="Прямоугольник 22"/>
          <p:cNvSpPr/>
          <p:nvPr/>
        </p:nvSpPr>
        <p:spPr>
          <a:xfrm>
            <a:off x="118920" y="4445212"/>
            <a:ext cx="9293190" cy="307777"/>
          </a:xfrm>
          <a:prstGeom prst="rect">
            <a:avLst/>
          </a:prstGeom>
          <a:solidFill>
            <a:srgbClr val="00CC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СИСТЕМА ГАЗОСНАБЖЕНИЯ</a:t>
            </a:r>
            <a:endParaRPr lang="ru-RU" sz="1200" dirty="0" smtClean="0">
              <a:solidFill>
                <a:schemeClr val="tx2"/>
              </a:solidFill>
              <a:latin typeface="Times New Roman" panose="02020603050405020304" pitchFamily="18" charset="0"/>
              <a:cs typeface="Times New Roman" panose="02020603050405020304" pitchFamily="18" charset="0"/>
            </a:endParaRPr>
          </a:p>
        </p:txBody>
      </p:sp>
      <p:graphicFrame>
        <p:nvGraphicFramePr>
          <p:cNvPr id="24" name="Таблица 23"/>
          <p:cNvGraphicFramePr>
            <a:graphicFrameLocks noGrp="1"/>
          </p:cNvGraphicFramePr>
          <p:nvPr>
            <p:extLst>
              <p:ext uri="{D42A27DB-BD31-4B8C-83A1-F6EECF244321}">
                <p14:modId xmlns:p14="http://schemas.microsoft.com/office/powerpoint/2010/main" val="1196147051"/>
              </p:ext>
            </p:extLst>
          </p:nvPr>
        </p:nvGraphicFramePr>
        <p:xfrm>
          <a:off x="124078" y="4768341"/>
          <a:ext cx="9288032" cy="589977"/>
        </p:xfrm>
        <a:graphic>
          <a:graphicData uri="http://schemas.openxmlformats.org/drawingml/2006/table">
            <a:tbl>
              <a:tblPr firstRow="1" bandRow="1">
                <a:tableStyleId>{5940675A-B579-460E-94D1-54222C63F5DA}</a:tableStyleId>
              </a:tblPr>
              <a:tblGrid>
                <a:gridCol w="2322008"/>
                <a:gridCol w="2322008"/>
                <a:gridCol w="2322008"/>
                <a:gridCol w="2322008"/>
              </a:tblGrid>
              <a:tr h="589977">
                <a:tc>
                  <a:txBody>
                    <a:bodyPr/>
                    <a:lstStyle/>
                    <a:p>
                      <a:pPr algn="ctr"/>
                      <a:r>
                        <a:rPr lang="ru-RU" sz="800" dirty="0" smtClean="0">
                          <a:latin typeface="Times New Roman" panose="02020603050405020304" pitchFamily="18" charset="0"/>
                          <a:cs typeface="Times New Roman" panose="02020603050405020304" pitchFamily="18" charset="0"/>
                        </a:rPr>
                        <a:t>Подача газа в газовую сеть объекта от газорегуляторных пунктов (газораздаточных</a:t>
                      </a:r>
                    </a:p>
                    <a:p>
                      <a:pPr algn="ctr"/>
                      <a:r>
                        <a:rPr lang="ru-RU" sz="800" dirty="0" smtClean="0">
                          <a:latin typeface="Times New Roman" panose="02020603050405020304" pitchFamily="18" charset="0"/>
                          <a:cs typeface="Times New Roman" panose="02020603050405020304" pitchFamily="18" charset="0"/>
                        </a:rPr>
                        <a:t>станций)</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Создание при проектировании,</a:t>
                      </a:r>
                    </a:p>
                    <a:p>
                      <a:pPr algn="ctr"/>
                      <a:r>
                        <a:rPr lang="ru-RU" sz="800" dirty="0" smtClean="0">
                          <a:latin typeface="Times New Roman" panose="02020603050405020304" pitchFamily="18" charset="0"/>
                          <a:cs typeface="Times New Roman" panose="02020603050405020304" pitchFamily="18" charset="0"/>
                        </a:rPr>
                        <a:t>строительстве и реконструкции газовых сетей</a:t>
                      </a:r>
                    </a:p>
                    <a:p>
                      <a:pPr algn="ctr"/>
                      <a:r>
                        <a:rPr lang="ru-RU" sz="800" dirty="0" smtClean="0">
                          <a:latin typeface="Times New Roman" panose="02020603050405020304" pitchFamily="18" charset="0"/>
                          <a:cs typeface="Times New Roman" panose="02020603050405020304" pitchFamily="18" charset="0"/>
                        </a:rPr>
                        <a:t>на объекте закольцованных систем</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Расположение узлов и линий газоснабжения под землей</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Установка на газопроводах автоматических запорных и переключающих устройств</a:t>
                      </a:r>
                    </a:p>
                    <a:p>
                      <a:pPr algn="ctr"/>
                      <a:r>
                        <a:rPr lang="ru-RU" sz="800" dirty="0" smtClean="0">
                          <a:latin typeface="Times New Roman" panose="02020603050405020304" pitchFamily="18" charset="0"/>
                          <a:cs typeface="Times New Roman" panose="02020603050405020304" pitchFamily="18" charset="0"/>
                        </a:rPr>
                        <a:t>дистанционного управления</a:t>
                      </a:r>
                      <a:endParaRPr lang="ru-RU" sz="800" b="0" dirty="0">
                        <a:latin typeface="Times New Roman" panose="02020603050405020304" pitchFamily="18" charset="0"/>
                        <a:cs typeface="Times New Roman" panose="02020603050405020304" pitchFamily="18" charset="0"/>
                      </a:endParaRPr>
                    </a:p>
                  </a:txBody>
                  <a:tcPr/>
                </a:tc>
              </a:tr>
            </a:tbl>
          </a:graphicData>
        </a:graphic>
      </p:graphicFrame>
      <p:sp>
        <p:nvSpPr>
          <p:cNvPr id="25" name="Прямоугольник 24"/>
          <p:cNvSpPr/>
          <p:nvPr/>
        </p:nvSpPr>
        <p:spPr>
          <a:xfrm>
            <a:off x="125492" y="5564759"/>
            <a:ext cx="9293190" cy="307777"/>
          </a:xfrm>
          <a:prstGeom prst="rect">
            <a:avLst/>
          </a:prstGeom>
          <a:solidFill>
            <a:srgbClr val="00CC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ru-RU" sz="1400" b="1" dirty="0" smtClean="0">
                <a:solidFill>
                  <a:schemeClr val="tx2"/>
                </a:solidFill>
                <a:latin typeface="Times New Roman" panose="02020603050405020304" pitchFamily="18" charset="0"/>
                <a:cs typeface="Times New Roman" panose="02020603050405020304" pitchFamily="18" charset="0"/>
              </a:rPr>
              <a:t>СИСТЕМА ТЕПЛОСНАБЖЕНИЯ</a:t>
            </a:r>
            <a:endParaRPr lang="ru-RU" sz="1200" dirty="0" smtClean="0">
              <a:solidFill>
                <a:schemeClr val="tx2"/>
              </a:solidFill>
              <a:latin typeface="Times New Roman" panose="02020603050405020304" pitchFamily="18" charset="0"/>
              <a:cs typeface="Times New Roman" panose="02020603050405020304" pitchFamily="18"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4244358034"/>
              </p:ext>
            </p:extLst>
          </p:nvPr>
        </p:nvGraphicFramePr>
        <p:xfrm>
          <a:off x="130650" y="5894105"/>
          <a:ext cx="9288032" cy="589977"/>
        </p:xfrm>
        <a:graphic>
          <a:graphicData uri="http://schemas.openxmlformats.org/drawingml/2006/table">
            <a:tbl>
              <a:tblPr firstRow="1" bandRow="1">
                <a:tableStyleId>{5940675A-B579-460E-94D1-54222C63F5DA}</a:tableStyleId>
              </a:tblPr>
              <a:tblGrid>
                <a:gridCol w="2322008"/>
                <a:gridCol w="2322008"/>
                <a:gridCol w="2322008"/>
                <a:gridCol w="2322008"/>
              </a:tblGrid>
              <a:tr h="589977">
                <a:tc>
                  <a:txBody>
                    <a:bodyPr/>
                    <a:lstStyle/>
                    <a:p>
                      <a:pPr algn="ctr"/>
                      <a:r>
                        <a:rPr lang="ru-RU" sz="800" dirty="0" smtClean="0">
                          <a:latin typeface="Times New Roman" panose="02020603050405020304" pitchFamily="18" charset="0"/>
                          <a:cs typeface="Times New Roman" panose="02020603050405020304" pitchFamily="18" charset="0"/>
                        </a:rPr>
                        <a:t>Защита источников тепла и</a:t>
                      </a:r>
                      <a:r>
                        <a:rPr lang="ru-RU" sz="800" baseline="0" dirty="0" smtClean="0">
                          <a:latin typeface="Times New Roman" panose="02020603050405020304" pitchFamily="18" charset="0"/>
                          <a:cs typeface="Times New Roman" panose="02020603050405020304" pitchFamily="18" charset="0"/>
                        </a:rPr>
                        <a:t> </a:t>
                      </a:r>
                      <a:r>
                        <a:rPr lang="ru-RU" sz="800" dirty="0" smtClean="0">
                          <a:latin typeface="Times New Roman" panose="02020603050405020304" pitchFamily="18" charset="0"/>
                          <a:cs typeface="Times New Roman" panose="02020603050405020304" pitchFamily="18" charset="0"/>
                        </a:rPr>
                        <a:t>заглубление коммуникаций в грунт</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Строительство тепловых сетей по кольцевой</a:t>
                      </a:r>
                    </a:p>
                    <a:p>
                      <a:pPr algn="ctr"/>
                      <a:r>
                        <a:rPr lang="ru-RU" sz="800" dirty="0" smtClean="0">
                          <a:latin typeface="Times New Roman" panose="02020603050405020304" pitchFamily="18" charset="0"/>
                          <a:cs typeface="Times New Roman" panose="02020603050405020304" pitchFamily="18" charset="0"/>
                        </a:rPr>
                        <a:t>системе, прокладка труб отопительной системы в специальных каналах</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Размещение запорных и регулирующих приспособлений в смотровых колодцах</a:t>
                      </a:r>
                    </a:p>
                    <a:p>
                      <a:pPr algn="ctr"/>
                      <a:r>
                        <a:rPr lang="ru-RU" sz="800" dirty="0" smtClean="0">
                          <a:latin typeface="Times New Roman" panose="02020603050405020304" pitchFamily="18" charset="0"/>
                          <a:cs typeface="Times New Roman" panose="02020603050405020304" pitchFamily="18" charset="0"/>
                        </a:rPr>
                        <a:t>и, по возможности, на </a:t>
                      </a:r>
                      <a:r>
                        <a:rPr lang="ru-RU" sz="800" dirty="0" err="1" smtClean="0">
                          <a:latin typeface="Times New Roman" panose="02020603050405020304" pitchFamily="18" charset="0"/>
                          <a:cs typeface="Times New Roman" panose="02020603050405020304" pitchFamily="18" charset="0"/>
                        </a:rPr>
                        <a:t>незаваливаемой</a:t>
                      </a:r>
                      <a:r>
                        <a:rPr lang="ru-RU" sz="800" dirty="0" smtClean="0">
                          <a:latin typeface="Times New Roman" panose="02020603050405020304" pitchFamily="18" charset="0"/>
                          <a:cs typeface="Times New Roman" panose="02020603050405020304" pitchFamily="18" charset="0"/>
                        </a:rPr>
                        <a:t> территории</a:t>
                      </a:r>
                    </a:p>
                  </a:txBody>
                  <a:tcPr/>
                </a:tc>
                <a:tc>
                  <a:txBody>
                    <a:bodyPr/>
                    <a:lstStyle/>
                    <a:p>
                      <a:pPr algn="ctr"/>
                      <a:r>
                        <a:rPr lang="ru-RU" sz="800" dirty="0" smtClean="0">
                          <a:latin typeface="Times New Roman" panose="02020603050405020304" pitchFamily="18" charset="0"/>
                          <a:cs typeface="Times New Roman" panose="02020603050405020304" pitchFamily="18" charset="0"/>
                        </a:rPr>
                        <a:t>Установка на тепловых сетях запорно-регулирующей аппаратуры (вентилей, задвижек), предназначенной для отключения поврежденных участков</a:t>
                      </a:r>
                      <a:endParaRPr lang="ru-RU" sz="800" b="0" dirty="0">
                        <a:latin typeface="Times New Roman" panose="02020603050405020304" pitchFamily="18" charset="0"/>
                        <a:cs typeface="Times New Roman" panose="02020603050405020304" pitchFamily="18" charset="0"/>
                      </a:endParaRPr>
                    </a:p>
                  </a:txBody>
                  <a:tcPr/>
                </a:tc>
              </a:tr>
            </a:tbl>
          </a:graphicData>
        </a:graphic>
      </p:graphicFrame>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8840" y="810581"/>
            <a:ext cx="2520834" cy="150401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0947" y="2718148"/>
            <a:ext cx="2516619" cy="152204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410" y="4679147"/>
            <a:ext cx="2501121" cy="1522041"/>
          </a:xfrm>
          <a:prstGeom prst="rect">
            <a:avLst/>
          </a:prstGeom>
        </p:spPr>
      </p:pic>
    </p:spTree>
    <p:extLst>
      <p:ext uri="{BB962C8B-B14F-4D97-AF65-F5344CB8AC3E}">
        <p14:creationId xmlns:p14="http://schemas.microsoft.com/office/powerpoint/2010/main" val="2804256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77"/>
            <a:ext cx="12192000" cy="950362"/>
          </a:xfrm>
          <a:prstGeom prst="rec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99876" y="310496"/>
            <a:ext cx="10549333" cy="400110"/>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СРОЧНОЕ ЗАХОРОНЕНИЕ ТРУПОВ В ВОЕННОЕ ВРЕМЯ</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321946" y="1120217"/>
            <a:ext cx="11358663" cy="1200329"/>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a:t>
            </a:r>
            <a:r>
              <a:rPr lang="ru-RU" sz="1200" dirty="0" smtClean="0">
                <a:latin typeface="Times New Roman" panose="02020603050405020304" pitchFamily="18" charset="0"/>
                <a:cs typeface="Times New Roman" panose="02020603050405020304" pitchFamily="18" charset="0"/>
              </a:rPr>
              <a:t>января </a:t>
            </a:r>
            <a:r>
              <a:rPr lang="ru-RU" sz="1200" dirty="0">
                <a:latin typeface="Times New Roman" panose="02020603050405020304" pitchFamily="18" charset="0"/>
                <a:cs typeface="Times New Roman" panose="02020603050405020304" pitchFamily="18" charset="0"/>
              </a:rPr>
              <a:t>1996 г. № </a:t>
            </a:r>
            <a:r>
              <a:rPr lang="ru-RU" sz="1200" dirty="0" smtClean="0">
                <a:latin typeface="Times New Roman" panose="02020603050405020304" pitchFamily="18" charset="0"/>
                <a:cs typeface="Times New Roman" panose="02020603050405020304" pitchFamily="18" charset="0"/>
              </a:rPr>
              <a:t>8-ФЗ </a:t>
            </a:r>
            <a:r>
              <a:rPr lang="ru-RU" sz="1200" dirty="0">
                <a:latin typeface="Times New Roman" panose="02020603050405020304" pitchFamily="18" charset="0"/>
                <a:cs typeface="Times New Roman" panose="02020603050405020304" pitchFamily="18" charset="0"/>
              </a:rPr>
              <a:t>«О погребении и похоронном деле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a:t>
            </a:r>
            <a:r>
              <a:rPr lang="ru-RU" sz="1200" dirty="0" smtClean="0">
                <a:latin typeface="Times New Roman" panose="02020603050405020304" pitchFamily="18" charset="0"/>
                <a:cs typeface="Times New Roman" panose="02020603050405020304" pitchFamily="18" charset="0"/>
              </a:rPr>
              <a:t>февраля 1998 </a:t>
            </a:r>
            <a:r>
              <a:rPr lang="ru-RU" sz="1200" dirty="0">
                <a:latin typeface="Times New Roman" panose="02020603050405020304" pitchFamily="18" charset="0"/>
                <a:cs typeface="Times New Roman" panose="02020603050405020304" pitchFamily="18" charset="0"/>
              </a:rPr>
              <a:t>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30 </a:t>
            </a:r>
            <a:r>
              <a:rPr lang="ru-RU" sz="1200" dirty="0" smtClean="0">
                <a:latin typeface="Times New Roman" panose="02020603050405020304" pitchFamily="18" charset="0"/>
                <a:cs typeface="Times New Roman" panose="02020603050405020304" pitchFamily="18" charset="0"/>
              </a:rPr>
              <a:t>марта 1999 </a:t>
            </a:r>
            <a:r>
              <a:rPr lang="ru-RU" sz="1200" dirty="0">
                <a:latin typeface="Times New Roman" panose="02020603050405020304" pitchFamily="18" charset="0"/>
                <a:cs typeface="Times New Roman" panose="02020603050405020304" pitchFamily="18" charset="0"/>
              </a:rPr>
              <a:t>г. № </a:t>
            </a:r>
            <a:r>
              <a:rPr lang="ru-RU" sz="1200" dirty="0" smtClean="0">
                <a:latin typeface="Times New Roman" panose="02020603050405020304" pitchFamily="18" charset="0"/>
                <a:cs typeface="Times New Roman" panose="02020603050405020304" pitchFamily="18" charset="0"/>
              </a:rPr>
              <a:t>52-ФЗ </a:t>
            </a:r>
            <a:r>
              <a:rPr lang="ru-RU" sz="1200" dirty="0">
                <a:latin typeface="Times New Roman" panose="02020603050405020304" pitchFamily="18" charset="0"/>
                <a:cs typeface="Times New Roman" panose="02020603050405020304" pitchFamily="18" charset="0"/>
              </a:rPr>
              <a:t>«О санитарно-эпидемиологическом благополучии населения</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a:t>
            </a:r>
            <a:r>
              <a:rPr lang="ru-RU" sz="1200" dirty="0" smtClean="0">
                <a:latin typeface="Times New Roman" panose="02020603050405020304" pitchFamily="18" charset="0"/>
                <a:cs typeface="Times New Roman" panose="02020603050405020304" pitchFamily="18" charset="0"/>
              </a:rPr>
              <a:t>2007 г. </a:t>
            </a:r>
            <a:r>
              <a:rPr lang="ru-RU" sz="1200" dirty="0">
                <a:latin typeface="Times New Roman" panose="02020603050405020304" pitchFamily="18" charset="0"/>
                <a:cs typeface="Times New Roman" panose="02020603050405020304" pitchFamily="18" charset="0"/>
              </a:rPr>
              <a:t>№ 804 «Об утверждении Положения о гражданской обороне </a:t>
            </a:r>
            <a:r>
              <a:rPr lang="ru-RU" sz="1200" dirty="0" smtClean="0">
                <a:latin typeface="Times New Roman" panose="02020603050405020304" pitchFamily="18" charset="0"/>
                <a:cs typeface="Times New Roman" panose="02020603050405020304" pitchFamily="18" charset="0"/>
              </a:rPr>
              <a:t>в Российской </a:t>
            </a:r>
            <a:r>
              <a:rPr lang="ru-RU" sz="1200" dirty="0">
                <a:latin typeface="Times New Roman" panose="02020603050405020304" pitchFamily="18" charset="0"/>
                <a:cs typeface="Times New Roman" panose="02020603050405020304" pitchFamily="18" charset="0"/>
              </a:rPr>
              <a:t>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14 ноября 2008 г. </a:t>
            </a:r>
            <a:r>
              <a:rPr lang="ru-RU" sz="1200" dirty="0" smtClean="0">
                <a:latin typeface="Times New Roman" panose="02020603050405020304" pitchFamily="18" charset="0"/>
                <a:cs typeface="Times New Roman" panose="02020603050405020304" pitchFamily="18" charset="0"/>
              </a:rPr>
              <a:t>№ 687 </a:t>
            </a:r>
            <a:r>
              <a:rPr lang="ru-RU" sz="1200" dirty="0">
                <a:latin typeface="Times New Roman" panose="02020603050405020304" pitchFamily="18" charset="0"/>
                <a:cs typeface="Times New Roman" panose="02020603050405020304" pitchFamily="18" charset="0"/>
              </a:rPr>
              <a:t>«Об утверждении Положения об организации 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
        <p:nvSpPr>
          <p:cNvPr id="9" name="Title 2"/>
          <p:cNvSpPr txBox="1">
            <a:spLocks/>
          </p:cNvSpPr>
          <p:nvPr/>
        </p:nvSpPr>
        <p:spPr bwMode="auto">
          <a:xfrm>
            <a:off x="313072" y="2437775"/>
            <a:ext cx="11427727"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ru-RU" sz="2000" b="1" dirty="0" smtClean="0">
                <a:solidFill>
                  <a:srgbClr val="002060"/>
                </a:solidFill>
                <a:latin typeface="Times New Roman" panose="02020603050405020304" pitchFamily="18" charset="0"/>
                <a:cs typeface="Times New Roman" panose="02020603050405020304" pitchFamily="18" charset="0"/>
              </a:rPr>
              <a:t>САНИТАРНО-ПРОТИВОЭПИДЕМИОЛОГИЧЕСКОЕ (ПРОФИЛАКТИЧЕСКОЕ)</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ОБЕСПЕЧЕНИЕ </a:t>
            </a:r>
            <a:r>
              <a:rPr lang="ru-RU" sz="2000" b="1" dirty="0">
                <a:solidFill>
                  <a:srgbClr val="002060"/>
                </a:solidFill>
                <a:latin typeface="Times New Roman" panose="02020603050405020304" pitchFamily="18" charset="0"/>
                <a:cs typeface="Times New Roman" panose="02020603050405020304" pitchFamily="18" charset="0"/>
              </a:rPr>
              <a:t>НАСЕЛЕНИЯ</a:t>
            </a:r>
          </a:p>
        </p:txBody>
      </p:sp>
      <p:sp>
        <p:nvSpPr>
          <p:cNvPr id="2" name="Прямоугольник 1"/>
          <p:cNvSpPr/>
          <p:nvPr/>
        </p:nvSpPr>
        <p:spPr>
          <a:xfrm>
            <a:off x="313072" y="3338432"/>
            <a:ext cx="11496789" cy="3108543"/>
          </a:xfrm>
          <a:prstGeom prst="rect">
            <a:avLst/>
          </a:prstGeom>
          <a:ln>
            <a:solidFill>
              <a:srgbClr val="99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447675" algn="just"/>
            <a:r>
              <a:rPr lang="ru-RU" sz="1400" dirty="0">
                <a:solidFill>
                  <a:srgbClr val="000000"/>
                </a:solidFill>
                <a:latin typeface="Times New Roman" panose="02020603050405020304" pitchFamily="18" charset="0"/>
                <a:cs typeface="Times New Roman" panose="02020603050405020304" pitchFamily="18" charset="0"/>
              </a:rPr>
              <a:t>В условиях ведения </a:t>
            </a:r>
            <a:r>
              <a:rPr lang="ru-RU" sz="1400" dirty="0" smtClean="0">
                <a:solidFill>
                  <a:srgbClr val="000000"/>
                </a:solidFill>
                <a:latin typeface="Times New Roman" panose="02020603050405020304" pitchFamily="18" charset="0"/>
                <a:cs typeface="Times New Roman" panose="02020603050405020304" pitchFamily="18" charset="0"/>
              </a:rPr>
              <a:t>военных </a:t>
            </a:r>
            <a:r>
              <a:rPr lang="ru-RU" sz="1400" dirty="0">
                <a:solidFill>
                  <a:srgbClr val="000000"/>
                </a:solidFill>
                <a:latin typeface="Times New Roman" panose="02020603050405020304" pitchFamily="18" charset="0"/>
                <a:cs typeface="Times New Roman" panose="02020603050405020304" pitchFamily="18" charset="0"/>
              </a:rPr>
              <a:t>действий одной из важных задач для гражданской обороны является захоронение трупов. Захоронение трупов заключается в погребении с соблюдением установленных правил и обрядов. Своевременность захоронения трупов при массовом поражении людей крайне необходима для поддержания санитарно-эпидемиологического </a:t>
            </a:r>
            <a:r>
              <a:rPr lang="ru-RU" sz="1400" dirty="0" smtClean="0">
                <a:solidFill>
                  <a:srgbClr val="000000"/>
                </a:solidFill>
                <a:latin typeface="Times New Roman" panose="02020603050405020304" pitchFamily="18" charset="0"/>
                <a:cs typeface="Times New Roman" panose="02020603050405020304" pitchFamily="18" charset="0"/>
              </a:rPr>
              <a:t>благополучия в </a:t>
            </a:r>
            <a:r>
              <a:rPr lang="ru-RU" sz="1400" dirty="0">
                <a:solidFill>
                  <a:srgbClr val="000000"/>
                </a:solidFill>
                <a:latin typeface="Times New Roman" panose="02020603050405020304" pitchFamily="18" charset="0"/>
                <a:cs typeface="Times New Roman" panose="02020603050405020304" pitchFamily="18" charset="0"/>
              </a:rPr>
              <a:t>местах пребывания людей, недопущения появления в местах скопления трупов особо опасных инфекционных заболеваний. </a:t>
            </a:r>
          </a:p>
          <a:p>
            <a:pPr indent="447675" algn="just"/>
            <a:r>
              <a:rPr lang="ru-RU" sz="1400" dirty="0">
                <a:solidFill>
                  <a:srgbClr val="000000"/>
                </a:solidFill>
                <a:latin typeface="Times New Roman" panose="02020603050405020304" pitchFamily="18" charset="0"/>
                <a:cs typeface="Times New Roman" panose="02020603050405020304" pitchFamily="18" charset="0"/>
              </a:rPr>
              <a:t>Выполнение этих задач возлагается на соответствующие структурные подразделения органов исполнительной власти субъектов Российской Федерации, органов местного самоуправления и их силы: </a:t>
            </a:r>
            <a:endParaRPr lang="ru-RU" sz="1400" dirty="0" smtClean="0">
              <a:solidFill>
                <a:srgbClr val="000000"/>
              </a:solidFill>
              <a:latin typeface="Times New Roman" panose="02020603050405020304" pitchFamily="18" charset="0"/>
              <a:cs typeface="Times New Roman" panose="02020603050405020304" pitchFamily="18" charset="0"/>
            </a:endParaRPr>
          </a:p>
          <a:p>
            <a:pPr indent="447675" algn="just"/>
            <a:r>
              <a:rPr lang="ru-RU" sz="1400" dirty="0" smtClean="0">
                <a:solidFill>
                  <a:srgbClr val="000000"/>
                </a:solidFill>
                <a:latin typeface="Times New Roman" panose="02020603050405020304" pitchFamily="18" charset="0"/>
                <a:cs typeface="Times New Roman" panose="02020603050405020304" pitchFamily="18" charset="0"/>
              </a:rPr>
              <a:t>коммунально-технические </a:t>
            </a:r>
            <a:r>
              <a:rPr lang="ru-RU" sz="1400" dirty="0">
                <a:solidFill>
                  <a:srgbClr val="000000"/>
                </a:solidFill>
                <a:latin typeface="Times New Roman" panose="02020603050405020304" pitchFamily="18" charset="0"/>
                <a:cs typeface="Times New Roman" panose="02020603050405020304" pitchFamily="18" charset="0"/>
              </a:rPr>
              <a:t>(создание и обеспечение специальных команд для сбора погибших; сбор погибших и доставка их к местам проведения судебной медицинской экспертизы; доставка погибших к месту захоронения после судмедэкспертизы); </a:t>
            </a:r>
            <a:endParaRPr lang="ru-RU" sz="1400" dirty="0" smtClean="0">
              <a:solidFill>
                <a:srgbClr val="000000"/>
              </a:solidFill>
              <a:latin typeface="Times New Roman" panose="02020603050405020304" pitchFamily="18" charset="0"/>
              <a:cs typeface="Times New Roman" panose="02020603050405020304" pitchFamily="18" charset="0"/>
            </a:endParaRPr>
          </a:p>
          <a:p>
            <a:pPr indent="447675" algn="just"/>
            <a:r>
              <a:rPr lang="ru-RU" sz="1400" dirty="0" smtClean="0">
                <a:solidFill>
                  <a:srgbClr val="000000"/>
                </a:solidFill>
                <a:latin typeface="Times New Roman" panose="02020603050405020304" pitchFamily="18" charset="0"/>
                <a:cs typeface="Times New Roman" panose="02020603050405020304" pitchFamily="18" charset="0"/>
              </a:rPr>
              <a:t>санитарного </a:t>
            </a:r>
            <a:r>
              <a:rPr lang="ru-RU" sz="1400" dirty="0">
                <a:solidFill>
                  <a:srgbClr val="000000"/>
                </a:solidFill>
                <a:latin typeface="Times New Roman" panose="02020603050405020304" pitchFamily="18" charset="0"/>
                <a:cs typeface="Times New Roman" panose="02020603050405020304" pitchFamily="18" charset="0"/>
              </a:rPr>
              <a:t>надзора, санитарно-эпидемиологического контроля (организация и проведение судебной медицинской экспертизы; захоронение умерших от ран, болезней в медицинских учреждениях; создание </a:t>
            </a:r>
            <a:r>
              <a:rPr lang="ru-RU" sz="1400" dirty="0" smtClean="0">
                <a:solidFill>
                  <a:srgbClr val="000000"/>
                </a:solidFill>
                <a:latin typeface="Times New Roman" panose="02020603050405020304" pitchFamily="18" charset="0"/>
                <a:cs typeface="Times New Roman" panose="02020603050405020304" pitchFamily="18" charset="0"/>
              </a:rPr>
              <a:t>санитарно-эпидемиологических </a:t>
            </a:r>
            <a:r>
              <a:rPr lang="ru-RU" sz="1400" dirty="0">
                <a:solidFill>
                  <a:srgbClr val="000000"/>
                </a:solidFill>
                <a:latin typeface="Times New Roman" panose="02020603050405020304" pitchFamily="18" charset="0"/>
                <a:cs typeface="Times New Roman" panose="02020603050405020304" pitchFamily="18" charset="0"/>
              </a:rPr>
              <a:t>групп для выявления и захоронения трупов в очаге особо опасных инфекций и проведение текущей и заключительной дезактивации в очаге особо опасной инфекции; транспорта, доставляющего трупы; осуществление контроля за полнотой и качеством проведения дезинфекции другими службами) и другие. </a:t>
            </a:r>
            <a:endParaRPr lang="ru-RU" sz="1400" dirty="0" smtClean="0">
              <a:solidFill>
                <a:srgbClr val="000000"/>
              </a:solidFill>
              <a:latin typeface="Times New Roman" panose="02020603050405020304" pitchFamily="18" charset="0"/>
              <a:cs typeface="Times New Roman" panose="02020603050405020304" pitchFamily="18" charset="0"/>
            </a:endParaRPr>
          </a:p>
          <a:p>
            <a:pPr indent="447675" algn="just"/>
            <a:r>
              <a:rPr lang="ru-RU" sz="1400" dirty="0" smtClean="0">
                <a:solidFill>
                  <a:srgbClr val="000000"/>
                </a:solidFill>
                <a:latin typeface="Times New Roman" panose="02020603050405020304" pitchFamily="18" charset="0"/>
                <a:cs typeface="Times New Roman" panose="02020603050405020304" pitchFamily="18" charset="0"/>
              </a:rPr>
              <a:t>Количество </a:t>
            </a:r>
            <a:r>
              <a:rPr lang="ru-RU" sz="1400" dirty="0">
                <a:solidFill>
                  <a:srgbClr val="000000"/>
                </a:solidFill>
                <a:latin typeface="Times New Roman" panose="02020603050405020304" pitchFamily="18" charset="0"/>
                <a:cs typeface="Times New Roman" panose="02020603050405020304" pitchFamily="18" charset="0"/>
              </a:rPr>
              <a:t>создаваемых для этих целей формирований зависит от плотности проживающего на той или иной территории населения, характера ведения </a:t>
            </a:r>
            <a:r>
              <a:rPr lang="ru-RU" sz="1400" dirty="0" smtClean="0">
                <a:solidFill>
                  <a:srgbClr val="000000"/>
                </a:solidFill>
                <a:latin typeface="Times New Roman" panose="02020603050405020304" pitchFamily="18" charset="0"/>
                <a:cs typeface="Times New Roman" panose="02020603050405020304" pitchFamily="18" charset="0"/>
              </a:rPr>
              <a:t>военных </a:t>
            </a:r>
            <a:r>
              <a:rPr lang="ru-RU" sz="1400" dirty="0">
                <a:solidFill>
                  <a:srgbClr val="000000"/>
                </a:solidFill>
                <a:latin typeface="Times New Roman" panose="02020603050405020304" pitchFamily="18" charset="0"/>
                <a:cs typeface="Times New Roman" panose="02020603050405020304" pitchFamily="18" charset="0"/>
              </a:rPr>
              <a:t>действий и т.п. При необходимости могут привлекаться воинские подразделения и формирования общего назначения.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264352" y="6422170"/>
            <a:ext cx="2844800" cy="365125"/>
          </a:xfrm>
        </p:spPr>
        <p:txBody>
          <a:bodyPr/>
          <a:lstStyle/>
          <a:p>
            <a:pPr>
              <a:defRPr/>
            </a:pPr>
            <a:fld id="{1E49034A-A7B1-445D-B275-FE52B65EA479}" type="slidenum">
              <a:rPr lang="ru-RU" smtClean="0"/>
              <a:pPr>
                <a:defRPr/>
              </a:pPr>
              <a:t>68</a:t>
            </a:fld>
            <a:endParaRPr lang="ru-RU"/>
          </a:p>
        </p:txBody>
      </p:sp>
    </p:spTree>
    <p:extLst>
      <p:ext uri="{BB962C8B-B14F-4D97-AF65-F5344CB8AC3E}">
        <p14:creationId xmlns:p14="http://schemas.microsoft.com/office/powerpoint/2010/main" val="18556555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0" y="-77"/>
            <a:ext cx="12192000" cy="326208"/>
          </a:xfrm>
          <a:prstGeom prst="rec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0975" y="49132"/>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СРОЧНОЕ ЗАХОРОНЕНИЕ ТРУПОВ В ВОЕННОЕ ВРЕМЯ</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12" name="Прямоугольник 11"/>
          <p:cNvSpPr/>
          <p:nvPr/>
        </p:nvSpPr>
        <p:spPr>
          <a:xfrm>
            <a:off x="310771" y="461646"/>
            <a:ext cx="11570457" cy="7848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just"/>
            <a:r>
              <a:rPr lang="ru-RU" sz="1900" b="1" dirty="0">
                <a:solidFill>
                  <a:srgbClr val="002060"/>
                </a:solidFill>
                <a:latin typeface="Times New Roman" panose="02020603050405020304" pitchFamily="18" charset="0"/>
                <a:ea typeface="+mj-ea"/>
                <a:cs typeface="Times New Roman" panose="02020603050405020304" pitchFamily="18" charset="0"/>
              </a:rPr>
              <a:t>ОСНОВНЫЕ МЕРОПРИЯТИЯ ПО </a:t>
            </a:r>
            <a:r>
              <a:rPr lang="ru-RU" sz="1900" b="1" dirty="0" smtClean="0">
                <a:solidFill>
                  <a:srgbClr val="002060"/>
                </a:solidFill>
                <a:latin typeface="Times New Roman" panose="02020603050405020304" pitchFamily="18" charset="0"/>
                <a:cs typeface="Times New Roman" panose="02020603050405020304" pitchFamily="18" charset="0"/>
              </a:rPr>
              <a:t>САНИТАРНО-ПРОТИВОЭПИДЕМИОЛОГИЧЕСКОМУ (ПРОФИЛАКТИЧЕСКОМУ) </a:t>
            </a:r>
            <a:r>
              <a:rPr lang="ru-RU" sz="1900" b="1" dirty="0" smtClean="0">
                <a:solidFill>
                  <a:srgbClr val="002060"/>
                </a:solidFill>
                <a:latin typeface="Times New Roman" panose="02020603050405020304" pitchFamily="18" charset="0"/>
                <a:ea typeface="+mj-ea"/>
                <a:cs typeface="Times New Roman" panose="02020603050405020304" pitchFamily="18" charset="0"/>
              </a:rPr>
              <a:t>ОБЕСПЕЧЕНИЮ НАСЕЛЕНИЯ </a:t>
            </a:r>
            <a:r>
              <a:rPr lang="ru-RU" sz="1900" b="1" dirty="0">
                <a:solidFill>
                  <a:srgbClr val="002060"/>
                </a:solidFill>
                <a:latin typeface="Times New Roman" panose="02020603050405020304" pitchFamily="18" charset="0"/>
                <a:ea typeface="+mj-ea"/>
                <a:cs typeface="Times New Roman" panose="02020603050405020304" pitchFamily="18" charset="0"/>
              </a:rPr>
              <a:t>В РАЙОНАХ </a:t>
            </a:r>
            <a:r>
              <a:rPr lang="ru-RU" sz="1900" b="1" dirty="0" smtClean="0">
                <a:solidFill>
                  <a:srgbClr val="002060"/>
                </a:solidFill>
                <a:latin typeface="Times New Roman" panose="02020603050405020304" pitchFamily="18" charset="0"/>
                <a:ea typeface="+mj-ea"/>
                <a:cs typeface="Times New Roman" panose="02020603050405020304" pitchFamily="18" charset="0"/>
              </a:rPr>
              <a:t>ВОЕННЫХ </a:t>
            </a:r>
            <a:r>
              <a:rPr lang="ru-RU" sz="1900" b="1" dirty="0">
                <a:solidFill>
                  <a:srgbClr val="002060"/>
                </a:solidFill>
                <a:latin typeface="Times New Roman" panose="02020603050405020304" pitchFamily="18" charset="0"/>
                <a:ea typeface="+mj-ea"/>
                <a:cs typeface="Times New Roman" panose="02020603050405020304" pitchFamily="18" charset="0"/>
              </a:rPr>
              <a:t>ДЕЙСТВИЙ</a:t>
            </a:r>
          </a:p>
        </p:txBody>
      </p:sp>
      <p:sp>
        <p:nvSpPr>
          <p:cNvPr id="3" name="Прямоугольник с одним усеченным и одним скругленным углом 2"/>
          <p:cNvSpPr/>
          <p:nvPr/>
        </p:nvSpPr>
        <p:spPr>
          <a:xfrm>
            <a:off x="277694" y="1250628"/>
            <a:ext cx="1463904" cy="2820913"/>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smtClean="0">
                <a:latin typeface="Times New Roman" panose="02020603050405020304" pitchFamily="18" charset="0"/>
                <a:cs typeface="Times New Roman" panose="02020603050405020304" pitchFamily="18" charset="0"/>
              </a:rPr>
              <a:t>Дезинфекция</a:t>
            </a:r>
            <a:endParaRPr lang="ru-RU" sz="1300" dirty="0">
              <a:latin typeface="Times New Roman" panose="02020603050405020304" pitchFamily="18" charset="0"/>
              <a:cs typeface="Times New Roman" panose="02020603050405020304" pitchFamily="18" charset="0"/>
            </a:endParaRPr>
          </a:p>
          <a:p>
            <a:pPr algn="ctr"/>
            <a:r>
              <a:rPr lang="ru-RU" sz="1300" dirty="0">
                <a:latin typeface="Times New Roman" panose="02020603050405020304" pitchFamily="18" charset="0"/>
                <a:cs typeface="Times New Roman" panose="02020603050405020304" pitchFamily="18" charset="0"/>
              </a:rPr>
              <a:t>трупов </a:t>
            </a:r>
            <a:r>
              <a:rPr lang="ru-RU" sz="1300" dirty="0" smtClean="0">
                <a:latin typeface="Times New Roman" panose="02020603050405020304" pitchFamily="18" charset="0"/>
                <a:cs typeface="Times New Roman" panose="02020603050405020304" pitchFamily="18" charset="0"/>
              </a:rPr>
              <a:t>заразных</a:t>
            </a:r>
            <a:endParaRPr lang="ru-RU" sz="1300" dirty="0">
              <a:latin typeface="Times New Roman" panose="02020603050405020304" pitchFamily="18" charset="0"/>
              <a:cs typeface="Times New Roman" panose="02020603050405020304" pitchFamily="18" charset="0"/>
            </a:endParaRPr>
          </a:p>
          <a:p>
            <a:pPr algn="ctr"/>
            <a:r>
              <a:rPr lang="ru-RU" sz="1300" dirty="0">
                <a:latin typeface="Times New Roman" panose="02020603050405020304" pitchFamily="18" charset="0"/>
                <a:cs typeface="Times New Roman" panose="02020603050405020304" pitchFamily="18" charset="0"/>
              </a:rPr>
              <a:t>больных</a:t>
            </a:r>
          </a:p>
        </p:txBody>
      </p:sp>
      <p:sp>
        <p:nvSpPr>
          <p:cNvPr id="2" name="Номер слайда 1"/>
          <p:cNvSpPr>
            <a:spLocks noGrp="1"/>
          </p:cNvSpPr>
          <p:nvPr>
            <p:ph type="sldNum" sz="quarter" idx="12"/>
          </p:nvPr>
        </p:nvSpPr>
        <p:spPr>
          <a:xfrm>
            <a:off x="9347200" y="6492875"/>
            <a:ext cx="2844800" cy="365125"/>
          </a:xfrm>
        </p:spPr>
        <p:txBody>
          <a:bodyPr/>
          <a:lstStyle/>
          <a:p>
            <a:pPr>
              <a:defRPr/>
            </a:pPr>
            <a:fld id="{1E49034A-A7B1-445D-B275-FE52B65EA479}" type="slidenum">
              <a:rPr lang="ru-RU" smtClean="0"/>
              <a:pPr>
                <a:defRPr/>
              </a:pPr>
              <a:t>69</a:t>
            </a:fld>
            <a:endParaRPr lang="ru-RU"/>
          </a:p>
        </p:txBody>
      </p:sp>
      <p:sp>
        <p:nvSpPr>
          <p:cNvPr id="18" name="Прямоугольник с одним усеченным и одним скругленным углом 17"/>
          <p:cNvSpPr/>
          <p:nvPr/>
        </p:nvSpPr>
        <p:spPr>
          <a:xfrm>
            <a:off x="10212312" y="1250316"/>
            <a:ext cx="1631269" cy="2808312"/>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Оформление могил и кладбищ погибших и умерших при ведении военных действий или вследствие этих действий</a:t>
            </a:r>
          </a:p>
        </p:txBody>
      </p:sp>
      <p:sp>
        <p:nvSpPr>
          <p:cNvPr id="19" name="Прямоугольник с одним усеченным и одним скругленным углом 18"/>
          <p:cNvSpPr/>
          <p:nvPr/>
        </p:nvSpPr>
        <p:spPr>
          <a:xfrm>
            <a:off x="1856332" y="1241905"/>
            <a:ext cx="1409510" cy="2820913"/>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Сбор погибших,</a:t>
            </a:r>
          </a:p>
          <a:p>
            <a:pPr algn="ctr"/>
            <a:r>
              <a:rPr lang="ru-RU" sz="1300" dirty="0">
                <a:latin typeface="Times New Roman" panose="02020603050405020304" pitchFamily="18" charset="0"/>
                <a:cs typeface="Times New Roman" panose="02020603050405020304" pitchFamily="18" charset="0"/>
              </a:rPr>
              <a:t>их доставка</a:t>
            </a:r>
          </a:p>
          <a:p>
            <a:pPr algn="ctr"/>
            <a:r>
              <a:rPr lang="ru-RU" sz="1300" dirty="0">
                <a:latin typeface="Times New Roman" panose="02020603050405020304" pitchFamily="18" charset="0"/>
                <a:cs typeface="Times New Roman" panose="02020603050405020304" pitchFamily="18" charset="0"/>
              </a:rPr>
              <a:t>к местам</a:t>
            </a:r>
          </a:p>
          <a:p>
            <a:pPr algn="ctr"/>
            <a:r>
              <a:rPr lang="ru-RU" sz="1300" dirty="0">
                <a:latin typeface="Times New Roman" panose="02020603050405020304" pitchFamily="18" charset="0"/>
                <a:cs typeface="Times New Roman" panose="02020603050405020304" pitchFamily="18" charset="0"/>
              </a:rPr>
              <a:t>захоронения</a:t>
            </a:r>
          </a:p>
        </p:txBody>
      </p:sp>
      <p:sp>
        <p:nvSpPr>
          <p:cNvPr id="20" name="Прямоугольник с одним усеченным и одним скругленным углом 19"/>
          <p:cNvSpPr/>
          <p:nvPr/>
        </p:nvSpPr>
        <p:spPr>
          <a:xfrm>
            <a:off x="3372096" y="1241906"/>
            <a:ext cx="1658326" cy="2820913"/>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Обеспечение</a:t>
            </a:r>
          </a:p>
          <a:p>
            <a:pPr algn="ctr"/>
            <a:r>
              <a:rPr lang="ru-RU" sz="1300" dirty="0">
                <a:latin typeface="Times New Roman" panose="02020603050405020304" pitchFamily="18" charset="0"/>
                <a:cs typeface="Times New Roman" panose="02020603050405020304" pitchFamily="18" charset="0"/>
              </a:rPr>
              <a:t>мероприятий по</a:t>
            </a:r>
          </a:p>
          <a:p>
            <a:pPr algn="ctr"/>
            <a:r>
              <a:rPr lang="ru-RU" sz="1300" dirty="0">
                <a:latin typeface="Times New Roman" panose="02020603050405020304" pitchFamily="18" charset="0"/>
                <a:cs typeface="Times New Roman" panose="02020603050405020304" pitchFamily="18" charset="0"/>
              </a:rPr>
              <a:t>срочному </a:t>
            </a:r>
            <a:r>
              <a:rPr lang="ru-RU" sz="1300" dirty="0" smtClean="0">
                <a:latin typeface="Times New Roman" panose="02020603050405020304" pitchFamily="18" charset="0"/>
                <a:cs typeface="Times New Roman" panose="02020603050405020304" pitchFamily="18" charset="0"/>
              </a:rPr>
              <a:t>захоронению </a:t>
            </a:r>
            <a:r>
              <a:rPr lang="ru-RU" sz="1300" dirty="0">
                <a:latin typeface="Times New Roman" panose="02020603050405020304" pitchFamily="18" charset="0"/>
                <a:cs typeface="Times New Roman" panose="02020603050405020304" pitchFamily="18" charset="0"/>
              </a:rPr>
              <a:t>трупов</a:t>
            </a:r>
          </a:p>
          <a:p>
            <a:pPr algn="ctr"/>
            <a:r>
              <a:rPr lang="ru-RU" sz="1300" dirty="0">
                <a:latin typeface="Times New Roman" panose="02020603050405020304" pitchFamily="18" charset="0"/>
                <a:cs typeface="Times New Roman" panose="02020603050405020304" pitchFamily="18" charset="0"/>
              </a:rPr>
              <a:t>транспортом,</a:t>
            </a:r>
          </a:p>
          <a:p>
            <a:pPr algn="ctr"/>
            <a:r>
              <a:rPr lang="ru-RU" sz="1300" dirty="0">
                <a:latin typeface="Times New Roman" panose="02020603050405020304" pitchFamily="18" charset="0"/>
                <a:cs typeface="Times New Roman" panose="02020603050405020304" pitchFamily="18" charset="0"/>
              </a:rPr>
              <a:t>инструментом,</a:t>
            </a:r>
          </a:p>
          <a:p>
            <a:pPr algn="ctr"/>
            <a:r>
              <a:rPr lang="ru-RU" sz="1300" dirty="0" smtClean="0">
                <a:latin typeface="Times New Roman" panose="02020603050405020304" pitchFamily="18" charset="0"/>
                <a:cs typeface="Times New Roman" panose="02020603050405020304" pitchFamily="18" charset="0"/>
              </a:rPr>
              <a:t>инженерной</a:t>
            </a:r>
            <a:endParaRPr lang="ru-RU" sz="1300" dirty="0">
              <a:latin typeface="Times New Roman" panose="02020603050405020304" pitchFamily="18" charset="0"/>
              <a:cs typeface="Times New Roman" panose="02020603050405020304" pitchFamily="18" charset="0"/>
            </a:endParaRPr>
          </a:p>
          <a:p>
            <a:pPr algn="ctr"/>
            <a:r>
              <a:rPr lang="ru-RU" sz="1300" dirty="0">
                <a:latin typeface="Times New Roman" panose="02020603050405020304" pitchFamily="18" charset="0"/>
                <a:cs typeface="Times New Roman" panose="02020603050405020304" pitchFamily="18" charset="0"/>
              </a:rPr>
              <a:t>техникой, </a:t>
            </a:r>
            <a:r>
              <a:rPr lang="ru-RU" sz="1300" dirty="0" smtClean="0">
                <a:latin typeface="Times New Roman" panose="02020603050405020304" pitchFamily="18" charset="0"/>
                <a:cs typeface="Times New Roman" panose="02020603050405020304" pitchFamily="18" charset="0"/>
              </a:rPr>
              <a:t>рабочей </a:t>
            </a:r>
            <a:r>
              <a:rPr lang="ru-RU" sz="1300" dirty="0">
                <a:latin typeface="Times New Roman" panose="02020603050405020304" pitchFamily="18" charset="0"/>
                <a:cs typeface="Times New Roman" panose="02020603050405020304" pitchFamily="18" charset="0"/>
              </a:rPr>
              <a:t>одеждой </a:t>
            </a:r>
            <a:r>
              <a:rPr lang="ru-RU" sz="1300" dirty="0" smtClean="0">
                <a:latin typeface="Times New Roman" panose="02020603050405020304" pitchFamily="18" charset="0"/>
                <a:cs typeface="Times New Roman" panose="02020603050405020304" pitchFamily="18" charset="0"/>
              </a:rPr>
              <a:t>и </a:t>
            </a:r>
            <a:r>
              <a:rPr lang="ru-RU" sz="1300" dirty="0" err="1" smtClean="0">
                <a:latin typeface="Times New Roman" panose="02020603050405020304" pitchFamily="18" charset="0"/>
                <a:cs typeface="Times New Roman" panose="02020603050405020304" pitchFamily="18" charset="0"/>
              </a:rPr>
              <a:t>дезинфекцион-ными</a:t>
            </a:r>
            <a:r>
              <a:rPr lang="ru-RU" sz="1300" dirty="0" smtClean="0">
                <a:latin typeface="Times New Roman" panose="02020603050405020304" pitchFamily="18" charset="0"/>
                <a:cs typeface="Times New Roman" panose="02020603050405020304" pitchFamily="18" charset="0"/>
              </a:rPr>
              <a:t> средствами</a:t>
            </a:r>
            <a:endParaRPr lang="ru-RU" sz="1300" dirty="0">
              <a:latin typeface="Times New Roman" panose="02020603050405020304" pitchFamily="18" charset="0"/>
              <a:cs typeface="Times New Roman" panose="02020603050405020304" pitchFamily="18" charset="0"/>
            </a:endParaRPr>
          </a:p>
        </p:txBody>
      </p:sp>
      <p:sp>
        <p:nvSpPr>
          <p:cNvPr id="21" name="Прямоугольник с одним усеченным и одним скругленным углом 20"/>
          <p:cNvSpPr/>
          <p:nvPr/>
        </p:nvSpPr>
        <p:spPr>
          <a:xfrm>
            <a:off x="5131368" y="1256616"/>
            <a:ext cx="1497489" cy="2808312"/>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Соблюдение</a:t>
            </a:r>
          </a:p>
          <a:p>
            <a:pPr algn="ctr"/>
            <a:r>
              <a:rPr lang="ru-RU" sz="1300" dirty="0">
                <a:latin typeface="Times New Roman" panose="02020603050405020304" pitchFamily="18" charset="0"/>
                <a:cs typeface="Times New Roman" panose="02020603050405020304" pitchFamily="18" charset="0"/>
              </a:rPr>
              <a:t>санитарно-</a:t>
            </a:r>
          </a:p>
          <a:p>
            <a:pPr algn="ctr"/>
            <a:r>
              <a:rPr lang="ru-RU" sz="1300" dirty="0">
                <a:latin typeface="Times New Roman" panose="02020603050405020304" pitchFamily="18" charset="0"/>
                <a:cs typeface="Times New Roman" panose="02020603050405020304" pitchFamily="18" charset="0"/>
              </a:rPr>
              <a:t>гигиенических</a:t>
            </a:r>
          </a:p>
          <a:p>
            <a:pPr algn="ctr"/>
            <a:r>
              <a:rPr lang="ru-RU" sz="1300" dirty="0">
                <a:latin typeface="Times New Roman" panose="02020603050405020304" pitchFamily="18" charset="0"/>
                <a:cs typeface="Times New Roman" panose="02020603050405020304" pitchFamily="18" charset="0"/>
              </a:rPr>
              <a:t>требований при</a:t>
            </a:r>
          </a:p>
          <a:p>
            <a:pPr algn="ctr"/>
            <a:r>
              <a:rPr lang="ru-RU" sz="1300" dirty="0">
                <a:latin typeface="Times New Roman" panose="02020603050405020304" pitchFamily="18" charset="0"/>
                <a:cs typeface="Times New Roman" panose="02020603050405020304" pitchFamily="18" charset="0"/>
              </a:rPr>
              <a:t>выборе мест</a:t>
            </a:r>
          </a:p>
          <a:p>
            <a:pPr algn="ctr"/>
            <a:r>
              <a:rPr lang="ru-RU" sz="1300" dirty="0">
                <a:latin typeface="Times New Roman" panose="02020603050405020304" pitchFamily="18" charset="0"/>
                <a:cs typeface="Times New Roman" panose="02020603050405020304" pitchFamily="18" charset="0"/>
              </a:rPr>
              <a:t>захоронения</a:t>
            </a:r>
          </a:p>
          <a:p>
            <a:pPr algn="ctr"/>
            <a:r>
              <a:rPr lang="ru-RU" sz="1300" dirty="0">
                <a:latin typeface="Times New Roman" panose="02020603050405020304" pitchFamily="18" charset="0"/>
                <a:cs typeface="Times New Roman" panose="02020603050405020304" pitchFamily="18" charset="0"/>
              </a:rPr>
              <a:t>и выполнение</a:t>
            </a:r>
          </a:p>
          <a:p>
            <a:pPr algn="ctr"/>
            <a:r>
              <a:rPr lang="ru-RU" sz="1300" dirty="0">
                <a:latin typeface="Times New Roman" panose="02020603050405020304" pitchFamily="18" charset="0"/>
                <a:cs typeface="Times New Roman" panose="02020603050405020304" pitchFamily="18" charset="0"/>
              </a:rPr>
              <a:t>правил</a:t>
            </a:r>
          </a:p>
          <a:p>
            <a:pPr algn="ctr"/>
            <a:r>
              <a:rPr lang="ru-RU" sz="1300" dirty="0">
                <a:latin typeface="Times New Roman" panose="02020603050405020304" pitchFamily="18" charset="0"/>
                <a:cs typeface="Times New Roman" panose="02020603050405020304" pitchFamily="18" charset="0"/>
              </a:rPr>
              <a:t>захоронения</a:t>
            </a:r>
          </a:p>
        </p:txBody>
      </p:sp>
      <p:sp>
        <p:nvSpPr>
          <p:cNvPr id="22" name="Прямоугольник с одним усеченным и одним скругленным углом 21"/>
          <p:cNvSpPr/>
          <p:nvPr/>
        </p:nvSpPr>
        <p:spPr>
          <a:xfrm>
            <a:off x="6747908" y="1241906"/>
            <a:ext cx="1598878" cy="2820913"/>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Организация</a:t>
            </a:r>
          </a:p>
          <a:p>
            <a:pPr algn="ctr"/>
            <a:r>
              <a:rPr lang="ru-RU" sz="1300" dirty="0">
                <a:latin typeface="Times New Roman" panose="02020603050405020304" pitchFamily="18" charset="0"/>
                <a:cs typeface="Times New Roman" panose="02020603050405020304" pitchFamily="18" charset="0"/>
              </a:rPr>
              <a:t>и проведение</a:t>
            </a:r>
          </a:p>
          <a:p>
            <a:pPr algn="ctr"/>
            <a:r>
              <a:rPr lang="ru-RU" sz="1300" dirty="0">
                <a:latin typeface="Times New Roman" panose="02020603050405020304" pitchFamily="18" charset="0"/>
                <a:cs typeface="Times New Roman" panose="02020603050405020304" pitchFamily="18" charset="0"/>
              </a:rPr>
              <a:t>опознания </a:t>
            </a:r>
            <a:r>
              <a:rPr lang="ru-RU" sz="1300" dirty="0" smtClean="0">
                <a:latin typeface="Times New Roman" panose="02020603050405020304" pitchFamily="18" charset="0"/>
                <a:cs typeface="Times New Roman" panose="02020603050405020304" pitchFamily="18" charset="0"/>
              </a:rPr>
              <a:t>погибших </a:t>
            </a:r>
            <a:r>
              <a:rPr lang="ru-RU" sz="1300" dirty="0">
                <a:latin typeface="Times New Roman" panose="02020603050405020304" pitchFamily="18" charset="0"/>
                <a:cs typeface="Times New Roman" panose="02020603050405020304" pitchFamily="18" charset="0"/>
              </a:rPr>
              <a:t>с </a:t>
            </a:r>
            <a:r>
              <a:rPr lang="ru-RU" sz="1300" dirty="0" smtClean="0">
                <a:latin typeface="Times New Roman" panose="02020603050405020304" pitchFamily="18" charset="0"/>
                <a:cs typeface="Times New Roman" panose="02020603050405020304" pitchFamily="18" charset="0"/>
              </a:rPr>
              <a:t>использованием, </a:t>
            </a:r>
            <a:r>
              <a:rPr lang="ru-RU" sz="1300" dirty="0">
                <a:latin typeface="Times New Roman" panose="02020603050405020304" pitchFamily="18" charset="0"/>
                <a:cs typeface="Times New Roman" panose="02020603050405020304" pitchFamily="18" charset="0"/>
              </a:rPr>
              <a:t>при</a:t>
            </a:r>
          </a:p>
          <a:p>
            <a:pPr algn="ctr"/>
            <a:r>
              <a:rPr lang="ru-RU" sz="1300" dirty="0">
                <a:latin typeface="Times New Roman" panose="02020603050405020304" pitchFamily="18" charset="0"/>
                <a:cs typeface="Times New Roman" panose="02020603050405020304" pitchFamily="18" charset="0"/>
              </a:rPr>
              <a:t>необходимости,</a:t>
            </a:r>
          </a:p>
          <a:p>
            <a:pPr algn="ctr"/>
            <a:r>
              <a:rPr lang="ru-RU" sz="1300" dirty="0">
                <a:latin typeface="Times New Roman" panose="02020603050405020304" pitchFamily="18" charset="0"/>
                <a:cs typeface="Times New Roman" panose="02020603050405020304" pitchFamily="18" charset="0"/>
              </a:rPr>
              <a:t>последних </a:t>
            </a:r>
            <a:r>
              <a:rPr lang="ru-RU" sz="1300" dirty="0" smtClean="0">
                <a:latin typeface="Times New Roman" panose="02020603050405020304" pitchFamily="18" charset="0"/>
                <a:cs typeface="Times New Roman" panose="02020603050405020304" pitchFamily="18" charset="0"/>
              </a:rPr>
              <a:t>достижений медицинской </a:t>
            </a:r>
            <a:r>
              <a:rPr lang="ru-RU" sz="1300" dirty="0">
                <a:latin typeface="Times New Roman" panose="02020603050405020304" pitchFamily="18" charset="0"/>
                <a:cs typeface="Times New Roman" panose="02020603050405020304" pitchFamily="18" charset="0"/>
              </a:rPr>
              <a:t>науки</a:t>
            </a:r>
          </a:p>
        </p:txBody>
      </p:sp>
      <p:sp>
        <p:nvSpPr>
          <p:cNvPr id="23" name="Прямоугольник с одним усеченным и одним скругленным углом 22"/>
          <p:cNvSpPr/>
          <p:nvPr/>
        </p:nvSpPr>
        <p:spPr>
          <a:xfrm>
            <a:off x="8465492" y="1269653"/>
            <a:ext cx="1628114" cy="2801044"/>
          </a:xfrm>
          <a:prstGeom prst="snip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300" dirty="0">
                <a:latin typeface="Times New Roman" panose="02020603050405020304" pitchFamily="18" charset="0"/>
                <a:cs typeface="Times New Roman" panose="02020603050405020304" pitchFamily="18" charset="0"/>
              </a:rPr>
              <a:t>Соблюдение</a:t>
            </a:r>
          </a:p>
          <a:p>
            <a:pPr algn="ctr"/>
            <a:r>
              <a:rPr lang="ru-RU" sz="1300" dirty="0">
                <a:latin typeface="Times New Roman" panose="02020603050405020304" pitchFamily="18" charset="0"/>
                <a:cs typeface="Times New Roman" panose="02020603050405020304" pitchFamily="18" charset="0"/>
              </a:rPr>
              <a:t>установленных</a:t>
            </a:r>
          </a:p>
          <a:p>
            <a:pPr algn="ctr"/>
            <a:r>
              <a:rPr lang="ru-RU" sz="1300" dirty="0">
                <a:latin typeface="Times New Roman" panose="02020603050405020304" pitchFamily="18" charset="0"/>
                <a:cs typeface="Times New Roman" panose="02020603050405020304" pitchFamily="18" charset="0"/>
              </a:rPr>
              <a:t>правил и </a:t>
            </a:r>
            <a:r>
              <a:rPr lang="ru-RU" sz="1300" dirty="0" smtClean="0">
                <a:latin typeface="Times New Roman" panose="02020603050405020304" pitchFamily="18" charset="0"/>
                <a:cs typeface="Times New Roman" panose="02020603050405020304" pitchFamily="18" charset="0"/>
              </a:rPr>
              <a:t>воинских почестей</a:t>
            </a:r>
            <a:endParaRPr lang="ru-RU" sz="1300" dirty="0">
              <a:latin typeface="Times New Roman" panose="02020603050405020304" pitchFamily="18" charset="0"/>
              <a:cs typeface="Times New Roman" panose="02020603050405020304" pitchFamily="18" charset="0"/>
            </a:endParaRPr>
          </a:p>
          <a:p>
            <a:pPr algn="ctr"/>
            <a:r>
              <a:rPr lang="ru-RU" sz="1300" dirty="0">
                <a:latin typeface="Times New Roman" panose="02020603050405020304" pitchFamily="18" charset="0"/>
                <a:cs typeface="Times New Roman" panose="02020603050405020304" pitchFamily="18" charset="0"/>
              </a:rPr>
              <a:t>при погребении</a:t>
            </a:r>
          </a:p>
          <a:p>
            <a:pPr algn="ctr"/>
            <a:r>
              <a:rPr lang="ru-RU" sz="1300" dirty="0" smtClean="0">
                <a:latin typeface="Times New Roman" panose="02020603050405020304" pitchFamily="18" charset="0"/>
                <a:cs typeface="Times New Roman" panose="02020603050405020304" pitchFamily="18" charset="0"/>
              </a:rPr>
              <a:t>военнослужащих спасательных</a:t>
            </a:r>
            <a:endParaRPr lang="ru-RU" sz="1300" dirty="0">
              <a:latin typeface="Times New Roman" panose="02020603050405020304" pitchFamily="18" charset="0"/>
              <a:cs typeface="Times New Roman" panose="02020603050405020304" pitchFamily="18" charset="0"/>
            </a:endParaRPr>
          </a:p>
          <a:p>
            <a:pPr algn="ctr"/>
            <a:r>
              <a:rPr lang="ru-RU" sz="1300" dirty="0">
                <a:latin typeface="Times New Roman" panose="02020603050405020304" pitchFamily="18" charset="0"/>
                <a:cs typeface="Times New Roman" panose="02020603050405020304" pitchFamily="18" charset="0"/>
              </a:rPr>
              <a:t>воинских</a:t>
            </a:r>
          </a:p>
          <a:p>
            <a:pPr algn="ctr"/>
            <a:r>
              <a:rPr lang="ru-RU" sz="1300" dirty="0" smtClean="0">
                <a:latin typeface="Times New Roman" panose="02020603050405020304" pitchFamily="18" charset="0"/>
                <a:cs typeface="Times New Roman" panose="02020603050405020304" pitchFamily="18" charset="0"/>
              </a:rPr>
              <a:t>формирований</a:t>
            </a:r>
            <a:endParaRPr lang="ru-RU" sz="13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808" y="4307784"/>
            <a:ext cx="3333750" cy="2209800"/>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4299995"/>
            <a:ext cx="3333750" cy="2200668"/>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4120" y="4307784"/>
            <a:ext cx="3344441" cy="2185091"/>
          </a:xfrm>
          <a:prstGeom prst="rect">
            <a:avLst/>
          </a:prstGeom>
        </p:spPr>
      </p:pic>
    </p:spTree>
    <p:extLst>
      <p:ext uri="{BB962C8B-B14F-4D97-AF65-F5344CB8AC3E}">
        <p14:creationId xmlns:p14="http://schemas.microsoft.com/office/powerpoint/2010/main" val="2891898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Прямоугольник 147"/>
          <p:cNvSpPr/>
          <p:nvPr/>
        </p:nvSpPr>
        <p:spPr>
          <a:xfrm>
            <a:off x="0" y="-77"/>
            <a:ext cx="12192000" cy="33797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71"/>
          <p:cNvSpPr/>
          <p:nvPr/>
        </p:nvSpPr>
        <p:spPr>
          <a:xfrm>
            <a:off x="7823093" y="2051018"/>
            <a:ext cx="1359499"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Программы повышения квалификации и курсового обучения по </a:t>
            </a:r>
            <a:r>
              <a:rPr lang="ru-RU" sz="500" dirty="0" smtClean="0">
                <a:solidFill>
                  <a:schemeClr val="tx1"/>
                </a:solidFill>
                <a:latin typeface="Times New Roman" panose="02020603050405020304" pitchFamily="18" charset="0"/>
                <a:cs typeface="Times New Roman" panose="02020603050405020304" pitchFamily="18" charset="0"/>
              </a:rPr>
              <a:t>ГО и </a:t>
            </a:r>
            <a:r>
              <a:rPr lang="ru-RU" sz="500" dirty="0">
                <a:solidFill>
                  <a:schemeClr val="tx1"/>
                </a:solidFill>
                <a:latin typeface="Times New Roman" panose="02020603050405020304" pitchFamily="18" charset="0"/>
                <a:cs typeface="Times New Roman" panose="02020603050405020304" pitchFamily="18" charset="0"/>
              </a:rPr>
              <a:t>защите в ЧС</a:t>
            </a:r>
          </a:p>
        </p:txBody>
      </p:sp>
      <p:sp>
        <p:nvSpPr>
          <p:cNvPr id="69" name="Прямоугольник 68"/>
          <p:cNvSpPr/>
          <p:nvPr/>
        </p:nvSpPr>
        <p:spPr>
          <a:xfrm>
            <a:off x="7828584" y="1766913"/>
            <a:ext cx="1359499"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 или предмета ОБЖ</a:t>
            </a:r>
          </a:p>
        </p:txBody>
      </p:sp>
      <p:cxnSp>
        <p:nvCxnSpPr>
          <p:cNvPr id="23" name="Прямая соединительная линия 22"/>
          <p:cNvCxnSpPr>
            <a:stCxn id="21" idx="3"/>
            <a:endCxn id="22" idx="1"/>
          </p:cNvCxnSpPr>
          <p:nvPr/>
        </p:nvCxnSpPr>
        <p:spPr>
          <a:xfrm flipV="1">
            <a:off x="5851000" y="1644748"/>
            <a:ext cx="461255" cy="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6321674" y="2385704"/>
            <a:ext cx="1370260"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ВДЮОД «Школа безопасности»</a:t>
            </a:r>
          </a:p>
        </p:txBody>
      </p:sp>
      <p:sp>
        <p:nvSpPr>
          <p:cNvPr id="2" name="Прямоугольник 1"/>
          <p:cNvSpPr/>
          <p:nvPr/>
        </p:nvSpPr>
        <p:spPr>
          <a:xfrm>
            <a:off x="1309083" y="860931"/>
            <a:ext cx="2766030" cy="60002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941" b="1" dirty="0" err="1">
                <a:solidFill>
                  <a:schemeClr val="tx1"/>
                </a:solidFill>
                <a:latin typeface="Times New Roman" panose="02020603050405020304" pitchFamily="18" charset="0"/>
                <a:cs typeface="Times New Roman" panose="02020603050405020304" pitchFamily="18" charset="0"/>
              </a:rPr>
              <a:t>Минпросвещения</a:t>
            </a:r>
            <a:r>
              <a:rPr lang="ru-RU" sz="941" b="1" dirty="0">
                <a:solidFill>
                  <a:schemeClr val="tx1"/>
                </a:solidFill>
                <a:latin typeface="Times New Roman" panose="02020603050405020304" pitchFamily="18" charset="0"/>
                <a:cs typeface="Times New Roman" panose="02020603050405020304" pitchFamily="18" charset="0"/>
              </a:rPr>
              <a:t> России </a:t>
            </a:r>
          </a:p>
          <a:p>
            <a:pPr algn="ctr">
              <a:defRPr/>
            </a:pPr>
            <a:r>
              <a:rPr lang="ru-RU" sz="941" b="1" dirty="0">
                <a:solidFill>
                  <a:schemeClr val="tx1"/>
                </a:solidFill>
                <a:latin typeface="Times New Roman" panose="02020603050405020304" pitchFamily="18" charset="0"/>
                <a:cs typeface="Times New Roman" panose="02020603050405020304" pitchFamily="18" charset="0"/>
              </a:rPr>
              <a:t>и </a:t>
            </a:r>
            <a:r>
              <a:rPr lang="ru-RU" sz="941" b="1" dirty="0" err="1">
                <a:solidFill>
                  <a:schemeClr val="tx1"/>
                </a:solidFill>
                <a:latin typeface="Times New Roman" panose="02020603050405020304" pitchFamily="18" charset="0"/>
                <a:cs typeface="Times New Roman" panose="02020603050405020304" pitchFamily="18" charset="0"/>
              </a:rPr>
              <a:t>Минобрнауки</a:t>
            </a:r>
            <a:r>
              <a:rPr lang="ru-RU" sz="941" b="1" dirty="0">
                <a:solidFill>
                  <a:schemeClr val="tx1"/>
                </a:solidFill>
                <a:latin typeface="Times New Roman" panose="02020603050405020304" pitchFamily="18" charset="0"/>
                <a:cs typeface="Times New Roman" panose="02020603050405020304" pitchFamily="18" charset="0"/>
              </a:rPr>
              <a:t> России</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585837" y="1171929"/>
            <a:ext cx="2134474" cy="29142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700" dirty="0">
                <a:solidFill>
                  <a:schemeClr val="tx1"/>
                </a:solidFill>
                <a:latin typeface="Times New Roman" panose="02020603050405020304" pitchFamily="18" charset="0"/>
                <a:cs typeface="Times New Roman" panose="02020603050405020304" pitchFamily="18" charset="0"/>
              </a:rPr>
              <a:t>Структурные подразделения по ГОЧС</a:t>
            </a:r>
          </a:p>
        </p:txBody>
      </p:sp>
      <p:sp>
        <p:nvSpPr>
          <p:cNvPr id="12292" name="TextBox 3"/>
          <p:cNvSpPr txBox="1">
            <a:spLocks noChangeArrowheads="1"/>
          </p:cNvSpPr>
          <p:nvPr/>
        </p:nvSpPr>
        <p:spPr bwMode="auto">
          <a:xfrm>
            <a:off x="2692098" y="1047285"/>
            <a:ext cx="214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cxnSp>
        <p:nvCxnSpPr>
          <p:cNvPr id="5" name="Прямая соединительная линия 4"/>
          <p:cNvCxnSpPr/>
          <p:nvPr/>
        </p:nvCxnSpPr>
        <p:spPr>
          <a:xfrm>
            <a:off x="2659926" y="3528792"/>
            <a:ext cx="3226" cy="97273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p:nvSpPr>
        <p:spPr>
          <a:xfrm>
            <a:off x="940331" y="1509632"/>
            <a:ext cx="1420034"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a:t>
            </a:r>
          </a:p>
        </p:txBody>
      </p:sp>
      <p:sp>
        <p:nvSpPr>
          <p:cNvPr id="7" name="Прямоугольник 6"/>
          <p:cNvSpPr/>
          <p:nvPr/>
        </p:nvSpPr>
        <p:spPr>
          <a:xfrm>
            <a:off x="2869747" y="1502428"/>
            <a:ext cx="1416189"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высшего образования</a:t>
            </a:r>
          </a:p>
        </p:txBody>
      </p:sp>
      <p:cxnSp>
        <p:nvCxnSpPr>
          <p:cNvPr id="8" name="Прямая соединительная линия 7"/>
          <p:cNvCxnSpPr>
            <a:stCxn id="6" idx="3"/>
            <a:endCxn id="7" idx="1"/>
          </p:cNvCxnSpPr>
          <p:nvPr/>
        </p:nvCxnSpPr>
        <p:spPr>
          <a:xfrm flipV="1">
            <a:off x="2360365" y="1648140"/>
            <a:ext cx="509382" cy="7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940331" y="1800813"/>
            <a:ext cx="1421641"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 или предмета ОБЖ</a:t>
            </a:r>
          </a:p>
        </p:txBody>
      </p:sp>
      <p:sp>
        <p:nvSpPr>
          <p:cNvPr id="10" name="Прямоугольник 9"/>
          <p:cNvSpPr/>
          <p:nvPr/>
        </p:nvSpPr>
        <p:spPr>
          <a:xfrm>
            <a:off x="2874850" y="1789726"/>
            <a:ext cx="1409538"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a:t>
            </a:r>
          </a:p>
          <a:p>
            <a:pPr algn="ctr">
              <a:defRPr/>
            </a:pPr>
            <a:r>
              <a:rPr lang="ru-RU" sz="600" dirty="0">
                <a:solidFill>
                  <a:schemeClr val="tx1"/>
                </a:solidFill>
                <a:latin typeface="Times New Roman" panose="02020603050405020304" pitchFamily="18" charset="0"/>
                <a:cs typeface="Times New Roman" panose="02020603050405020304" pitchFamily="18" charset="0"/>
              </a:rPr>
              <a:t> среднего профессионального образования</a:t>
            </a:r>
          </a:p>
        </p:txBody>
      </p:sp>
      <p:cxnSp>
        <p:nvCxnSpPr>
          <p:cNvPr id="11" name="Прямая соединительная линия 10"/>
          <p:cNvCxnSpPr>
            <a:stCxn id="9" idx="3"/>
            <a:endCxn id="10" idx="1"/>
          </p:cNvCxnSpPr>
          <p:nvPr/>
        </p:nvCxnSpPr>
        <p:spPr>
          <a:xfrm flipV="1">
            <a:off x="2361972" y="1935438"/>
            <a:ext cx="512878" cy="1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940331" y="2090048"/>
            <a:ext cx="1421641"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повышения квалификации по ГО и защите </a:t>
            </a:r>
            <a:r>
              <a:rPr lang="ru-RU" sz="600" dirty="0" smtClean="0">
                <a:solidFill>
                  <a:schemeClr val="tx1"/>
                </a:solidFill>
                <a:latin typeface="Times New Roman" panose="02020603050405020304" pitchFamily="18" charset="0"/>
                <a:cs typeface="Times New Roman" panose="02020603050405020304" pitchFamily="18" charset="0"/>
              </a:rPr>
              <a:t>от </a:t>
            </a:r>
            <a:r>
              <a:rPr lang="ru-RU" sz="600" dirty="0">
                <a:solidFill>
                  <a:schemeClr val="tx1"/>
                </a:solidFill>
                <a:latin typeface="Times New Roman" panose="02020603050405020304" pitchFamily="18" charset="0"/>
                <a:cs typeface="Times New Roman" panose="02020603050405020304" pitchFamily="18" charset="0"/>
              </a:rPr>
              <a:t>ЧС</a:t>
            </a:r>
          </a:p>
        </p:txBody>
      </p:sp>
      <p:sp>
        <p:nvSpPr>
          <p:cNvPr id="13" name="Прямоугольник 12"/>
          <p:cNvSpPr/>
          <p:nvPr/>
        </p:nvSpPr>
        <p:spPr>
          <a:xfrm>
            <a:off x="2869358" y="2080040"/>
            <a:ext cx="1414829"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дополнительного </a:t>
            </a:r>
            <a:r>
              <a:rPr lang="ru-RU" sz="600" dirty="0" smtClean="0">
                <a:solidFill>
                  <a:schemeClr val="tx1"/>
                </a:solidFill>
                <a:latin typeface="Times New Roman" panose="02020603050405020304" pitchFamily="18" charset="0"/>
                <a:cs typeface="Times New Roman" panose="02020603050405020304" pitchFamily="18" charset="0"/>
              </a:rPr>
              <a:t>профессионального </a:t>
            </a:r>
            <a:r>
              <a:rPr lang="ru-RU" sz="600" dirty="0">
                <a:solidFill>
                  <a:schemeClr val="tx1"/>
                </a:solidFill>
                <a:latin typeface="Times New Roman" panose="02020603050405020304" pitchFamily="18" charset="0"/>
                <a:cs typeface="Times New Roman" panose="02020603050405020304" pitchFamily="18" charset="0"/>
              </a:rPr>
              <a:t>образования</a:t>
            </a:r>
          </a:p>
        </p:txBody>
      </p:sp>
      <p:cxnSp>
        <p:nvCxnSpPr>
          <p:cNvPr id="14" name="Прямая соединительная линия 13"/>
          <p:cNvCxnSpPr>
            <a:stCxn id="12" idx="3"/>
            <a:endCxn id="13" idx="1"/>
          </p:cNvCxnSpPr>
          <p:nvPr/>
        </p:nvCxnSpPr>
        <p:spPr>
          <a:xfrm flipV="1">
            <a:off x="2361972" y="2225752"/>
            <a:ext cx="507386" cy="10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940330" y="2384565"/>
            <a:ext cx="1414531"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предмета ОБЖ</a:t>
            </a:r>
          </a:p>
        </p:txBody>
      </p:sp>
      <p:sp>
        <p:nvSpPr>
          <p:cNvPr id="16" name="Прямоугольник 15"/>
          <p:cNvSpPr/>
          <p:nvPr/>
        </p:nvSpPr>
        <p:spPr>
          <a:xfrm>
            <a:off x="2874850" y="2383812"/>
            <a:ext cx="1407915"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общего образования</a:t>
            </a:r>
          </a:p>
        </p:txBody>
      </p:sp>
      <p:cxnSp>
        <p:nvCxnSpPr>
          <p:cNvPr id="17" name="Прямая соединительная линия 16"/>
          <p:cNvCxnSpPr>
            <a:stCxn id="15" idx="3"/>
            <a:endCxn id="16" idx="1"/>
          </p:cNvCxnSpPr>
          <p:nvPr/>
        </p:nvCxnSpPr>
        <p:spPr>
          <a:xfrm flipV="1">
            <a:off x="2354861" y="2529524"/>
            <a:ext cx="519989" cy="7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4712985" y="848673"/>
            <a:ext cx="2766029" cy="602312"/>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941" b="1" dirty="0">
                <a:solidFill>
                  <a:schemeClr val="tx1"/>
                </a:solidFill>
                <a:latin typeface="Times New Roman" panose="02020603050405020304" pitchFamily="18" charset="0"/>
                <a:cs typeface="Times New Roman" panose="02020603050405020304" pitchFamily="18" charset="0"/>
              </a:rPr>
              <a:t>МЧС России</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5021865" y="1279414"/>
            <a:ext cx="2134474" cy="16750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700" dirty="0">
                <a:solidFill>
                  <a:schemeClr val="tx1"/>
                </a:solidFill>
                <a:latin typeface="Times New Roman" panose="02020603050405020304" pitchFamily="18" charset="0"/>
                <a:cs typeface="Times New Roman" panose="02020603050405020304" pitchFamily="18" charset="0"/>
              </a:rPr>
              <a:t>ДОН МЧС России</a:t>
            </a:r>
          </a:p>
        </p:txBody>
      </p:sp>
      <p:cxnSp>
        <p:nvCxnSpPr>
          <p:cNvPr id="20" name="Прямая соединительная линия 19"/>
          <p:cNvCxnSpPr/>
          <p:nvPr/>
        </p:nvCxnSpPr>
        <p:spPr>
          <a:xfrm>
            <a:off x="6079689" y="1445009"/>
            <a:ext cx="3876" cy="107529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1" name="Прямоугольник 20"/>
          <p:cNvSpPr/>
          <p:nvPr/>
        </p:nvSpPr>
        <p:spPr>
          <a:xfrm>
            <a:off x="4452116" y="1509987"/>
            <a:ext cx="1398884" cy="282590"/>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Обучение по направлению </a:t>
            </a:r>
            <a:r>
              <a:rPr lang="ru-RU" sz="500" dirty="0" smtClean="0">
                <a:solidFill>
                  <a:schemeClr val="tx1"/>
                </a:solidFill>
                <a:latin typeface="Times New Roman" panose="02020603050405020304" pitchFamily="18" charset="0"/>
                <a:cs typeface="Times New Roman" panose="02020603050405020304" pitchFamily="18" charset="0"/>
              </a:rPr>
              <a:t>20.00.00 «</a:t>
            </a:r>
            <a:r>
              <a:rPr lang="ru-RU" sz="500" dirty="0" err="1" smtClean="0">
                <a:solidFill>
                  <a:schemeClr val="tx1"/>
                </a:solidFill>
                <a:latin typeface="Times New Roman" panose="02020603050405020304" pitchFamily="18" charset="0"/>
                <a:cs typeface="Times New Roman" panose="02020603050405020304" pitchFamily="18" charset="0"/>
              </a:rPr>
              <a:t>Техносферная</a:t>
            </a:r>
            <a:r>
              <a:rPr lang="ru-RU" sz="500" dirty="0" smtClean="0">
                <a:solidFill>
                  <a:schemeClr val="tx1"/>
                </a:solidFill>
                <a:latin typeface="Times New Roman" panose="02020603050405020304" pitchFamily="18" charset="0"/>
                <a:cs typeface="Times New Roman" panose="02020603050405020304" pitchFamily="18" charset="0"/>
              </a:rPr>
              <a:t> безопасность</a:t>
            </a:r>
            <a:r>
              <a:rPr lang="ru-RU" sz="500" dirty="0">
                <a:solidFill>
                  <a:schemeClr val="tx1"/>
                </a:solidFill>
                <a:latin typeface="Times New Roman" panose="02020603050405020304" pitchFamily="18" charset="0"/>
                <a:cs typeface="Times New Roman" panose="02020603050405020304" pitchFamily="18" charset="0"/>
              </a:rPr>
              <a:t>»</a:t>
            </a:r>
          </a:p>
        </p:txBody>
      </p:sp>
      <p:sp>
        <p:nvSpPr>
          <p:cNvPr id="22" name="Прямоугольник 21"/>
          <p:cNvSpPr/>
          <p:nvPr/>
        </p:nvSpPr>
        <p:spPr>
          <a:xfrm>
            <a:off x="6312255" y="1499036"/>
            <a:ext cx="1381730"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a:t>
            </a:r>
            <a:r>
              <a:rPr lang="ru-RU" sz="600" dirty="0" smtClean="0">
                <a:solidFill>
                  <a:schemeClr val="tx1"/>
                </a:solidFill>
                <a:latin typeface="Times New Roman" panose="02020603050405020304" pitchFamily="18" charset="0"/>
                <a:cs typeface="Times New Roman" panose="02020603050405020304" pitchFamily="18" charset="0"/>
              </a:rPr>
              <a:t>организации ВО </a:t>
            </a:r>
          </a:p>
          <a:p>
            <a:pPr algn="ctr">
              <a:defRPr/>
            </a:pPr>
            <a:r>
              <a:rPr lang="ru-RU" sz="600" dirty="0" smtClean="0">
                <a:solidFill>
                  <a:schemeClr val="tx1"/>
                </a:solidFill>
                <a:latin typeface="Times New Roman" panose="02020603050405020304" pitchFamily="18" charset="0"/>
                <a:cs typeface="Times New Roman" panose="02020603050405020304" pitchFamily="18" charset="0"/>
              </a:rPr>
              <a:t>МЧС </a:t>
            </a:r>
            <a:r>
              <a:rPr lang="ru-RU" sz="600" dirty="0">
                <a:solidFill>
                  <a:schemeClr val="tx1"/>
                </a:solidFill>
                <a:latin typeface="Times New Roman" panose="02020603050405020304" pitchFamily="18" charset="0"/>
                <a:cs typeface="Times New Roman" panose="02020603050405020304" pitchFamily="18" charset="0"/>
              </a:rPr>
              <a:t>России</a:t>
            </a:r>
          </a:p>
        </p:txBody>
      </p:sp>
      <p:sp>
        <p:nvSpPr>
          <p:cNvPr id="24" name="Прямоугольник 23"/>
          <p:cNvSpPr/>
          <p:nvPr/>
        </p:nvSpPr>
        <p:spPr>
          <a:xfrm>
            <a:off x="4454367" y="1793999"/>
            <a:ext cx="1396631"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повышения </a:t>
            </a:r>
            <a:r>
              <a:rPr lang="ru-RU" sz="600" dirty="0" smtClean="0">
                <a:solidFill>
                  <a:schemeClr val="tx1"/>
                </a:solidFill>
                <a:latin typeface="Times New Roman" panose="02020603050405020304" pitchFamily="18" charset="0"/>
                <a:cs typeface="Times New Roman" panose="02020603050405020304" pitchFamily="18" charset="0"/>
              </a:rPr>
              <a:t>квалификации </a:t>
            </a:r>
            <a:r>
              <a:rPr lang="ru-RU" sz="600" dirty="0">
                <a:solidFill>
                  <a:schemeClr val="tx1"/>
                </a:solidFill>
                <a:latin typeface="Times New Roman" panose="02020603050405020304" pitchFamily="18" charset="0"/>
                <a:cs typeface="Times New Roman" panose="02020603050405020304" pitchFamily="18" charset="0"/>
              </a:rPr>
              <a:t>в области ГО и ЧС</a:t>
            </a:r>
          </a:p>
        </p:txBody>
      </p:sp>
      <p:sp>
        <p:nvSpPr>
          <p:cNvPr id="25" name="Прямоугольник 24"/>
          <p:cNvSpPr/>
          <p:nvPr/>
        </p:nvSpPr>
        <p:spPr>
          <a:xfrm>
            <a:off x="6316480" y="1798581"/>
            <a:ext cx="1375454"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Институты развития </a:t>
            </a:r>
            <a:r>
              <a:rPr lang="ru-RU" sz="500" dirty="0" smtClean="0">
                <a:solidFill>
                  <a:schemeClr val="tx1"/>
                </a:solidFill>
                <a:latin typeface="Times New Roman" panose="02020603050405020304" pitchFamily="18" charset="0"/>
                <a:cs typeface="Times New Roman" panose="02020603050405020304" pitchFamily="18" charset="0"/>
              </a:rPr>
              <a:t>образовательных </a:t>
            </a:r>
            <a:r>
              <a:rPr lang="ru-RU" sz="500" dirty="0">
                <a:solidFill>
                  <a:schemeClr val="tx1"/>
                </a:solidFill>
                <a:latin typeface="Times New Roman" panose="02020603050405020304" pitchFamily="18" charset="0"/>
                <a:cs typeface="Times New Roman" panose="02020603050405020304" pitchFamily="18" charset="0"/>
              </a:rPr>
              <a:t>организаций </a:t>
            </a:r>
            <a:r>
              <a:rPr lang="ru-RU" sz="500" dirty="0" smtClean="0">
                <a:solidFill>
                  <a:schemeClr val="tx1"/>
                </a:solidFill>
                <a:latin typeface="Times New Roman" panose="02020603050405020304" pitchFamily="18" charset="0"/>
                <a:cs typeface="Times New Roman" panose="02020603050405020304" pitchFamily="18" charset="0"/>
              </a:rPr>
              <a:t>ВО </a:t>
            </a:r>
            <a:r>
              <a:rPr lang="ru-RU" sz="500" dirty="0">
                <a:solidFill>
                  <a:schemeClr val="tx1"/>
                </a:solidFill>
                <a:latin typeface="Times New Roman" panose="02020603050405020304" pitchFamily="18" charset="0"/>
                <a:cs typeface="Times New Roman" panose="02020603050405020304" pitchFamily="18" charset="0"/>
              </a:rPr>
              <a:t>МЧС России</a:t>
            </a:r>
          </a:p>
        </p:txBody>
      </p:sp>
      <p:cxnSp>
        <p:nvCxnSpPr>
          <p:cNvPr id="26" name="Прямая соединительная линия 25"/>
          <p:cNvCxnSpPr>
            <a:stCxn id="24" idx="3"/>
            <a:endCxn id="25" idx="1"/>
          </p:cNvCxnSpPr>
          <p:nvPr/>
        </p:nvCxnSpPr>
        <p:spPr>
          <a:xfrm>
            <a:off x="5850998" y="1939711"/>
            <a:ext cx="465482" cy="4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4454569" y="2082167"/>
            <a:ext cx="1400256"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Программа подготовки НПК и </a:t>
            </a:r>
          </a:p>
          <a:p>
            <a:pPr algn="ctr">
              <a:defRPr/>
            </a:pPr>
            <a:r>
              <a:rPr lang="ru-RU" sz="500" dirty="0">
                <a:solidFill>
                  <a:schemeClr val="tx1"/>
                </a:solidFill>
                <a:latin typeface="Times New Roman" panose="02020603050405020304" pitchFamily="18" charset="0"/>
                <a:cs typeface="Times New Roman" panose="02020603050405020304" pitchFamily="18" charset="0"/>
              </a:rPr>
              <a:t>научно-методическое сопровождение формирования КБЖ</a:t>
            </a:r>
          </a:p>
        </p:txBody>
      </p:sp>
      <p:sp>
        <p:nvSpPr>
          <p:cNvPr id="28" name="Прямоугольник 27"/>
          <p:cNvSpPr/>
          <p:nvPr/>
        </p:nvSpPr>
        <p:spPr>
          <a:xfrm>
            <a:off x="6323096" y="2091497"/>
            <a:ext cx="1368837"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ФГБУ ВНИИ ГОЧС (ФЦ)</a:t>
            </a:r>
          </a:p>
        </p:txBody>
      </p:sp>
      <p:cxnSp>
        <p:nvCxnSpPr>
          <p:cNvPr id="29" name="Прямая соединительная линия 28"/>
          <p:cNvCxnSpPr>
            <a:stCxn id="27" idx="3"/>
            <a:endCxn id="28" idx="1"/>
          </p:cNvCxnSpPr>
          <p:nvPr/>
        </p:nvCxnSpPr>
        <p:spPr>
          <a:xfrm>
            <a:off x="5854825" y="2227879"/>
            <a:ext cx="468271" cy="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4454568" y="2383474"/>
            <a:ext cx="1400257"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Проведение международных </a:t>
            </a:r>
          </a:p>
          <a:p>
            <a:pPr algn="ctr">
              <a:defRPr/>
            </a:pPr>
            <a:r>
              <a:rPr lang="ru-RU" sz="500" dirty="0">
                <a:solidFill>
                  <a:schemeClr val="tx1"/>
                </a:solidFill>
                <a:latin typeface="Times New Roman" panose="02020603050405020304" pitchFamily="18" charset="0"/>
                <a:cs typeface="Times New Roman" panose="02020603050405020304" pitchFamily="18" charset="0"/>
              </a:rPr>
              <a:t>и всероссийских соревнований </a:t>
            </a:r>
          </a:p>
          <a:p>
            <a:pPr algn="ctr">
              <a:defRPr/>
            </a:pPr>
            <a:r>
              <a:rPr lang="ru-RU" sz="500" dirty="0">
                <a:solidFill>
                  <a:schemeClr val="tx1"/>
                </a:solidFill>
                <a:latin typeface="Times New Roman" panose="02020603050405020304" pitchFamily="18" charset="0"/>
                <a:cs typeface="Times New Roman" panose="02020603050405020304" pitchFamily="18" charset="0"/>
              </a:rPr>
              <a:t>«Школа безопасности»</a:t>
            </a:r>
          </a:p>
        </p:txBody>
      </p:sp>
      <p:cxnSp>
        <p:nvCxnSpPr>
          <p:cNvPr id="32" name="Прямая соединительная линия 31"/>
          <p:cNvCxnSpPr>
            <a:stCxn id="30" idx="3"/>
            <a:endCxn id="31" idx="1"/>
          </p:cNvCxnSpPr>
          <p:nvPr/>
        </p:nvCxnSpPr>
        <p:spPr>
          <a:xfrm>
            <a:off x="5854825" y="2529186"/>
            <a:ext cx="466849" cy="2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1631442" y="2888866"/>
            <a:ext cx="2126526" cy="632202"/>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nchor="ctr"/>
          <a:lstStyle/>
          <a:p>
            <a:pPr algn="ctr">
              <a:defRPr/>
            </a:pPr>
            <a:r>
              <a:rPr lang="ru-RU" sz="641" b="1" dirty="0">
                <a:solidFill>
                  <a:schemeClr val="tx1"/>
                </a:solidFill>
                <a:latin typeface="Times New Roman" panose="02020603050405020304" pitchFamily="18" charset="0"/>
                <a:cs typeface="Times New Roman" panose="02020603050405020304" pitchFamily="18" charset="0"/>
              </a:rPr>
              <a:t>Органы управления </a:t>
            </a:r>
            <a:r>
              <a:rPr lang="ru-RU" sz="641" b="1" dirty="0" smtClean="0">
                <a:solidFill>
                  <a:schemeClr val="tx1"/>
                </a:solidFill>
                <a:latin typeface="Times New Roman" panose="02020603050405020304" pitchFamily="18" charset="0"/>
                <a:cs typeface="Times New Roman" panose="02020603050405020304" pitchFamily="18" charset="0"/>
              </a:rPr>
              <a:t>образованием субъектов </a:t>
            </a:r>
            <a:r>
              <a:rPr lang="ru-RU" sz="641" b="1" dirty="0">
                <a:solidFill>
                  <a:schemeClr val="tx1"/>
                </a:solidFill>
                <a:latin typeface="Times New Roman" panose="02020603050405020304" pitchFamily="18" charset="0"/>
                <a:cs typeface="Times New Roman" panose="02020603050405020304" pitchFamily="18" charset="0"/>
              </a:rPr>
              <a:t>РФ</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1857348" y="3218444"/>
            <a:ext cx="1603602" cy="2954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99" dirty="0">
                <a:solidFill>
                  <a:schemeClr val="tx1"/>
                </a:solidFill>
                <a:latin typeface="Times New Roman" panose="02020603050405020304" pitchFamily="18" charset="0"/>
                <a:cs typeface="Times New Roman" panose="02020603050405020304" pitchFamily="18" charset="0"/>
              </a:rPr>
              <a:t>Лица, ответственные за организацию ГО и защиты от ЧС</a:t>
            </a:r>
          </a:p>
        </p:txBody>
      </p:sp>
      <p:sp>
        <p:nvSpPr>
          <p:cNvPr id="12323" name="TextBox 34"/>
          <p:cNvSpPr txBox="1">
            <a:spLocks noChangeArrowheads="1"/>
          </p:cNvSpPr>
          <p:nvPr/>
        </p:nvSpPr>
        <p:spPr bwMode="auto">
          <a:xfrm>
            <a:off x="2404204" y="2860099"/>
            <a:ext cx="64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sp>
        <p:nvSpPr>
          <p:cNvPr id="36" name="Прямоугольник 35"/>
          <p:cNvSpPr/>
          <p:nvPr/>
        </p:nvSpPr>
        <p:spPr>
          <a:xfrm>
            <a:off x="981554" y="3579014"/>
            <a:ext cx="1410777"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a:t>
            </a:r>
          </a:p>
        </p:txBody>
      </p:sp>
      <p:sp>
        <p:nvSpPr>
          <p:cNvPr id="37" name="Прямоугольник 36"/>
          <p:cNvSpPr/>
          <p:nvPr/>
        </p:nvSpPr>
        <p:spPr>
          <a:xfrm>
            <a:off x="2910581" y="3585821"/>
            <a:ext cx="1413407"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высшего образования</a:t>
            </a:r>
          </a:p>
        </p:txBody>
      </p:sp>
      <p:cxnSp>
        <p:nvCxnSpPr>
          <p:cNvPr id="38" name="Прямая соединительная линия 37"/>
          <p:cNvCxnSpPr>
            <a:stCxn id="36" idx="3"/>
            <a:endCxn id="37" idx="1"/>
          </p:cNvCxnSpPr>
          <p:nvPr/>
        </p:nvCxnSpPr>
        <p:spPr>
          <a:xfrm>
            <a:off x="2392331" y="3724726"/>
            <a:ext cx="518250" cy="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981752" y="3821901"/>
            <a:ext cx="1404933"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 или предмета ОБЖ</a:t>
            </a:r>
          </a:p>
        </p:txBody>
      </p:sp>
      <p:sp>
        <p:nvSpPr>
          <p:cNvPr id="40" name="Прямоугольник 39"/>
          <p:cNvSpPr/>
          <p:nvPr/>
        </p:nvSpPr>
        <p:spPr>
          <a:xfrm>
            <a:off x="2905818" y="3828708"/>
            <a:ext cx="1413407"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Образовательные организации</a:t>
            </a:r>
          </a:p>
          <a:p>
            <a:pPr algn="ctr">
              <a:defRPr/>
            </a:pPr>
            <a:r>
              <a:rPr lang="ru-RU" sz="500" dirty="0">
                <a:solidFill>
                  <a:schemeClr val="tx1"/>
                </a:solidFill>
                <a:latin typeface="Times New Roman" panose="02020603050405020304" pitchFamily="18" charset="0"/>
                <a:cs typeface="Times New Roman" panose="02020603050405020304" pitchFamily="18" charset="0"/>
              </a:rPr>
              <a:t> среднего профессионального образования</a:t>
            </a:r>
          </a:p>
        </p:txBody>
      </p:sp>
      <p:cxnSp>
        <p:nvCxnSpPr>
          <p:cNvPr id="41" name="Прямая соединительная линия 40"/>
          <p:cNvCxnSpPr>
            <a:stCxn id="39" idx="3"/>
            <a:endCxn id="40" idx="1"/>
          </p:cNvCxnSpPr>
          <p:nvPr/>
        </p:nvCxnSpPr>
        <p:spPr>
          <a:xfrm>
            <a:off x="2386685" y="3967613"/>
            <a:ext cx="519133" cy="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Прямоугольник 41"/>
          <p:cNvSpPr/>
          <p:nvPr/>
        </p:nvSpPr>
        <p:spPr>
          <a:xfrm>
            <a:off x="981752" y="4060026"/>
            <a:ext cx="1404933"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повышения квалификации по ГО и защите </a:t>
            </a:r>
            <a:r>
              <a:rPr lang="ru-RU" sz="600" dirty="0" smtClean="0">
                <a:solidFill>
                  <a:schemeClr val="tx1"/>
                </a:solidFill>
                <a:latin typeface="Times New Roman" panose="02020603050405020304" pitchFamily="18" charset="0"/>
                <a:cs typeface="Times New Roman" panose="02020603050405020304" pitchFamily="18" charset="0"/>
              </a:rPr>
              <a:t>от ЧС</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43" name="Прямоугольник 42"/>
          <p:cNvSpPr/>
          <p:nvPr/>
        </p:nvSpPr>
        <p:spPr>
          <a:xfrm>
            <a:off x="2905818" y="4066833"/>
            <a:ext cx="1413407"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dirty="0">
                <a:solidFill>
                  <a:schemeClr val="tx1"/>
                </a:solidFill>
                <a:latin typeface="Times New Roman" panose="02020603050405020304" pitchFamily="18" charset="0"/>
                <a:cs typeface="Times New Roman" panose="02020603050405020304" pitchFamily="18" charset="0"/>
              </a:rPr>
              <a:t>Образовательные организации дополнительного профессионального образования</a:t>
            </a:r>
          </a:p>
        </p:txBody>
      </p:sp>
      <p:cxnSp>
        <p:nvCxnSpPr>
          <p:cNvPr id="44" name="Прямая соединительная линия 43"/>
          <p:cNvCxnSpPr>
            <a:stCxn id="42" idx="3"/>
            <a:endCxn id="43" idx="1"/>
          </p:cNvCxnSpPr>
          <p:nvPr/>
        </p:nvCxnSpPr>
        <p:spPr>
          <a:xfrm>
            <a:off x="2386685" y="4205738"/>
            <a:ext cx="519133" cy="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981553" y="4348613"/>
            <a:ext cx="1399293"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a:solidFill>
                  <a:schemeClr val="tx1"/>
                </a:solidFill>
                <a:latin typeface="Times New Roman" panose="02020603050405020304" pitchFamily="18" charset="0"/>
                <a:cs typeface="Times New Roman" panose="02020603050405020304" pitchFamily="18" charset="0"/>
              </a:rPr>
              <a:t>Программы предмета ОБЖ</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46" name="Прямоугольник 45"/>
          <p:cNvSpPr/>
          <p:nvPr/>
        </p:nvSpPr>
        <p:spPr>
          <a:xfrm>
            <a:off x="2905818" y="4345803"/>
            <a:ext cx="1413407"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общего образования</a:t>
            </a:r>
          </a:p>
        </p:txBody>
      </p:sp>
      <p:cxnSp>
        <p:nvCxnSpPr>
          <p:cNvPr id="47" name="Прямая соединительная линия 46"/>
          <p:cNvCxnSpPr>
            <a:stCxn id="45" idx="3"/>
            <a:endCxn id="46" idx="1"/>
          </p:cNvCxnSpPr>
          <p:nvPr/>
        </p:nvCxnSpPr>
        <p:spPr>
          <a:xfrm flipV="1">
            <a:off x="2380846" y="4491515"/>
            <a:ext cx="524972" cy="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2599114" y="1446599"/>
            <a:ext cx="8545" cy="108873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9" name="Прямоугольник 48"/>
          <p:cNvSpPr/>
          <p:nvPr/>
        </p:nvSpPr>
        <p:spPr>
          <a:xfrm>
            <a:off x="5065037" y="2886522"/>
            <a:ext cx="2137957" cy="632203"/>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spcBef>
                <a:spcPts val="257"/>
              </a:spcBef>
              <a:defRPr/>
            </a:pPr>
            <a:r>
              <a:rPr lang="ru-RU" sz="641" b="1" dirty="0">
                <a:solidFill>
                  <a:schemeClr val="tx1"/>
                </a:solidFill>
                <a:latin typeface="Times New Roman" panose="02020603050405020304" pitchFamily="18" charset="0"/>
                <a:cs typeface="Times New Roman" panose="02020603050405020304" pitchFamily="18" charset="0"/>
              </a:rPr>
              <a:t>ГУ МЧС России по субъектам РФ </a:t>
            </a:r>
          </a:p>
          <a:p>
            <a:pPr algn="ctr">
              <a:defRPr/>
            </a:pPr>
            <a:r>
              <a:rPr lang="ru-RU" sz="641" b="1" dirty="0">
                <a:solidFill>
                  <a:schemeClr val="tx1"/>
                </a:solidFill>
                <a:latin typeface="Times New Roman" panose="02020603050405020304" pitchFamily="18" charset="0"/>
                <a:cs typeface="Times New Roman" panose="02020603050405020304" pitchFamily="18" charset="0"/>
              </a:rPr>
              <a:t>и ОИВ по ГОЧС субъектов РФ</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50" name="Прямоугольник 49"/>
          <p:cNvSpPr/>
          <p:nvPr/>
        </p:nvSpPr>
        <p:spPr>
          <a:xfrm>
            <a:off x="5303167" y="3199059"/>
            <a:ext cx="1678655" cy="31257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99" dirty="0">
                <a:solidFill>
                  <a:schemeClr val="tx1"/>
                </a:solidFill>
                <a:latin typeface="Times New Roman" panose="02020603050405020304" pitchFamily="18" charset="0"/>
                <a:cs typeface="Times New Roman" panose="02020603050405020304" pitchFamily="18" charset="0"/>
              </a:rPr>
              <a:t>Структурные подразделения по организации подготовки населения</a:t>
            </a:r>
          </a:p>
        </p:txBody>
      </p:sp>
      <p:sp>
        <p:nvSpPr>
          <p:cNvPr id="12339" name="TextBox 50"/>
          <p:cNvSpPr txBox="1">
            <a:spLocks noChangeArrowheads="1"/>
          </p:cNvSpPr>
          <p:nvPr/>
        </p:nvSpPr>
        <p:spPr bwMode="auto">
          <a:xfrm>
            <a:off x="5426804" y="2860861"/>
            <a:ext cx="64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sp>
        <p:nvSpPr>
          <p:cNvPr id="52" name="Прямоугольник 51"/>
          <p:cNvSpPr/>
          <p:nvPr/>
        </p:nvSpPr>
        <p:spPr>
          <a:xfrm>
            <a:off x="4493339" y="3570430"/>
            <a:ext cx="1404550" cy="477089"/>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повышения квалификации должностных лиц и специалистов </a:t>
            </a:r>
            <a:r>
              <a:rPr lang="ru-RU" sz="600" dirty="0" smtClean="0">
                <a:solidFill>
                  <a:schemeClr val="tx1"/>
                </a:solidFill>
                <a:latin typeface="Times New Roman" panose="02020603050405020304" pitchFamily="18" charset="0"/>
                <a:cs typeface="Times New Roman" panose="02020603050405020304" pitchFamily="18" charset="0"/>
              </a:rPr>
              <a:t>ГО </a:t>
            </a:r>
            <a:r>
              <a:rPr lang="ru-RU" sz="600" dirty="0">
                <a:solidFill>
                  <a:schemeClr val="tx1"/>
                </a:solidFill>
                <a:latin typeface="Times New Roman" panose="02020603050405020304" pitchFamily="18" charset="0"/>
                <a:cs typeface="Times New Roman" panose="02020603050405020304" pitchFamily="18" charset="0"/>
              </a:rPr>
              <a:t>и РСЧС</a:t>
            </a:r>
          </a:p>
        </p:txBody>
      </p:sp>
      <p:sp>
        <p:nvSpPr>
          <p:cNvPr id="53" name="Прямоугольник 52"/>
          <p:cNvSpPr/>
          <p:nvPr/>
        </p:nvSpPr>
        <p:spPr>
          <a:xfrm>
            <a:off x="6346802" y="3570430"/>
            <a:ext cx="1375796" cy="477089"/>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УМЦ ГОЧС</a:t>
            </a:r>
          </a:p>
          <a:p>
            <a:pPr algn="ctr">
              <a:defRPr/>
            </a:pPr>
            <a:r>
              <a:rPr lang="ru-RU" sz="600" dirty="0">
                <a:solidFill>
                  <a:schemeClr val="tx1"/>
                </a:solidFill>
                <a:latin typeface="Times New Roman" panose="02020603050405020304" pitchFamily="18" charset="0"/>
                <a:cs typeface="Times New Roman" panose="02020603050405020304" pitchFamily="18" charset="0"/>
              </a:rPr>
              <a:t>УЦ ФПС</a:t>
            </a:r>
          </a:p>
        </p:txBody>
      </p:sp>
      <p:cxnSp>
        <p:nvCxnSpPr>
          <p:cNvPr id="54" name="Прямая соединительная линия 53"/>
          <p:cNvCxnSpPr>
            <a:stCxn id="52" idx="3"/>
            <a:endCxn id="53" idx="1"/>
          </p:cNvCxnSpPr>
          <p:nvPr/>
        </p:nvCxnSpPr>
        <p:spPr>
          <a:xfrm>
            <a:off x="5897889" y="3808975"/>
            <a:ext cx="44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Прямоугольник 54"/>
          <p:cNvSpPr/>
          <p:nvPr/>
        </p:nvSpPr>
        <p:spPr>
          <a:xfrm>
            <a:off x="4494542" y="4063202"/>
            <a:ext cx="1400445" cy="4841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Региональные соревнования </a:t>
            </a:r>
          </a:p>
          <a:p>
            <a:pPr algn="ctr">
              <a:defRPr/>
            </a:pPr>
            <a:r>
              <a:rPr lang="ru-RU" sz="600" dirty="0">
                <a:solidFill>
                  <a:schemeClr val="tx1"/>
                </a:solidFill>
                <a:latin typeface="Times New Roman" panose="02020603050405020304" pitchFamily="18" charset="0"/>
                <a:cs typeface="Times New Roman" panose="02020603050405020304" pitchFamily="18" charset="0"/>
              </a:rPr>
              <a:t>«Школа безопасности» и полевые лагеря «Юный спасатель», «Юный пожарный», «Юный водник»</a:t>
            </a:r>
          </a:p>
        </p:txBody>
      </p:sp>
      <p:sp>
        <p:nvSpPr>
          <p:cNvPr id="56" name="Прямоугольник 55"/>
          <p:cNvSpPr/>
          <p:nvPr/>
        </p:nvSpPr>
        <p:spPr>
          <a:xfrm>
            <a:off x="6346802" y="4064403"/>
            <a:ext cx="1379587" cy="484140"/>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Отделения ВДЮОД </a:t>
            </a:r>
          </a:p>
          <a:p>
            <a:pPr algn="ctr">
              <a:defRPr/>
            </a:pPr>
            <a:r>
              <a:rPr lang="ru-RU" sz="600" dirty="0">
                <a:solidFill>
                  <a:schemeClr val="tx1"/>
                </a:solidFill>
                <a:latin typeface="Times New Roman" panose="02020603050405020304" pitchFamily="18" charset="0"/>
                <a:cs typeface="Times New Roman" panose="02020603050405020304" pitchFamily="18" charset="0"/>
              </a:rPr>
              <a:t>«Школа безопасности»</a:t>
            </a:r>
          </a:p>
        </p:txBody>
      </p:sp>
      <p:cxnSp>
        <p:nvCxnSpPr>
          <p:cNvPr id="57" name="Прямая соединительная линия 56"/>
          <p:cNvCxnSpPr>
            <a:stCxn id="55" idx="3"/>
            <a:endCxn id="56" idx="1"/>
          </p:cNvCxnSpPr>
          <p:nvPr/>
        </p:nvCxnSpPr>
        <p:spPr>
          <a:xfrm>
            <a:off x="5894987" y="4305272"/>
            <a:ext cx="451815"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6105122" y="3506166"/>
            <a:ext cx="8027" cy="79699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2" name="Прямоугольник 61"/>
          <p:cNvSpPr/>
          <p:nvPr/>
        </p:nvSpPr>
        <p:spPr>
          <a:xfrm>
            <a:off x="8133617" y="848178"/>
            <a:ext cx="2764199" cy="62096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941" b="1" dirty="0">
                <a:solidFill>
                  <a:schemeClr val="tx1"/>
                </a:solidFill>
                <a:latin typeface="Times New Roman" panose="02020603050405020304" pitchFamily="18" charset="0"/>
                <a:cs typeface="Times New Roman" panose="02020603050405020304" pitchFamily="18" charset="0"/>
              </a:rPr>
              <a:t>ФОИВ и </a:t>
            </a:r>
            <a:r>
              <a:rPr lang="ru-RU" sz="941" b="1" dirty="0" smtClean="0">
                <a:solidFill>
                  <a:schemeClr val="tx1"/>
                </a:solidFill>
                <a:latin typeface="Times New Roman" panose="02020603050405020304" pitchFamily="18" charset="0"/>
                <a:cs typeface="Times New Roman" panose="02020603050405020304" pitchFamily="18" charset="0"/>
              </a:rPr>
              <a:t>организации, </a:t>
            </a:r>
            <a:r>
              <a:rPr lang="ru-RU" sz="941" b="1" dirty="0">
                <a:solidFill>
                  <a:schemeClr val="tx1"/>
                </a:solidFill>
                <a:latin typeface="Times New Roman" panose="02020603050405020304" pitchFamily="18" charset="0"/>
                <a:cs typeface="Times New Roman" panose="02020603050405020304" pitchFamily="18" charset="0"/>
              </a:rPr>
              <a:t>осуществляющие функции отраслевого управления</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63" name="Прямоугольник 62"/>
          <p:cNvSpPr/>
          <p:nvPr/>
        </p:nvSpPr>
        <p:spPr>
          <a:xfrm>
            <a:off x="8428691" y="1143136"/>
            <a:ext cx="2134474" cy="29142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700" dirty="0">
                <a:solidFill>
                  <a:schemeClr val="tx1"/>
                </a:solidFill>
                <a:latin typeface="Times New Roman" panose="02020603050405020304" pitchFamily="18" charset="0"/>
                <a:cs typeface="Times New Roman" panose="02020603050405020304" pitchFamily="18" charset="0"/>
              </a:rPr>
              <a:t>Структурные подразделения по ГОЧС</a:t>
            </a:r>
          </a:p>
        </p:txBody>
      </p:sp>
      <p:sp>
        <p:nvSpPr>
          <p:cNvPr id="12349" name="TextBox 63"/>
          <p:cNvSpPr txBox="1">
            <a:spLocks noChangeArrowheads="1"/>
          </p:cNvSpPr>
          <p:nvPr/>
        </p:nvSpPr>
        <p:spPr bwMode="auto">
          <a:xfrm>
            <a:off x="8713485" y="1047285"/>
            <a:ext cx="212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cxnSp>
        <p:nvCxnSpPr>
          <p:cNvPr id="65" name="Прямая соединительная линия 64"/>
          <p:cNvCxnSpPr/>
          <p:nvPr/>
        </p:nvCxnSpPr>
        <p:spPr>
          <a:xfrm>
            <a:off x="9488857" y="1451048"/>
            <a:ext cx="654" cy="10426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6" name="Прямоугольник 65"/>
          <p:cNvSpPr/>
          <p:nvPr/>
        </p:nvSpPr>
        <p:spPr>
          <a:xfrm>
            <a:off x="7823822" y="1517386"/>
            <a:ext cx="1364261"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дисциплины БЖД</a:t>
            </a:r>
          </a:p>
        </p:txBody>
      </p:sp>
      <p:sp>
        <p:nvSpPr>
          <p:cNvPr id="67" name="Прямоугольник 66"/>
          <p:cNvSpPr/>
          <p:nvPr/>
        </p:nvSpPr>
        <p:spPr>
          <a:xfrm>
            <a:off x="9801922" y="1517386"/>
            <a:ext cx="1312538"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высшего образования</a:t>
            </a:r>
          </a:p>
        </p:txBody>
      </p:sp>
      <p:cxnSp>
        <p:nvCxnSpPr>
          <p:cNvPr id="68" name="Прямая соединительная линия 67"/>
          <p:cNvCxnSpPr/>
          <p:nvPr/>
        </p:nvCxnSpPr>
        <p:spPr>
          <a:xfrm>
            <a:off x="9182592" y="1663098"/>
            <a:ext cx="613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Прямоугольник 69"/>
          <p:cNvSpPr/>
          <p:nvPr/>
        </p:nvSpPr>
        <p:spPr>
          <a:xfrm>
            <a:off x="9796431" y="1766913"/>
            <a:ext cx="1318029"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a:t>
            </a:r>
          </a:p>
          <a:p>
            <a:pPr algn="ctr">
              <a:defRPr/>
            </a:pPr>
            <a:r>
              <a:rPr lang="ru-RU" sz="600" dirty="0">
                <a:solidFill>
                  <a:schemeClr val="tx1"/>
                </a:solidFill>
                <a:latin typeface="Times New Roman" panose="02020603050405020304" pitchFamily="18" charset="0"/>
                <a:cs typeface="Times New Roman" panose="02020603050405020304" pitchFamily="18" charset="0"/>
              </a:rPr>
              <a:t> среднего профессионального образования</a:t>
            </a:r>
          </a:p>
        </p:txBody>
      </p:sp>
      <p:cxnSp>
        <p:nvCxnSpPr>
          <p:cNvPr id="71" name="Прямая соединительная линия 70"/>
          <p:cNvCxnSpPr>
            <a:stCxn id="69" idx="3"/>
            <a:endCxn id="70" idx="1"/>
          </p:cNvCxnSpPr>
          <p:nvPr/>
        </p:nvCxnSpPr>
        <p:spPr>
          <a:xfrm>
            <a:off x="9188083" y="1912625"/>
            <a:ext cx="6083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Прямоугольник 72"/>
          <p:cNvSpPr/>
          <p:nvPr/>
        </p:nvSpPr>
        <p:spPr>
          <a:xfrm>
            <a:off x="9796431" y="2059279"/>
            <a:ext cx="1318029"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дополнительного профессионального образования</a:t>
            </a:r>
          </a:p>
        </p:txBody>
      </p:sp>
      <p:cxnSp>
        <p:nvCxnSpPr>
          <p:cNvPr id="74" name="Прямая соединительная линия 73"/>
          <p:cNvCxnSpPr>
            <a:stCxn id="72" idx="3"/>
            <a:endCxn id="73" idx="1"/>
          </p:cNvCxnSpPr>
          <p:nvPr/>
        </p:nvCxnSpPr>
        <p:spPr>
          <a:xfrm>
            <a:off x="9182592" y="2196730"/>
            <a:ext cx="613839" cy="8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Прямоугольник 74"/>
          <p:cNvSpPr/>
          <p:nvPr/>
        </p:nvSpPr>
        <p:spPr>
          <a:xfrm>
            <a:off x="7823094" y="2348691"/>
            <a:ext cx="1359498" cy="291424"/>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предмета ОБЖ</a:t>
            </a:r>
          </a:p>
        </p:txBody>
      </p:sp>
      <p:sp>
        <p:nvSpPr>
          <p:cNvPr id="76" name="Прямоугольник 75"/>
          <p:cNvSpPr/>
          <p:nvPr/>
        </p:nvSpPr>
        <p:spPr>
          <a:xfrm>
            <a:off x="9801923" y="2347936"/>
            <a:ext cx="1312538" cy="291424"/>
          </a:xfrm>
          <a:prstGeom prst="rect">
            <a:avLst/>
          </a:prstGeom>
          <a:solidFill>
            <a:schemeClr val="bg1">
              <a:lumMod val="9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defRPr/>
            </a:pPr>
            <a:r>
              <a:rPr lang="ru-RU" sz="600" dirty="0">
                <a:solidFill>
                  <a:schemeClr val="tx1"/>
                </a:solidFill>
                <a:latin typeface="Times New Roman" panose="02020603050405020304" pitchFamily="18" charset="0"/>
                <a:cs typeface="Times New Roman" panose="02020603050405020304" pitchFamily="18" charset="0"/>
              </a:rPr>
              <a:t>общего образования</a:t>
            </a:r>
          </a:p>
        </p:txBody>
      </p:sp>
      <p:cxnSp>
        <p:nvCxnSpPr>
          <p:cNvPr id="77" name="Прямая соединительная линия 76"/>
          <p:cNvCxnSpPr>
            <a:stCxn id="75" idx="3"/>
            <a:endCxn id="76" idx="1"/>
          </p:cNvCxnSpPr>
          <p:nvPr/>
        </p:nvCxnSpPr>
        <p:spPr>
          <a:xfrm flipV="1">
            <a:off x="9182592" y="2493648"/>
            <a:ext cx="619331" cy="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8544065" y="2892927"/>
            <a:ext cx="2134770" cy="632203"/>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641" b="1" dirty="0">
                <a:solidFill>
                  <a:schemeClr val="tx1"/>
                </a:solidFill>
                <a:latin typeface="Times New Roman" panose="02020603050405020304" pitchFamily="18" charset="0"/>
                <a:cs typeface="Times New Roman" panose="02020603050405020304" pitchFamily="18" charset="0"/>
              </a:rPr>
              <a:t>Территориальные органы ФОИВ</a:t>
            </a:r>
          </a:p>
          <a:p>
            <a:pPr algn="ctr">
              <a:defRPr/>
            </a:pPr>
            <a:r>
              <a:rPr lang="ru-RU" sz="641" b="1" dirty="0">
                <a:solidFill>
                  <a:schemeClr val="tx1"/>
                </a:solidFill>
                <a:latin typeface="Times New Roman" panose="02020603050405020304" pitchFamily="18" charset="0"/>
                <a:cs typeface="Times New Roman" panose="02020603050405020304" pitchFamily="18" charset="0"/>
              </a:rPr>
              <a:t> и организаций ОФОУ</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79" name="Прямоугольник 78"/>
          <p:cNvSpPr/>
          <p:nvPr/>
        </p:nvSpPr>
        <p:spPr>
          <a:xfrm>
            <a:off x="8759462" y="3214101"/>
            <a:ext cx="1695131" cy="31257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99" dirty="0">
                <a:solidFill>
                  <a:schemeClr val="tx1"/>
                </a:solidFill>
                <a:latin typeface="Times New Roman" panose="02020603050405020304" pitchFamily="18" charset="0"/>
                <a:cs typeface="Times New Roman" panose="02020603050405020304" pitchFamily="18" charset="0"/>
              </a:rPr>
              <a:t>Лица, ответственные за организацию ГО и защиты от ЧС</a:t>
            </a:r>
          </a:p>
        </p:txBody>
      </p:sp>
      <p:sp>
        <p:nvSpPr>
          <p:cNvPr id="12365" name="TextBox 79"/>
          <p:cNvSpPr txBox="1">
            <a:spLocks noChangeArrowheads="1"/>
          </p:cNvSpPr>
          <p:nvPr/>
        </p:nvSpPr>
        <p:spPr bwMode="auto">
          <a:xfrm>
            <a:off x="8468454" y="2860861"/>
            <a:ext cx="64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cxnSp>
        <p:nvCxnSpPr>
          <p:cNvPr id="93" name="Прямая соединительная линия 92"/>
          <p:cNvCxnSpPr/>
          <p:nvPr/>
        </p:nvCxnSpPr>
        <p:spPr>
          <a:xfrm flipH="1">
            <a:off x="9550148" y="3518744"/>
            <a:ext cx="12430" cy="79681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4" name="Прямая соединительная линия 93"/>
          <p:cNvCxnSpPr>
            <a:stCxn id="96" idx="2"/>
          </p:cNvCxnSpPr>
          <p:nvPr/>
        </p:nvCxnSpPr>
        <p:spPr>
          <a:xfrm flipH="1">
            <a:off x="2647513" y="5388134"/>
            <a:ext cx="3943" cy="7858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5" name="Прямоугольник 94"/>
          <p:cNvSpPr/>
          <p:nvPr/>
        </p:nvSpPr>
        <p:spPr>
          <a:xfrm>
            <a:off x="1629426" y="4889693"/>
            <a:ext cx="2126526" cy="49844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640" b="1" dirty="0">
                <a:solidFill>
                  <a:schemeClr val="tx1"/>
                </a:solidFill>
                <a:latin typeface="Times New Roman" panose="02020603050405020304" pitchFamily="18" charset="0"/>
                <a:cs typeface="Times New Roman" panose="02020603050405020304" pitchFamily="18" charset="0"/>
              </a:rPr>
              <a:t>Органы управления образованием</a:t>
            </a:r>
          </a:p>
          <a:p>
            <a:pPr algn="ctr">
              <a:defRPr/>
            </a:pPr>
            <a:r>
              <a:rPr lang="ru-RU" sz="640" b="1" dirty="0">
                <a:solidFill>
                  <a:schemeClr val="tx1"/>
                </a:solidFill>
                <a:latin typeface="Times New Roman" panose="02020603050405020304" pitchFamily="18" charset="0"/>
                <a:cs typeface="Times New Roman" panose="02020603050405020304" pitchFamily="18" charset="0"/>
              </a:rPr>
              <a:t>ОМСУ</a:t>
            </a: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96" name="Прямоугольник 95"/>
          <p:cNvSpPr/>
          <p:nvPr/>
        </p:nvSpPr>
        <p:spPr>
          <a:xfrm>
            <a:off x="1841417" y="5136124"/>
            <a:ext cx="1620078" cy="25201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Лица, ответственные за организацию ГО и защиты от ЧС</a:t>
            </a:r>
          </a:p>
        </p:txBody>
      </p:sp>
      <p:sp>
        <p:nvSpPr>
          <p:cNvPr id="12370" name="TextBox 96"/>
          <p:cNvSpPr txBox="1">
            <a:spLocks noChangeArrowheads="1"/>
          </p:cNvSpPr>
          <p:nvPr/>
        </p:nvSpPr>
        <p:spPr bwMode="auto">
          <a:xfrm>
            <a:off x="2412140" y="4793674"/>
            <a:ext cx="65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sp>
        <p:nvSpPr>
          <p:cNvPr id="98" name="Прямоугольник 97"/>
          <p:cNvSpPr/>
          <p:nvPr/>
        </p:nvSpPr>
        <p:spPr>
          <a:xfrm>
            <a:off x="963722" y="5445356"/>
            <a:ext cx="1408864"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Программы повышения квалификации </a:t>
            </a:r>
            <a:r>
              <a:rPr lang="ru-RU" sz="600" dirty="0" smtClean="0">
                <a:solidFill>
                  <a:schemeClr val="tx1"/>
                </a:solidFill>
                <a:latin typeface="Times New Roman" panose="02020603050405020304" pitchFamily="18" charset="0"/>
                <a:cs typeface="Times New Roman" panose="02020603050405020304" pitchFamily="18" charset="0"/>
              </a:rPr>
              <a:t>по </a:t>
            </a:r>
            <a:r>
              <a:rPr lang="ru-RU" sz="600" dirty="0">
                <a:solidFill>
                  <a:schemeClr val="tx1"/>
                </a:solidFill>
                <a:latin typeface="Times New Roman" panose="02020603050405020304" pitchFamily="18" charset="0"/>
                <a:cs typeface="Times New Roman" panose="02020603050405020304" pitchFamily="18" charset="0"/>
              </a:rPr>
              <a:t>ГО и защите от ЧС</a:t>
            </a:r>
          </a:p>
        </p:txBody>
      </p:sp>
      <p:sp>
        <p:nvSpPr>
          <p:cNvPr id="99" name="Прямоугольник 98"/>
          <p:cNvSpPr/>
          <p:nvPr/>
        </p:nvSpPr>
        <p:spPr>
          <a:xfrm>
            <a:off x="2933010" y="5445843"/>
            <a:ext cx="1376073"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дополнительного </a:t>
            </a:r>
            <a:r>
              <a:rPr lang="ru-RU" sz="600" dirty="0" smtClean="0">
                <a:solidFill>
                  <a:schemeClr val="tx1"/>
                </a:solidFill>
                <a:latin typeface="Times New Roman" panose="02020603050405020304" pitchFamily="18" charset="0"/>
                <a:cs typeface="Times New Roman" panose="02020603050405020304" pitchFamily="18" charset="0"/>
              </a:rPr>
              <a:t>профессионального </a:t>
            </a:r>
            <a:r>
              <a:rPr lang="ru-RU" sz="600" dirty="0">
                <a:solidFill>
                  <a:schemeClr val="tx1"/>
                </a:solidFill>
                <a:latin typeface="Times New Roman" panose="02020603050405020304" pitchFamily="18" charset="0"/>
                <a:cs typeface="Times New Roman" panose="02020603050405020304" pitchFamily="18" charset="0"/>
              </a:rPr>
              <a:t>образования</a:t>
            </a:r>
          </a:p>
        </p:txBody>
      </p:sp>
      <p:cxnSp>
        <p:nvCxnSpPr>
          <p:cNvPr id="100" name="Прямая соединительная линия 99"/>
          <p:cNvCxnSpPr>
            <a:stCxn id="98" idx="3"/>
            <a:endCxn id="99" idx="1"/>
          </p:cNvCxnSpPr>
          <p:nvPr/>
        </p:nvCxnSpPr>
        <p:spPr>
          <a:xfrm>
            <a:off x="2372586" y="5591068"/>
            <a:ext cx="560424" cy="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Прямоугольник 100"/>
          <p:cNvSpPr/>
          <p:nvPr/>
        </p:nvSpPr>
        <p:spPr>
          <a:xfrm>
            <a:off x="965553" y="5731030"/>
            <a:ext cx="1407033"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Программы предмета ОБЖ</a:t>
            </a:r>
          </a:p>
        </p:txBody>
      </p:sp>
      <p:sp>
        <p:nvSpPr>
          <p:cNvPr id="102" name="Прямоугольник 101"/>
          <p:cNvSpPr/>
          <p:nvPr/>
        </p:nvSpPr>
        <p:spPr>
          <a:xfrm>
            <a:off x="2935212" y="5740970"/>
            <a:ext cx="1380070"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r>
              <a:rPr lang="ru-RU" sz="600" dirty="0">
                <a:solidFill>
                  <a:schemeClr val="tx1"/>
                </a:solidFill>
                <a:latin typeface="Times New Roman" panose="02020603050405020304" pitchFamily="18" charset="0"/>
                <a:cs typeface="Times New Roman" panose="02020603050405020304" pitchFamily="18" charset="0"/>
              </a:rPr>
              <a:t>общего образования</a:t>
            </a:r>
          </a:p>
        </p:txBody>
      </p:sp>
      <p:cxnSp>
        <p:nvCxnSpPr>
          <p:cNvPr id="103" name="Прямая соединительная линия 102"/>
          <p:cNvCxnSpPr>
            <a:stCxn id="101" idx="3"/>
            <a:endCxn id="102" idx="1"/>
          </p:cNvCxnSpPr>
          <p:nvPr/>
        </p:nvCxnSpPr>
        <p:spPr>
          <a:xfrm>
            <a:off x="2372586" y="5876742"/>
            <a:ext cx="562626" cy="9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Прямоугольник 103"/>
          <p:cNvSpPr/>
          <p:nvPr/>
        </p:nvSpPr>
        <p:spPr>
          <a:xfrm>
            <a:off x="965552" y="6028265"/>
            <a:ext cx="1407033"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Игровые программы ОБЖ</a:t>
            </a:r>
          </a:p>
        </p:txBody>
      </p:sp>
      <p:sp>
        <p:nvSpPr>
          <p:cNvPr id="105" name="Прямоугольник 104"/>
          <p:cNvSpPr/>
          <p:nvPr/>
        </p:nvSpPr>
        <p:spPr>
          <a:xfrm>
            <a:off x="2932764" y="6028752"/>
            <a:ext cx="1384787" cy="29142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Образовательные организации </a:t>
            </a:r>
          </a:p>
          <a:p>
            <a:pPr algn="ctr"/>
            <a:r>
              <a:rPr lang="ru-RU" sz="600" dirty="0">
                <a:solidFill>
                  <a:schemeClr val="tx1"/>
                </a:solidFill>
                <a:latin typeface="Times New Roman" panose="02020603050405020304" pitchFamily="18" charset="0"/>
                <a:cs typeface="Times New Roman" panose="02020603050405020304" pitchFamily="18" charset="0"/>
              </a:rPr>
              <a:t>дошкольного образования</a:t>
            </a:r>
          </a:p>
        </p:txBody>
      </p:sp>
      <p:cxnSp>
        <p:nvCxnSpPr>
          <p:cNvPr id="106" name="Прямая соединительная линия 105"/>
          <p:cNvCxnSpPr>
            <a:stCxn id="104" idx="3"/>
            <a:endCxn id="105" idx="1"/>
          </p:cNvCxnSpPr>
          <p:nvPr/>
        </p:nvCxnSpPr>
        <p:spPr>
          <a:xfrm>
            <a:off x="2372585" y="6173977"/>
            <a:ext cx="560179" cy="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p:nvSpPr>
        <p:spPr>
          <a:xfrm>
            <a:off x="5081684" y="4892381"/>
            <a:ext cx="2118681" cy="495754"/>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640" b="1" dirty="0">
                <a:solidFill>
                  <a:schemeClr val="tx1"/>
                </a:solidFill>
                <a:latin typeface="Times New Roman" panose="02020603050405020304" pitchFamily="18" charset="0"/>
                <a:cs typeface="Times New Roman" panose="02020603050405020304" pitchFamily="18" charset="0"/>
              </a:rPr>
              <a:t>Органы (организации) уполномоченные на решение задач в области ГО и ЧС</a:t>
            </a:r>
            <a:endParaRPr lang="ru-RU" sz="640" dirty="0">
              <a:solidFill>
                <a:schemeClr val="tx1"/>
              </a:solidFill>
              <a:latin typeface="Times New Roman" panose="02020603050405020304" pitchFamily="18" charset="0"/>
              <a:cs typeface="Times New Roman" panose="02020603050405020304" pitchFamily="18" charset="0"/>
            </a:endParaRPr>
          </a:p>
          <a:p>
            <a:pPr algn="ctr">
              <a:defRPr/>
            </a:pPr>
            <a:endParaRPr lang="ru-RU" sz="620" dirty="0">
              <a:solidFill>
                <a:schemeClr val="tx1"/>
              </a:solidFill>
              <a:latin typeface="Times New Roman" panose="02020603050405020304" pitchFamily="18" charset="0"/>
              <a:cs typeface="Times New Roman" panose="02020603050405020304" pitchFamily="18" charset="0"/>
            </a:endParaRPr>
          </a:p>
        </p:txBody>
      </p:sp>
      <p:sp>
        <p:nvSpPr>
          <p:cNvPr id="111" name="Прямоугольник 110"/>
          <p:cNvSpPr/>
          <p:nvPr/>
        </p:nvSpPr>
        <p:spPr>
          <a:xfrm>
            <a:off x="5272909" y="5168990"/>
            <a:ext cx="1751879" cy="22355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Лица, ответственные за организацию подготовки в области ГО и защиты от ЧС</a:t>
            </a:r>
          </a:p>
        </p:txBody>
      </p:sp>
      <p:sp>
        <p:nvSpPr>
          <p:cNvPr id="12382" name="TextBox 111"/>
          <p:cNvSpPr txBox="1">
            <a:spLocks noChangeArrowheads="1"/>
          </p:cNvSpPr>
          <p:nvPr/>
        </p:nvSpPr>
        <p:spPr bwMode="auto">
          <a:xfrm>
            <a:off x="5436329" y="4794436"/>
            <a:ext cx="64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sp>
        <p:nvSpPr>
          <p:cNvPr id="113" name="Прямоугольник 112"/>
          <p:cNvSpPr/>
          <p:nvPr/>
        </p:nvSpPr>
        <p:spPr>
          <a:xfrm>
            <a:off x="4499662" y="5453110"/>
            <a:ext cx="1386856" cy="29142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500" dirty="0">
                <a:solidFill>
                  <a:schemeClr val="tx1"/>
                </a:solidFill>
                <a:latin typeface="Times New Roman" panose="02020603050405020304" pitchFamily="18" charset="0"/>
                <a:cs typeface="Times New Roman" panose="02020603050405020304" pitchFamily="18" charset="0"/>
              </a:rPr>
              <a:t>Программы повышения квалификации и курсового обучения должностных лиц  ГО и РСЧС</a:t>
            </a:r>
          </a:p>
        </p:txBody>
      </p:sp>
      <p:sp>
        <p:nvSpPr>
          <p:cNvPr id="114" name="Прямоугольник 113"/>
          <p:cNvSpPr/>
          <p:nvPr/>
        </p:nvSpPr>
        <p:spPr>
          <a:xfrm>
            <a:off x="6347656" y="5457993"/>
            <a:ext cx="1361183" cy="274989"/>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Курсы ГО</a:t>
            </a:r>
          </a:p>
        </p:txBody>
      </p:sp>
      <p:cxnSp>
        <p:nvCxnSpPr>
          <p:cNvPr id="115" name="Прямая соединительная линия 114"/>
          <p:cNvCxnSpPr>
            <a:stCxn id="113" idx="3"/>
            <a:endCxn id="114" idx="1"/>
          </p:cNvCxnSpPr>
          <p:nvPr/>
        </p:nvCxnSpPr>
        <p:spPr>
          <a:xfrm flipV="1">
            <a:off x="5886518" y="5595488"/>
            <a:ext cx="461138" cy="33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Прямоугольник 115"/>
          <p:cNvSpPr/>
          <p:nvPr/>
        </p:nvSpPr>
        <p:spPr>
          <a:xfrm>
            <a:off x="4499660" y="5726865"/>
            <a:ext cx="1386857" cy="31688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500" dirty="0">
                <a:solidFill>
                  <a:schemeClr val="tx1"/>
                </a:solidFill>
                <a:latin typeface="Times New Roman" panose="02020603050405020304" pitchFamily="18" charset="0"/>
                <a:cs typeface="Times New Roman" panose="02020603050405020304" pitchFamily="18" charset="0"/>
              </a:rPr>
              <a:t>Программы вводного инструктажа и курсового обучения работающего населения, НАСФ и НФГО в области ГО и защиты от ЧС</a:t>
            </a:r>
          </a:p>
        </p:txBody>
      </p:sp>
      <p:sp>
        <p:nvSpPr>
          <p:cNvPr id="117" name="Прямоугольник 116"/>
          <p:cNvSpPr/>
          <p:nvPr/>
        </p:nvSpPr>
        <p:spPr>
          <a:xfrm>
            <a:off x="6347657" y="5741484"/>
            <a:ext cx="1361182" cy="273968"/>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Организации</a:t>
            </a:r>
          </a:p>
        </p:txBody>
      </p:sp>
      <p:cxnSp>
        <p:nvCxnSpPr>
          <p:cNvPr id="118" name="Прямая соединительная линия 117"/>
          <p:cNvCxnSpPr>
            <a:stCxn id="116" idx="3"/>
            <a:endCxn id="117" idx="1"/>
          </p:cNvCxnSpPr>
          <p:nvPr/>
        </p:nvCxnSpPr>
        <p:spPr>
          <a:xfrm flipV="1">
            <a:off x="5886517" y="5878468"/>
            <a:ext cx="461140" cy="68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Прямоугольник 118"/>
          <p:cNvSpPr/>
          <p:nvPr/>
        </p:nvSpPr>
        <p:spPr>
          <a:xfrm>
            <a:off x="4498426" y="6028422"/>
            <a:ext cx="1380117" cy="279332"/>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500" dirty="0">
                <a:solidFill>
                  <a:schemeClr val="tx1"/>
                </a:solidFill>
                <a:latin typeface="Times New Roman" panose="02020603050405020304" pitchFamily="18" charset="0"/>
                <a:cs typeface="Times New Roman" panose="02020603050405020304" pitchFamily="18" charset="0"/>
              </a:rPr>
              <a:t>Школьные соревнования «ШБ» </a:t>
            </a:r>
          </a:p>
          <a:p>
            <a:pPr algn="ctr"/>
            <a:r>
              <a:rPr lang="ru-RU" sz="500" dirty="0">
                <a:solidFill>
                  <a:schemeClr val="tx1"/>
                </a:solidFill>
                <a:latin typeface="Times New Roman" panose="02020603050405020304" pitchFamily="18" charset="0"/>
                <a:cs typeface="Times New Roman" panose="02020603050405020304" pitchFamily="18" charset="0"/>
              </a:rPr>
              <a:t>и полевые лагеря «Юный спасатель», «Юный пожарный», «Юный водник»</a:t>
            </a:r>
          </a:p>
        </p:txBody>
      </p:sp>
      <p:sp>
        <p:nvSpPr>
          <p:cNvPr id="120" name="Прямоугольник 119"/>
          <p:cNvSpPr/>
          <p:nvPr/>
        </p:nvSpPr>
        <p:spPr>
          <a:xfrm>
            <a:off x="6347657" y="6029048"/>
            <a:ext cx="1361182" cy="289448"/>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Филиалы ВДЮОД «Школа безопасности»</a:t>
            </a:r>
          </a:p>
        </p:txBody>
      </p:sp>
      <p:cxnSp>
        <p:nvCxnSpPr>
          <p:cNvPr id="121" name="Прямая соединительная линия 120"/>
          <p:cNvCxnSpPr>
            <a:stCxn id="119" idx="3"/>
            <a:endCxn id="120" idx="1"/>
          </p:cNvCxnSpPr>
          <p:nvPr/>
        </p:nvCxnSpPr>
        <p:spPr>
          <a:xfrm>
            <a:off x="5878543" y="6168088"/>
            <a:ext cx="469114" cy="5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Прямоугольник 121"/>
          <p:cNvSpPr/>
          <p:nvPr/>
        </p:nvSpPr>
        <p:spPr>
          <a:xfrm>
            <a:off x="4499524" y="6294419"/>
            <a:ext cx="1373142" cy="268268"/>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500" dirty="0">
                <a:solidFill>
                  <a:schemeClr val="tx1"/>
                </a:solidFill>
                <a:latin typeface="Times New Roman" panose="02020603050405020304" pitchFamily="18" charset="0"/>
                <a:cs typeface="Times New Roman" panose="02020603050405020304" pitchFamily="18" charset="0"/>
              </a:rPr>
              <a:t>Информирование и консультирование неработающего населения</a:t>
            </a:r>
          </a:p>
        </p:txBody>
      </p:sp>
      <p:sp>
        <p:nvSpPr>
          <p:cNvPr id="123" name="Прямоугольник 122"/>
          <p:cNvSpPr/>
          <p:nvPr/>
        </p:nvSpPr>
        <p:spPr>
          <a:xfrm>
            <a:off x="6347657" y="6323677"/>
            <a:ext cx="1361182" cy="220114"/>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Учебно-консультационные пункты</a:t>
            </a:r>
          </a:p>
        </p:txBody>
      </p:sp>
      <p:cxnSp>
        <p:nvCxnSpPr>
          <p:cNvPr id="124" name="Прямая соединительная линия 123"/>
          <p:cNvCxnSpPr>
            <a:stCxn id="122" idx="3"/>
            <a:endCxn id="123" idx="1"/>
          </p:cNvCxnSpPr>
          <p:nvPr/>
        </p:nvCxnSpPr>
        <p:spPr>
          <a:xfrm>
            <a:off x="5872666" y="6428553"/>
            <a:ext cx="474991"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flipH="1">
            <a:off x="6124897" y="5403277"/>
            <a:ext cx="1" cy="102527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6" name="Прямоугольник 125"/>
          <p:cNvSpPr/>
          <p:nvPr/>
        </p:nvSpPr>
        <p:spPr>
          <a:xfrm>
            <a:off x="8542049" y="4891784"/>
            <a:ext cx="2134770" cy="49243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95" tIns="19548" rIns="39095" bIns="19548"/>
          <a:lstStyle/>
          <a:p>
            <a:pPr algn="ctr">
              <a:defRPr/>
            </a:pPr>
            <a:r>
              <a:rPr lang="ru-RU" sz="640" b="1" dirty="0">
                <a:solidFill>
                  <a:schemeClr val="tx1"/>
                </a:solidFill>
                <a:latin typeface="Times New Roman" panose="02020603050405020304" pitchFamily="18" charset="0"/>
                <a:cs typeface="Times New Roman" panose="02020603050405020304" pitchFamily="18" charset="0"/>
              </a:rPr>
              <a:t>Объекты экономики ФОИВ и организаций ОФОУ</a:t>
            </a:r>
          </a:p>
          <a:p>
            <a:pPr algn="ctr">
              <a:defRPr/>
            </a:pPr>
            <a:endParaRPr lang="ru-RU" sz="640" dirty="0">
              <a:solidFill>
                <a:schemeClr val="tx1"/>
              </a:solidFill>
              <a:latin typeface="Times New Roman" panose="02020603050405020304" pitchFamily="18" charset="0"/>
              <a:cs typeface="Times New Roman" panose="02020603050405020304" pitchFamily="18" charset="0"/>
            </a:endParaRPr>
          </a:p>
          <a:p>
            <a:pPr algn="ctr">
              <a:defRPr/>
            </a:pPr>
            <a:endParaRPr lang="ru-RU" sz="855" dirty="0">
              <a:solidFill>
                <a:schemeClr val="tx1"/>
              </a:solidFill>
              <a:latin typeface="Times New Roman" panose="02020603050405020304" pitchFamily="18" charset="0"/>
              <a:cs typeface="Times New Roman" panose="02020603050405020304" pitchFamily="18" charset="0"/>
            </a:endParaRPr>
          </a:p>
        </p:txBody>
      </p:sp>
      <p:sp>
        <p:nvSpPr>
          <p:cNvPr id="127" name="Прямоугольник 126"/>
          <p:cNvSpPr/>
          <p:nvPr/>
        </p:nvSpPr>
        <p:spPr>
          <a:xfrm>
            <a:off x="8796988" y="5144497"/>
            <a:ext cx="1620078" cy="24084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Лица, ответственные за организацию ГО и защиты от ЧС</a:t>
            </a:r>
          </a:p>
        </p:txBody>
      </p:sp>
      <p:sp>
        <p:nvSpPr>
          <p:cNvPr id="12398" name="TextBox 127"/>
          <p:cNvSpPr txBox="1">
            <a:spLocks noChangeArrowheads="1"/>
          </p:cNvSpPr>
          <p:nvPr/>
        </p:nvSpPr>
        <p:spPr bwMode="auto">
          <a:xfrm>
            <a:off x="8477979" y="4794436"/>
            <a:ext cx="64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a:latin typeface="Times New Roman" panose="02020603050405020304" pitchFamily="18" charset="0"/>
              <a:cs typeface="Times New Roman" panose="02020603050405020304" pitchFamily="18" charset="0"/>
            </a:endParaRPr>
          </a:p>
        </p:txBody>
      </p:sp>
      <p:sp>
        <p:nvSpPr>
          <p:cNvPr id="129" name="Прямоугольник 128"/>
          <p:cNvSpPr/>
          <p:nvPr/>
        </p:nvSpPr>
        <p:spPr>
          <a:xfrm>
            <a:off x="7890463" y="5450583"/>
            <a:ext cx="1313798" cy="442053"/>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Программы вводного инструктажа и курсового обучения работающего населения в области ГО и защиты от ЧС</a:t>
            </a:r>
          </a:p>
        </p:txBody>
      </p:sp>
      <p:sp>
        <p:nvSpPr>
          <p:cNvPr id="130" name="Прямоугольник 129"/>
          <p:cNvSpPr/>
          <p:nvPr/>
        </p:nvSpPr>
        <p:spPr>
          <a:xfrm>
            <a:off x="9840418" y="5457993"/>
            <a:ext cx="1319860" cy="434643"/>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Органы (структурные подразделения), уполномоченные на решение задач в области ГО и ЧС</a:t>
            </a:r>
          </a:p>
        </p:txBody>
      </p:sp>
      <p:cxnSp>
        <p:nvCxnSpPr>
          <p:cNvPr id="131" name="Прямая соединительная линия 130"/>
          <p:cNvCxnSpPr>
            <a:stCxn id="129" idx="3"/>
            <a:endCxn id="130" idx="1"/>
          </p:cNvCxnSpPr>
          <p:nvPr/>
        </p:nvCxnSpPr>
        <p:spPr>
          <a:xfrm>
            <a:off x="9204261" y="5671610"/>
            <a:ext cx="636157" cy="3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p:nvPr/>
        </p:nvCxnSpPr>
        <p:spPr>
          <a:xfrm>
            <a:off x="9546809" y="5392925"/>
            <a:ext cx="3339" cy="72917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42" name="Прямоугольник 141"/>
          <p:cNvSpPr/>
          <p:nvPr/>
        </p:nvSpPr>
        <p:spPr>
          <a:xfrm>
            <a:off x="5021865" y="1098263"/>
            <a:ext cx="2134474" cy="19074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700" dirty="0">
                <a:solidFill>
                  <a:schemeClr val="tx1"/>
                </a:solidFill>
                <a:latin typeface="Times New Roman" panose="02020603050405020304" pitchFamily="18" charset="0"/>
                <a:cs typeface="Times New Roman" panose="02020603050405020304" pitchFamily="18" charset="0"/>
              </a:rPr>
              <a:t>ДГО МЧС России</a:t>
            </a:r>
          </a:p>
        </p:txBody>
      </p:sp>
      <p:cxnSp>
        <p:nvCxnSpPr>
          <p:cNvPr id="143" name="Прямая соединительная линия 142"/>
          <p:cNvCxnSpPr/>
          <p:nvPr/>
        </p:nvCxnSpPr>
        <p:spPr>
          <a:xfrm flipV="1">
            <a:off x="107123" y="2836033"/>
            <a:ext cx="11977754" cy="15298"/>
          </a:xfrm>
          <a:prstGeom prst="line">
            <a:avLst/>
          </a:prstGeom>
          <a:ln w="25400">
            <a:solidFill>
              <a:schemeClr val="accent6">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5137786" y="2604805"/>
            <a:ext cx="2255294" cy="276999"/>
          </a:xfrm>
          <a:prstGeom prst="rect">
            <a:avLst/>
          </a:prstGeom>
          <a:noFill/>
        </p:spPr>
        <p:txBody>
          <a:bodyPr wrap="square">
            <a:spAutoFit/>
          </a:bodyPr>
          <a:lstStyle/>
          <a:p>
            <a:pPr algn="ctr">
              <a:defRPr/>
            </a:pPr>
            <a:r>
              <a:rPr lang="ru-RU" sz="1000" b="1" dirty="0">
                <a:solidFill>
                  <a:schemeClr val="accent6">
                    <a:lumMod val="75000"/>
                  </a:schemeClr>
                </a:solidFill>
                <a:latin typeface="Times New Roman" panose="02020603050405020304" pitchFamily="18" charset="0"/>
                <a:cs typeface="Times New Roman" panose="02020603050405020304" pitchFamily="18" charset="0"/>
              </a:rPr>
              <a:t>СУБЪЕКТЫ</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000" b="1" dirty="0">
                <a:solidFill>
                  <a:schemeClr val="accent6">
                    <a:lumMod val="75000"/>
                  </a:schemeClr>
                </a:solidFill>
                <a:latin typeface="Times New Roman" panose="02020603050405020304" pitchFamily="18" charset="0"/>
                <a:cs typeface="Times New Roman" panose="02020603050405020304" pitchFamily="18" charset="0"/>
              </a:rPr>
              <a:t>РФ</a:t>
            </a:r>
          </a:p>
        </p:txBody>
      </p:sp>
      <p:cxnSp>
        <p:nvCxnSpPr>
          <p:cNvPr id="145" name="Прямая соединительная линия 144"/>
          <p:cNvCxnSpPr/>
          <p:nvPr/>
        </p:nvCxnSpPr>
        <p:spPr>
          <a:xfrm flipV="1">
            <a:off x="138951" y="4754740"/>
            <a:ext cx="11977754" cy="1927"/>
          </a:xfrm>
          <a:prstGeom prst="line">
            <a:avLst/>
          </a:prstGeom>
          <a:ln w="25400">
            <a:solidFill>
              <a:schemeClr val="accent6">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4274836" y="4530678"/>
            <a:ext cx="4009004" cy="246221"/>
          </a:xfrm>
          <a:prstGeom prst="rect">
            <a:avLst/>
          </a:prstGeom>
          <a:noFill/>
        </p:spPr>
        <p:txBody>
          <a:bodyPr wrap="square">
            <a:spAutoFit/>
          </a:bodyPr>
          <a:lstStyle/>
          <a:p>
            <a:pPr algn="ctr">
              <a:defRPr/>
            </a:pPr>
            <a:r>
              <a:rPr lang="ru-RU" sz="1000" b="1" dirty="0">
                <a:solidFill>
                  <a:schemeClr val="accent6">
                    <a:lumMod val="75000"/>
                  </a:schemeClr>
                </a:solidFill>
                <a:latin typeface="Times New Roman" panose="02020603050405020304" pitchFamily="18" charset="0"/>
                <a:cs typeface="Times New Roman" panose="02020603050405020304" pitchFamily="18" charset="0"/>
              </a:rPr>
              <a:t>МУНИЦИПАЛЬНЫЕ ОБРАЗОВАНИЯ</a:t>
            </a:r>
          </a:p>
        </p:txBody>
      </p:sp>
      <p:sp>
        <p:nvSpPr>
          <p:cNvPr id="147" name="Прямоугольник 146"/>
          <p:cNvSpPr/>
          <p:nvPr/>
        </p:nvSpPr>
        <p:spPr>
          <a:xfrm>
            <a:off x="4028839" y="6660871"/>
            <a:ext cx="3763686" cy="15937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00" i="1" dirty="0">
                <a:solidFill>
                  <a:schemeClr val="tx1"/>
                </a:solidFill>
                <a:latin typeface="Times New Roman" panose="02020603050405020304" pitchFamily="18" charset="0"/>
                <a:cs typeface="Times New Roman" panose="02020603050405020304" pitchFamily="18" charset="0"/>
              </a:rPr>
              <a:t>На всех уровнях проводятся тренировки и учения по действиям при ЧС и пожарах, а также по гражданской обороне</a:t>
            </a:r>
          </a:p>
        </p:txBody>
      </p:sp>
      <p:sp>
        <p:nvSpPr>
          <p:cNvPr id="167" name="TextBox 166"/>
          <p:cNvSpPr txBox="1"/>
          <p:nvPr/>
        </p:nvSpPr>
        <p:spPr>
          <a:xfrm>
            <a:off x="833922" y="404664"/>
            <a:ext cx="10542400" cy="340519"/>
          </a:xfrm>
          <a:prstGeom prst="round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ЕДИНАЯ СИСТЕМА ПОДГОТОВКИ НАСЕЛЕНИЯ В ОБЛАСТИ ГО И ЗАЩИТЫ ОТ ЧС</a:t>
            </a:r>
          </a:p>
        </p:txBody>
      </p:sp>
      <p:sp>
        <p:nvSpPr>
          <p:cNvPr id="248" name="Прямоугольник 247"/>
          <p:cNvSpPr/>
          <p:nvPr/>
        </p:nvSpPr>
        <p:spPr>
          <a:xfrm>
            <a:off x="7886880" y="3581675"/>
            <a:ext cx="1342426" cy="477089"/>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вводного инструктажа и курсового обучения работающего населения в области ГО и защиты от ЧС</a:t>
            </a:r>
          </a:p>
        </p:txBody>
      </p:sp>
      <p:sp>
        <p:nvSpPr>
          <p:cNvPr id="249" name="Прямоугольник 248"/>
          <p:cNvSpPr/>
          <p:nvPr/>
        </p:nvSpPr>
        <p:spPr>
          <a:xfrm>
            <a:off x="9841315" y="3588255"/>
            <a:ext cx="1314368" cy="1019985"/>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Организации и учреждения ФОИВ </a:t>
            </a:r>
            <a:r>
              <a:rPr lang="ru-RU" sz="600" dirty="0" smtClean="0">
                <a:solidFill>
                  <a:schemeClr val="tx1"/>
                </a:solidFill>
                <a:latin typeface="Times New Roman" panose="02020603050405020304" pitchFamily="18" charset="0"/>
                <a:cs typeface="Times New Roman" panose="02020603050405020304" pitchFamily="18" charset="0"/>
              </a:rPr>
              <a:t>и </a:t>
            </a:r>
            <a:r>
              <a:rPr lang="ru-RU" sz="600" dirty="0">
                <a:solidFill>
                  <a:schemeClr val="tx1"/>
                </a:solidFill>
                <a:latin typeface="Times New Roman" panose="02020603050405020304" pitchFamily="18" charset="0"/>
                <a:cs typeface="Times New Roman" panose="02020603050405020304" pitchFamily="18" charset="0"/>
              </a:rPr>
              <a:t>организаций осуществляющих функции отраслевого управления</a:t>
            </a:r>
          </a:p>
        </p:txBody>
      </p:sp>
      <p:cxnSp>
        <p:nvCxnSpPr>
          <p:cNvPr id="250" name="Прямая соединительная линия 249"/>
          <p:cNvCxnSpPr>
            <a:stCxn id="248" idx="3"/>
          </p:cNvCxnSpPr>
          <p:nvPr/>
        </p:nvCxnSpPr>
        <p:spPr>
          <a:xfrm flipV="1">
            <a:off x="9229306" y="3820219"/>
            <a:ext cx="6083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Прямоугольник 250"/>
          <p:cNvSpPr/>
          <p:nvPr/>
        </p:nvSpPr>
        <p:spPr>
          <a:xfrm>
            <a:off x="7881389" y="4069203"/>
            <a:ext cx="1342426" cy="4794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00" dirty="0">
                <a:solidFill>
                  <a:schemeClr val="tx1"/>
                </a:solidFill>
                <a:latin typeface="Times New Roman" panose="02020603050405020304" pitchFamily="18" charset="0"/>
                <a:cs typeface="Times New Roman" panose="02020603050405020304" pitchFamily="18" charset="0"/>
              </a:rPr>
              <a:t>Программы курсового обучения личного состава НАСФ и НФГО в области ГО и защиты от ЧС</a:t>
            </a:r>
          </a:p>
        </p:txBody>
      </p:sp>
      <p:cxnSp>
        <p:nvCxnSpPr>
          <p:cNvPr id="253" name="Прямая соединительная линия 252"/>
          <p:cNvCxnSpPr>
            <a:stCxn id="251" idx="3"/>
          </p:cNvCxnSpPr>
          <p:nvPr/>
        </p:nvCxnSpPr>
        <p:spPr>
          <a:xfrm flipV="1">
            <a:off x="9223815" y="4303161"/>
            <a:ext cx="619330" cy="5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Прямоугольник 266"/>
          <p:cNvSpPr/>
          <p:nvPr/>
        </p:nvSpPr>
        <p:spPr>
          <a:xfrm>
            <a:off x="952517" y="6605799"/>
            <a:ext cx="254452" cy="159813"/>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270" name="Прямоугольник 269"/>
          <p:cNvSpPr/>
          <p:nvPr/>
        </p:nvSpPr>
        <p:spPr>
          <a:xfrm>
            <a:off x="957864" y="6383978"/>
            <a:ext cx="254452" cy="159813"/>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272" name="TextBox 271"/>
          <p:cNvSpPr txBox="1"/>
          <p:nvPr/>
        </p:nvSpPr>
        <p:spPr>
          <a:xfrm>
            <a:off x="1129806" y="6587844"/>
            <a:ext cx="2875866" cy="184666"/>
          </a:xfrm>
          <a:prstGeom prst="rect">
            <a:avLst/>
          </a:prstGeom>
          <a:noFill/>
        </p:spPr>
        <p:txBody>
          <a:bodyPr wrap="square">
            <a:spAutoFit/>
          </a:bodyPr>
          <a:lstStyle/>
          <a:p>
            <a:pPr>
              <a:defRPr/>
            </a:pPr>
            <a:r>
              <a:rPr lang="ru-RU" sz="500" dirty="0">
                <a:latin typeface="Times New Roman" panose="02020603050405020304" pitchFamily="18" charset="0"/>
                <a:cs typeface="Times New Roman" panose="02020603050405020304" pitchFamily="18" charset="0"/>
              </a:rPr>
              <a:t>–  </a:t>
            </a:r>
            <a:r>
              <a:rPr lang="ru-RU" sz="600" dirty="0">
                <a:latin typeface="Times New Roman" panose="02020603050405020304" pitchFamily="18" charset="0"/>
                <a:cs typeface="Times New Roman" panose="02020603050405020304" pitchFamily="18" charset="0"/>
              </a:rPr>
              <a:t>Образовательные программы и мероприятия по подготовке в области ГО и ЧС</a:t>
            </a:r>
          </a:p>
        </p:txBody>
      </p:sp>
      <p:sp>
        <p:nvSpPr>
          <p:cNvPr id="273" name="TextBox 272"/>
          <p:cNvSpPr txBox="1"/>
          <p:nvPr/>
        </p:nvSpPr>
        <p:spPr>
          <a:xfrm>
            <a:off x="1133322" y="6378088"/>
            <a:ext cx="3831437" cy="169277"/>
          </a:xfrm>
          <a:prstGeom prst="rect">
            <a:avLst/>
          </a:prstGeom>
          <a:noFill/>
        </p:spPr>
        <p:txBody>
          <a:bodyPr wrap="square">
            <a:spAutoFit/>
          </a:bodyPr>
          <a:lstStyle/>
          <a:p>
            <a:pPr>
              <a:defRPr/>
            </a:pPr>
            <a:r>
              <a:rPr lang="ru-RU" sz="500" dirty="0">
                <a:latin typeface="Times New Roman" panose="02020603050405020304" pitchFamily="18" charset="0"/>
                <a:cs typeface="Times New Roman" panose="02020603050405020304" pitchFamily="18" charset="0"/>
              </a:rPr>
              <a:t>–  Организации реализующие образовательные программы и мероприятия по подготовке в области ГО и ЧС </a:t>
            </a:r>
          </a:p>
        </p:txBody>
      </p:sp>
      <p:cxnSp>
        <p:nvCxnSpPr>
          <p:cNvPr id="275" name="Прямая со стрелкой 274"/>
          <p:cNvCxnSpPr>
            <a:stCxn id="110" idx="3"/>
            <a:endCxn id="126" idx="1"/>
          </p:cNvCxnSpPr>
          <p:nvPr/>
        </p:nvCxnSpPr>
        <p:spPr>
          <a:xfrm flipV="1">
            <a:off x="7200365" y="5138001"/>
            <a:ext cx="1341684" cy="2257"/>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8" name="Прямая со стрелкой 277"/>
          <p:cNvCxnSpPr>
            <a:stCxn id="2" idx="3"/>
            <a:endCxn id="18" idx="1"/>
          </p:cNvCxnSpPr>
          <p:nvPr/>
        </p:nvCxnSpPr>
        <p:spPr>
          <a:xfrm flipV="1">
            <a:off x="4075113" y="1149829"/>
            <a:ext cx="637872" cy="11112"/>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1" name="Прямая со стрелкой 280"/>
          <p:cNvCxnSpPr>
            <a:stCxn id="33" idx="3"/>
            <a:endCxn id="49" idx="1"/>
          </p:cNvCxnSpPr>
          <p:nvPr/>
        </p:nvCxnSpPr>
        <p:spPr>
          <a:xfrm flipV="1">
            <a:off x="3757968" y="3202624"/>
            <a:ext cx="1307069" cy="2343"/>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6" name="Прямая со стрелкой 285"/>
          <p:cNvCxnSpPr>
            <a:stCxn id="18" idx="3"/>
          </p:cNvCxnSpPr>
          <p:nvPr/>
        </p:nvCxnSpPr>
        <p:spPr>
          <a:xfrm flipV="1">
            <a:off x="7479014" y="1136444"/>
            <a:ext cx="634815" cy="13385"/>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1" name="Прямая со стрелкой 290"/>
          <p:cNvCxnSpPr>
            <a:stCxn id="95" idx="3"/>
            <a:endCxn id="110" idx="1"/>
          </p:cNvCxnSpPr>
          <p:nvPr/>
        </p:nvCxnSpPr>
        <p:spPr>
          <a:xfrm>
            <a:off x="3755952" y="5138914"/>
            <a:ext cx="1325732" cy="1344"/>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94" name="Прямая со стрелкой 293"/>
          <p:cNvCxnSpPr>
            <a:stCxn id="49" idx="3"/>
            <a:endCxn id="78" idx="1"/>
          </p:cNvCxnSpPr>
          <p:nvPr/>
        </p:nvCxnSpPr>
        <p:spPr>
          <a:xfrm>
            <a:off x="7202994" y="3202624"/>
            <a:ext cx="1341071" cy="6405"/>
          </a:xfrm>
          <a:prstGeom prst="straightConnector1">
            <a:avLst/>
          </a:prstGeom>
          <a:ln w="25400">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37" name="Прямоугольник 136"/>
          <p:cNvSpPr/>
          <p:nvPr/>
        </p:nvSpPr>
        <p:spPr>
          <a:xfrm>
            <a:off x="7898465" y="5886577"/>
            <a:ext cx="1305796" cy="471044"/>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Программы курсового обучения личного состава НАСФ и НФГО в области ГО и защиты от ЧС</a:t>
            </a:r>
          </a:p>
        </p:txBody>
      </p:sp>
      <p:sp>
        <p:nvSpPr>
          <p:cNvPr id="138" name="Прямоугольник 137"/>
          <p:cNvSpPr/>
          <p:nvPr/>
        </p:nvSpPr>
        <p:spPr>
          <a:xfrm>
            <a:off x="9837654" y="5887080"/>
            <a:ext cx="1318029" cy="470541"/>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600" dirty="0">
                <a:solidFill>
                  <a:schemeClr val="tx1"/>
                </a:solidFill>
                <a:latin typeface="Times New Roman" panose="02020603050405020304" pitchFamily="18" charset="0"/>
                <a:cs typeface="Times New Roman" panose="02020603050405020304" pitchFamily="18" charset="0"/>
              </a:rPr>
              <a:t>Руководители НАСФ и НФГО </a:t>
            </a:r>
          </a:p>
        </p:txBody>
      </p:sp>
      <p:cxnSp>
        <p:nvCxnSpPr>
          <p:cNvPr id="139" name="Прямая соединительная линия 138"/>
          <p:cNvCxnSpPr>
            <a:stCxn id="137" idx="3"/>
            <a:endCxn id="138" idx="1"/>
          </p:cNvCxnSpPr>
          <p:nvPr/>
        </p:nvCxnSpPr>
        <p:spPr>
          <a:xfrm>
            <a:off x="9204261" y="6122099"/>
            <a:ext cx="633393" cy="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6672064" y="35947"/>
            <a:ext cx="5688632" cy="276999"/>
          </a:xfrm>
          <a:prstGeom prst="rect">
            <a:avLst/>
          </a:prstGeom>
          <a:noFill/>
        </p:spPr>
        <p:txBody>
          <a:bodyPr wrap="square" rtlCol="0">
            <a:spAutoFit/>
          </a:bodyPr>
          <a:lstStyle/>
          <a:p>
            <a:r>
              <a:rPr lang="ru-RU" sz="1200" dirty="0" smtClean="0">
                <a:solidFill>
                  <a:schemeClr val="bg1"/>
                </a:solidFill>
                <a:latin typeface="Times New Roman" panose="02020603050405020304" pitchFamily="18" charset="0"/>
                <a:cs typeface="Times New Roman" panose="02020603050405020304" pitchFamily="18" charset="0"/>
              </a:rPr>
              <a:t>ПОДГОТОВКА НАСЕЛЕНИЯ В ОБЛАСТИ ГРАЖДАНСКОЙ ОБОРОНЫ</a:t>
            </a:r>
            <a:endParaRPr lang="ru-RU" sz="1200" dirty="0"/>
          </a:p>
        </p:txBody>
      </p:sp>
      <p:pic>
        <p:nvPicPr>
          <p:cNvPr id="153" name="Рисунок 152"/>
          <p:cNvPicPr>
            <a:picLocks noChangeAspect="1"/>
          </p:cNvPicPr>
          <p:nvPr/>
        </p:nvPicPr>
        <p:blipFill>
          <a:blip r:embed="rId2"/>
          <a:stretch>
            <a:fillRect/>
          </a:stretch>
        </p:blipFill>
        <p:spPr>
          <a:xfrm>
            <a:off x="11784632" y="17670"/>
            <a:ext cx="284899" cy="269755"/>
          </a:xfrm>
          <a:prstGeom prst="rect">
            <a:avLst/>
          </a:prstGeom>
        </p:spPr>
      </p:pic>
    </p:spTree>
    <p:extLst>
      <p:ext uri="{BB962C8B-B14F-4D97-AF65-F5344CB8AC3E}">
        <p14:creationId xmlns:p14="http://schemas.microsoft.com/office/powerpoint/2010/main" val="19396069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77"/>
            <a:ext cx="12192000" cy="9503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927216" y="39303"/>
            <a:ext cx="11264784" cy="923330"/>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ОБЕСПЕЧЕНИЕ УСТОЙЧИВОСТИ ФУНКЦИОНИРОВАНИЯ ОРГАНИЗАЦИЙ, НЕОБХОДИМЫХ ДЛЯ ВЫЖИВАНИЯ НАСЕЛЕНИЯ ПРИ ВОЕННЫХ КОНФЛИКТАХ ИЛИ ВСЛЕДСТВИЕ ЭТИХ КОНФЛИКТОВ, </a:t>
            </a:r>
          </a:p>
          <a:p>
            <a:r>
              <a:rPr lang="ru-RU" dirty="0" smtClean="0">
                <a:solidFill>
                  <a:schemeClr val="bg1"/>
                </a:solidFill>
                <a:latin typeface="Times New Roman" panose="02020603050405020304" pitchFamily="18" charset="0"/>
                <a:cs typeface="Times New Roman" panose="02020603050405020304" pitchFamily="18" charset="0"/>
              </a:rPr>
              <a:t>А ТАКЖЕ ПРИ ЧРЕЗВЫЧАЙНЫХ СИТУАЦИЯХ ПРИРОДНОГО И ТЕХНОГЕННОГО ХАРАКТЕРА</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06342" y="1022960"/>
            <a:ext cx="11522304" cy="1384995"/>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31 мая 1996 г. № 61-ФЗ «Об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26 февраля 1997 г. № 31-ФЗ «О мобилизационной подготовке и мобилизации в Российской 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февраля 1998 г. № 28-ФЗ </a:t>
            </a:r>
            <a:r>
              <a:rPr lang="ru-RU" sz="1200" dirty="0" smtClean="0">
                <a:latin typeface="Times New Roman" panose="02020603050405020304" pitchFamily="18" charset="0"/>
                <a:cs typeface="Times New Roman" panose="02020603050405020304" pitchFamily="18" charset="0"/>
              </a:rPr>
              <a:t>«О </a:t>
            </a:r>
            <a:r>
              <a:rPr lang="ru-RU" sz="1200" dirty="0">
                <a:latin typeface="Times New Roman" panose="02020603050405020304" pitchFamily="18" charset="0"/>
                <a:cs typeface="Times New Roman" panose="02020603050405020304" pitchFamily="18" charset="0"/>
              </a:rPr>
              <a:t>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a:t>
            </a:r>
            <a:r>
              <a:rPr lang="ru-RU" sz="1200" dirty="0" smtClean="0">
                <a:latin typeface="Times New Roman" panose="02020603050405020304" pitchFamily="18" charset="0"/>
                <a:cs typeface="Times New Roman" panose="02020603050405020304" pitchFamily="18" charset="0"/>
              </a:rPr>
              <a:t>06 </a:t>
            </a:r>
            <a:r>
              <a:rPr lang="ru-RU" sz="1200" dirty="0">
                <a:latin typeface="Times New Roman" panose="02020603050405020304" pitchFamily="18" charset="0"/>
                <a:cs typeface="Times New Roman" panose="02020603050405020304" pitchFamily="18" charset="0"/>
              </a:rPr>
              <a:t>октября 2003 г. № 131-ФЗ «Об общих принципах организации местного самоуправления в Российской </a:t>
            </a:r>
            <a:r>
              <a:rPr lang="ru-RU" sz="1200" dirty="0" smtClean="0">
                <a:latin typeface="Times New Roman" panose="02020603050405020304" pitchFamily="18" charset="0"/>
                <a:cs typeface="Times New Roman" panose="02020603050405020304" pitchFamily="18" charset="0"/>
              </a:rPr>
              <a:t>Федерации»;</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26 ноября 2007 г. </a:t>
            </a:r>
            <a:r>
              <a:rPr lang="ru-RU" sz="1200" dirty="0" smtClean="0">
                <a:latin typeface="Times New Roman" panose="02020603050405020304" pitchFamily="18" charset="0"/>
                <a:cs typeface="Times New Roman" panose="02020603050405020304" pitchFamily="18" charset="0"/>
              </a:rPr>
              <a:t>№ 804 </a:t>
            </a:r>
            <a:r>
              <a:rPr lang="ru-RU" sz="1200" dirty="0">
                <a:latin typeface="Times New Roman" panose="02020603050405020304" pitchFamily="18" charset="0"/>
                <a:cs typeface="Times New Roman" panose="02020603050405020304" pitchFamily="18" charset="0"/>
              </a:rPr>
              <a:t>«Об утверждении Положения о гражданской обороне </a:t>
            </a:r>
            <a:r>
              <a:rPr lang="ru-RU" sz="1200" dirty="0" smtClean="0">
                <a:latin typeface="Times New Roman" panose="02020603050405020304" pitchFamily="18" charset="0"/>
                <a:cs typeface="Times New Roman" panose="02020603050405020304" pitchFamily="18" charset="0"/>
              </a:rPr>
              <a:t>в Российской </a:t>
            </a:r>
            <a:r>
              <a:rPr lang="ru-RU" sz="1200" dirty="0">
                <a:latin typeface="Times New Roman" panose="02020603050405020304" pitchFamily="18" charset="0"/>
                <a:cs typeface="Times New Roman" panose="02020603050405020304" pitchFamily="18" charset="0"/>
              </a:rPr>
              <a:t>Федерации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14 ноября </a:t>
            </a:r>
            <a:r>
              <a:rPr lang="ru-RU" sz="1200" dirty="0" smtClean="0">
                <a:latin typeface="Times New Roman" panose="02020603050405020304" pitchFamily="18" charset="0"/>
                <a:cs typeface="Times New Roman" panose="02020603050405020304" pitchFamily="18" charset="0"/>
              </a:rPr>
              <a:t>2008 г. № 687 </a:t>
            </a:r>
            <a:r>
              <a:rPr lang="ru-RU" sz="1200" dirty="0">
                <a:latin typeface="Times New Roman" panose="02020603050405020304" pitchFamily="18" charset="0"/>
                <a:cs typeface="Times New Roman" panose="02020603050405020304" pitchFamily="18" charset="0"/>
              </a:rPr>
              <a:t>«Об утверждении Положения об организации 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
        <p:nvSpPr>
          <p:cNvPr id="9" name="Title 2"/>
          <p:cNvSpPr txBox="1">
            <a:spLocks/>
          </p:cNvSpPr>
          <p:nvPr/>
        </p:nvSpPr>
        <p:spPr bwMode="auto">
          <a:xfrm>
            <a:off x="479375" y="2468282"/>
            <a:ext cx="11266665" cy="6599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2000" b="1" dirty="0" smtClean="0">
                <a:solidFill>
                  <a:srgbClr val="002060"/>
                </a:solidFill>
                <a:latin typeface="Times New Roman" panose="02020603050405020304" pitchFamily="18" charset="0"/>
                <a:cs typeface="Times New Roman" panose="02020603050405020304" pitchFamily="18" charset="0"/>
              </a:rPr>
              <a:t>МЕРОПРИЯТИЯ ПО ПОВЫШЕНИЮ УСТОЙЧИВОСТИ ФУНКЦИОНИРОВАНИЯ ОБЪЕКТОВ ЭКОНОМИКИ</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26934" y="6468070"/>
            <a:ext cx="2844800" cy="365125"/>
          </a:xfrm>
        </p:spPr>
        <p:txBody>
          <a:bodyPr/>
          <a:lstStyle/>
          <a:p>
            <a:pPr>
              <a:defRPr/>
            </a:pPr>
            <a:fld id="{1E49034A-A7B1-445D-B275-FE52B65EA479}" type="slidenum">
              <a:rPr lang="ru-RU" smtClean="0"/>
              <a:pPr>
                <a:defRPr/>
              </a:pPr>
              <a:t>70</a:t>
            </a:fld>
            <a:endParaRPr lang="ru-RU" dirty="0"/>
          </a:p>
        </p:txBody>
      </p:sp>
      <p:pic>
        <p:nvPicPr>
          <p:cNvPr id="3" name="Рисунок 2"/>
          <p:cNvPicPr>
            <a:picLocks noChangeAspect="1"/>
          </p:cNvPicPr>
          <p:nvPr/>
        </p:nvPicPr>
        <p:blipFill rotWithShape="1">
          <a:blip r:embed="rId4"/>
          <a:srcRect l="7476" t="47900" r="56497" b="8001"/>
          <a:stretch/>
        </p:blipFill>
        <p:spPr>
          <a:xfrm>
            <a:off x="406342" y="3156776"/>
            <a:ext cx="11339699" cy="3647832"/>
          </a:xfrm>
          <a:prstGeom prst="rect">
            <a:avLst/>
          </a:prstGeom>
        </p:spPr>
      </p:pic>
    </p:spTree>
    <p:extLst>
      <p:ext uri="{BB962C8B-B14F-4D97-AF65-F5344CB8AC3E}">
        <p14:creationId xmlns:p14="http://schemas.microsoft.com/office/powerpoint/2010/main" val="769453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0" y="-77"/>
            <a:ext cx="12192000" cy="467648"/>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5906"/>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ОБЕСПЕЧЕНИЕ УСТОЙЧИВОСТИ ФУНКЦИОНИРОВАНИЯ ОРГАНИЗАЦИЙ, НЕОБХОДИМЫХ ДЛЯ ВЫЖИВАНИЯ НАСЕЛЕНИЯ </a:t>
            </a:r>
            <a:r>
              <a:rPr lang="ru-RU" sz="1200" dirty="0" smtClean="0">
                <a:solidFill>
                  <a:schemeClr val="bg1"/>
                </a:solidFill>
                <a:latin typeface="Times New Roman" panose="02020603050405020304" pitchFamily="18" charset="0"/>
                <a:cs typeface="Times New Roman" panose="02020603050405020304" pitchFamily="18" charset="0"/>
              </a:rPr>
              <a:t>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a:t>
            </a:r>
            <a:endParaRPr lang="ru-RU"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ИЛИ </a:t>
            </a:r>
            <a:r>
              <a:rPr lang="ru-RU" sz="1200" dirty="0">
                <a:solidFill>
                  <a:schemeClr val="bg1"/>
                </a:solidFill>
                <a:latin typeface="Times New Roman" panose="02020603050405020304" pitchFamily="18" charset="0"/>
                <a:cs typeface="Times New Roman" panose="02020603050405020304" pitchFamily="18" charset="0"/>
              </a:rPr>
              <a:t>ВСЛЕДСТВИЕ ЭТИХ </a:t>
            </a:r>
            <a:r>
              <a:rPr lang="ru-RU" sz="1200" dirty="0" smtClean="0">
                <a:solidFill>
                  <a:schemeClr val="bg1"/>
                </a:solidFill>
                <a:latin typeface="Times New Roman" panose="02020603050405020304" pitchFamily="18" charset="0"/>
                <a:cs typeface="Times New Roman" panose="02020603050405020304" pitchFamily="18" charset="0"/>
              </a:rPr>
              <a:t>КОНФЛИКТОВ, 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6" name="Прямоугольник 5"/>
          <p:cNvSpPr/>
          <p:nvPr/>
        </p:nvSpPr>
        <p:spPr>
          <a:xfrm>
            <a:off x="119336" y="647551"/>
            <a:ext cx="11809312" cy="954107"/>
          </a:xfrm>
          <a:prstGeom prst="rect">
            <a:avLst/>
          </a:prstGeom>
          <a:solidFill>
            <a:srgbClr val="FFC000"/>
          </a:solidFill>
        </p:spPr>
        <p:txBody>
          <a:bodyPr wrap="square">
            <a:spAutoFit/>
          </a:bodyPr>
          <a:lstStyle/>
          <a:p>
            <a:pPr algn="just"/>
            <a:r>
              <a:rPr lang="ru-RU" sz="1400" b="1" dirty="0">
                <a:solidFill>
                  <a:schemeClr val="tx2"/>
                </a:solidFill>
                <a:latin typeface="Times New Roman" panose="02020603050405020304" pitchFamily="18" charset="0"/>
                <a:cs typeface="Times New Roman" panose="02020603050405020304" pitchFamily="18" charset="0"/>
              </a:rPr>
              <a:t>ПОВЫШЕНИЕ УСТОЙЧИВОСТИ ФУНКЦИОНИРОВАНИЯ ОБЪЕКТОВ </a:t>
            </a:r>
            <a:r>
              <a:rPr lang="ru-RU" sz="1400" b="1" dirty="0" smtClean="0">
                <a:solidFill>
                  <a:schemeClr val="tx2"/>
                </a:solidFill>
                <a:latin typeface="Times New Roman" panose="02020603050405020304" pitchFamily="18" charset="0"/>
                <a:cs typeface="Times New Roman" panose="02020603050405020304" pitchFamily="18" charset="0"/>
              </a:rPr>
              <a:t>ЭКОНОМИКИ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комплекс мероприятий по </a:t>
            </a:r>
            <a:r>
              <a:rPr lang="ru-RU" sz="1400" dirty="0" smtClean="0">
                <a:latin typeface="Times New Roman" panose="02020603050405020304" pitchFamily="18" charset="0"/>
                <a:cs typeface="Times New Roman" panose="02020603050405020304" pitchFamily="18" charset="0"/>
              </a:rPr>
              <a:t>предотвращению </a:t>
            </a:r>
            <a:r>
              <a:rPr lang="ru-RU" sz="1400" dirty="0">
                <a:latin typeface="Times New Roman" panose="02020603050405020304" pitchFamily="18" charset="0"/>
                <a:cs typeface="Times New Roman" panose="02020603050405020304" pitchFamily="18" charset="0"/>
              </a:rPr>
              <a:t>или снижению угрозы жизни и здоровью персонала и проживающего вблизи населения, материального ущерба в ЧС, </a:t>
            </a:r>
            <a:r>
              <a:rPr lang="ru-RU" sz="1400" dirty="0" smtClean="0">
                <a:latin typeface="Times New Roman" panose="02020603050405020304" pitchFamily="18" charset="0"/>
                <a:cs typeface="Times New Roman" panose="02020603050405020304" pitchFamily="18" charset="0"/>
              </a:rPr>
              <a:t>обеспечению способности </a:t>
            </a:r>
            <a:r>
              <a:rPr lang="ru-RU" sz="1400" dirty="0">
                <a:latin typeface="Times New Roman" panose="02020603050405020304" pitchFamily="18" charset="0"/>
                <a:cs typeface="Times New Roman" panose="02020603050405020304" pitchFamily="18" charset="0"/>
              </a:rPr>
              <a:t>организации удовлетворять оборонные и важнейшие хозяйственные потребности (оказывать услуги, обеспечивать </a:t>
            </a:r>
            <a:r>
              <a:rPr lang="ru-RU" sz="1400" dirty="0" smtClean="0">
                <a:latin typeface="Times New Roman" panose="02020603050405020304" pitchFamily="18" charset="0"/>
                <a:cs typeface="Times New Roman" panose="02020603050405020304" pitchFamily="18" charset="0"/>
              </a:rPr>
              <a:t>жизнедеятельность </a:t>
            </a:r>
            <a:r>
              <a:rPr lang="ru-RU" sz="1400" dirty="0">
                <a:latin typeface="Times New Roman" panose="02020603050405020304" pitchFamily="18" charset="0"/>
                <a:cs typeface="Times New Roman" panose="02020603050405020304" pitchFamily="18" charset="0"/>
              </a:rPr>
              <a:t>населения) в установленной номенклатуре и объемах в мирное и военное </a:t>
            </a:r>
            <a:r>
              <a:rPr lang="ru-RU" sz="1400" dirty="0" smtClean="0">
                <a:latin typeface="Times New Roman" panose="02020603050405020304" pitchFamily="18" charset="0"/>
                <a:cs typeface="Times New Roman" panose="02020603050405020304" pitchFamily="18" charset="0"/>
              </a:rPr>
              <a:t>время.  </a:t>
            </a:r>
            <a:endParaRPr lang="ru-RU" sz="1200" dirty="0" smtClean="0">
              <a:latin typeface="Times New Roman" panose="02020603050405020304" pitchFamily="18" charset="0"/>
              <a:cs typeface="Times New Roman" panose="02020603050405020304" pitchFamily="18" charset="0"/>
            </a:endParaRPr>
          </a:p>
        </p:txBody>
      </p:sp>
      <p:sp>
        <p:nvSpPr>
          <p:cNvPr id="7" name="Title 2"/>
          <p:cNvSpPr txBox="1">
            <a:spLocks/>
          </p:cNvSpPr>
          <p:nvPr/>
        </p:nvSpPr>
        <p:spPr bwMode="auto">
          <a:xfrm>
            <a:off x="136501" y="1601659"/>
            <a:ext cx="11570430" cy="459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smtClean="0">
                <a:solidFill>
                  <a:srgbClr val="002060"/>
                </a:solidFill>
                <a:latin typeface="Times New Roman" panose="02020603050405020304" pitchFamily="18" charset="0"/>
                <a:cs typeface="Times New Roman" panose="02020603050405020304" pitchFamily="18" charset="0"/>
              </a:rPr>
              <a:t>ОРГАНИЗАЦИЯ МЕРОПРИЯТИЙ ПО ПУФ </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1E49034A-A7B1-445D-B275-FE52B65EA479}" type="slidenum">
              <a:rPr lang="ru-RU" smtClean="0"/>
              <a:pPr>
                <a:defRPr/>
              </a:pPr>
              <a:t>71</a:t>
            </a:fld>
            <a:endParaRPr lang="ru-RU"/>
          </a:p>
        </p:txBody>
      </p:sp>
      <p:sp>
        <p:nvSpPr>
          <p:cNvPr id="3" name="Скругленный прямоугольник 2"/>
          <p:cNvSpPr/>
          <p:nvPr/>
        </p:nvSpPr>
        <p:spPr>
          <a:xfrm>
            <a:off x="335360" y="2060849"/>
            <a:ext cx="5616624" cy="914400"/>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smtClean="0">
                <a:latin typeface="Times New Roman" panose="02020603050405020304" pitchFamily="18" charset="0"/>
                <a:cs typeface="Times New Roman" panose="02020603050405020304" pitchFamily="18" charset="0"/>
              </a:rPr>
              <a:t>1. СОЗДАНИЕ </a:t>
            </a:r>
            <a:r>
              <a:rPr lang="ru-RU" sz="1200" dirty="0">
                <a:latin typeface="Times New Roman" panose="02020603050405020304" pitchFamily="18" charset="0"/>
                <a:cs typeface="Times New Roman" panose="02020603050405020304" pitchFamily="18" charset="0"/>
              </a:rPr>
              <a:t>И ОРГАНИЗАЦИЯ РАБОТЫ В МИРНОЕ И ВОЕННОЕ ВРЕМЯ КОМИССИЙ ПО ВОПРОСАМ ПУФ </a:t>
            </a:r>
            <a:r>
              <a:rPr lang="ru-RU" sz="1200" dirty="0" smtClean="0">
                <a:latin typeface="Times New Roman" panose="02020603050405020304" pitchFamily="18" charset="0"/>
                <a:cs typeface="Times New Roman" panose="02020603050405020304" pitchFamily="18" charset="0"/>
              </a:rPr>
              <a:t>ОБЪЕКТОВ ЭКОНОМИКИ</a:t>
            </a:r>
            <a:endParaRPr lang="ru-RU" sz="1200"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321296" y="3140968"/>
            <a:ext cx="5616624" cy="914400"/>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smtClean="0">
                <a:latin typeface="Times New Roman" panose="02020603050405020304" pitchFamily="18" charset="0"/>
                <a:cs typeface="Times New Roman" panose="02020603050405020304" pitchFamily="18" charset="0"/>
              </a:rPr>
              <a:t>2. ПЛАНИРОВАНИЕ</a:t>
            </a:r>
            <a:r>
              <a:rPr lang="ru-RU" sz="1200" dirty="0">
                <a:latin typeface="Times New Roman" panose="02020603050405020304" pitchFamily="18" charset="0"/>
                <a:cs typeface="Times New Roman" panose="02020603050405020304" pitchFamily="18" charset="0"/>
              </a:rPr>
              <a:t>, ПОДГОТОВКА И </a:t>
            </a:r>
            <a:r>
              <a:rPr lang="ru-RU" sz="1200" dirty="0" smtClean="0">
                <a:latin typeface="Times New Roman" panose="02020603050405020304" pitchFamily="18" charset="0"/>
                <a:cs typeface="Times New Roman" panose="02020603050405020304" pitchFamily="18" charset="0"/>
              </a:rPr>
              <a:t>ПРОВЕДЕНИЕ </a:t>
            </a:r>
            <a:r>
              <a:rPr lang="ru-RU" sz="1200" dirty="0">
                <a:latin typeface="Times New Roman" panose="02020603050405020304" pitchFamily="18" charset="0"/>
                <a:cs typeface="Times New Roman" panose="02020603050405020304" pitchFamily="18" charset="0"/>
              </a:rPr>
              <a:t>АСДНР НА ОБЪЕКТАХ ЭКОНОМИКИ, ПРОДОЛЖАЮЩИХ РАБОТУ </a:t>
            </a:r>
            <a:endParaRPr lang="ru-RU"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В ВОЕННОЕ </a:t>
            </a:r>
            <a:r>
              <a:rPr lang="ru-RU" sz="1200" dirty="0">
                <a:latin typeface="Times New Roman" panose="02020603050405020304" pitchFamily="18" charset="0"/>
                <a:cs typeface="Times New Roman" panose="02020603050405020304" pitchFamily="18" charset="0"/>
              </a:rPr>
              <a:t>ВРЕМЯ</a:t>
            </a:r>
          </a:p>
        </p:txBody>
      </p:sp>
      <p:sp>
        <p:nvSpPr>
          <p:cNvPr id="13" name="Скругленный прямоугольник 12"/>
          <p:cNvSpPr/>
          <p:nvPr/>
        </p:nvSpPr>
        <p:spPr>
          <a:xfrm>
            <a:off x="321296" y="4221087"/>
            <a:ext cx="5616624" cy="914400"/>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3. ПОВЫШЕНИЕ ЭФФЕКТИВНОСТИ ЗАЩИТЫ ПРОИЗВОДСТВЕННЫХ ФОНДОВ ПРИ ВОЗДЕЙСТВИИ НА НИХ </a:t>
            </a:r>
            <a:r>
              <a:rPr lang="ru-RU" sz="1200" dirty="0" smtClean="0">
                <a:latin typeface="Times New Roman" panose="02020603050405020304" pitchFamily="18" charset="0"/>
                <a:cs typeface="Times New Roman" panose="02020603050405020304" pitchFamily="18" charset="0"/>
              </a:rPr>
              <a:t>СОВРЕМЕННЫХ </a:t>
            </a:r>
            <a:r>
              <a:rPr lang="ru-RU" sz="1200" dirty="0">
                <a:latin typeface="Times New Roman" panose="02020603050405020304" pitchFamily="18" charset="0"/>
                <a:cs typeface="Times New Roman" panose="02020603050405020304" pitchFamily="18" charset="0"/>
              </a:rPr>
              <a:t>СРЕДСТВ ПОРАЖЕНИЯ</a:t>
            </a:r>
          </a:p>
        </p:txBody>
      </p:sp>
      <p:sp>
        <p:nvSpPr>
          <p:cNvPr id="14" name="Скругленный прямоугольник 13"/>
          <p:cNvSpPr/>
          <p:nvPr/>
        </p:nvSpPr>
        <p:spPr>
          <a:xfrm>
            <a:off x="321296" y="5301207"/>
            <a:ext cx="5616624" cy="936106"/>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4. РАЦИОНАЛЬНОЕ </a:t>
            </a:r>
            <a:r>
              <a:rPr lang="ru-RU" sz="1200" dirty="0" smtClean="0">
                <a:latin typeface="Times New Roman" panose="02020603050405020304" pitchFamily="18" charset="0"/>
                <a:cs typeface="Times New Roman" panose="02020603050405020304" pitchFamily="18" charset="0"/>
              </a:rPr>
              <a:t>РАЗМЕЩЕНИЕ НАСЕЛЕННЫХ </a:t>
            </a:r>
            <a:r>
              <a:rPr lang="ru-RU" sz="1200" dirty="0">
                <a:latin typeface="Times New Roman" panose="02020603050405020304" pitchFamily="18" charset="0"/>
                <a:cs typeface="Times New Roman" panose="02020603050405020304" pitchFamily="18" charset="0"/>
              </a:rPr>
              <a:t>ПУНКТОВ, ОБЪЕКТОВ ЭКОНОМИКИ И ИНФРАСТРУКТУРЫ, А </a:t>
            </a:r>
            <a:r>
              <a:rPr lang="ru-RU" sz="1200" dirty="0" smtClean="0">
                <a:latin typeface="Times New Roman" panose="02020603050405020304" pitchFamily="18" charset="0"/>
                <a:cs typeface="Times New Roman" panose="02020603050405020304" pitchFamily="18" charset="0"/>
              </a:rPr>
              <a:t>ТАКЖЕ СРЕДСТВ </a:t>
            </a:r>
            <a:r>
              <a:rPr lang="ru-RU" sz="1200" dirty="0">
                <a:latin typeface="Times New Roman" panose="02020603050405020304" pitchFamily="18" charset="0"/>
                <a:cs typeface="Times New Roman" panose="02020603050405020304" pitchFamily="18" charset="0"/>
              </a:rPr>
              <a:t>ПРОИЗВОДСТВА В СООТВЕТСТВИИ С ТРЕБОВАНИЯМИ </a:t>
            </a:r>
            <a:endParaRPr lang="ru-RU"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СНИП </a:t>
            </a:r>
            <a:r>
              <a:rPr lang="ru-RU" sz="1200" dirty="0">
                <a:latin typeface="Times New Roman" panose="02020603050405020304" pitchFamily="18" charset="0"/>
                <a:cs typeface="Times New Roman" panose="02020603050405020304" pitchFamily="18" charset="0"/>
              </a:rPr>
              <a:t>ИТМ ГО</a:t>
            </a:r>
          </a:p>
        </p:txBody>
      </p:sp>
      <p:sp>
        <p:nvSpPr>
          <p:cNvPr id="15" name="Скругленный прямоугольник 14"/>
          <p:cNvSpPr/>
          <p:nvPr/>
        </p:nvSpPr>
        <p:spPr>
          <a:xfrm>
            <a:off x="6334918" y="4201372"/>
            <a:ext cx="5593730" cy="934116"/>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7. РАЗРАБОТКА И РЕАЛИЗАЦИЯ В МИРНОЕ И ВОЕННОЕ ВРЕМЯ ИТМ ГО</a:t>
            </a:r>
          </a:p>
        </p:txBody>
      </p:sp>
      <p:sp>
        <p:nvSpPr>
          <p:cNvPr id="16" name="Скругленный прямоугольник 15"/>
          <p:cNvSpPr/>
          <p:nvPr/>
        </p:nvSpPr>
        <p:spPr>
          <a:xfrm>
            <a:off x="6334918" y="3112445"/>
            <a:ext cx="5570871" cy="942923"/>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6. СОЗДАНИЕ СТРАХОВОГО ФОНДА ДОКУМЕНТАЦИИ</a:t>
            </a:r>
          </a:p>
        </p:txBody>
      </p:sp>
      <p:sp>
        <p:nvSpPr>
          <p:cNvPr id="17" name="Скругленный прямоугольник 16"/>
          <p:cNvSpPr/>
          <p:nvPr/>
        </p:nvSpPr>
        <p:spPr>
          <a:xfrm>
            <a:off x="6289166" y="2054202"/>
            <a:ext cx="5616624" cy="927694"/>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5. ЗАБЛАГОВРЕМЕННОЕ СОЗДАНИЕ ЗАПАСОВ МАТЕРИАЛЬНО-ТЕХНИЧЕСКИХ, ПРОДОВОЛЬСТВЕННЫХ, МЕДИЦИНСКИХ И</a:t>
            </a:r>
          </a:p>
          <a:p>
            <a:pPr algn="ctr"/>
            <a:r>
              <a:rPr lang="ru-RU" sz="1200" dirty="0">
                <a:latin typeface="Times New Roman" panose="02020603050405020304" pitchFamily="18" charset="0"/>
                <a:cs typeface="Times New Roman" panose="02020603050405020304" pitchFamily="18" charset="0"/>
              </a:rPr>
              <a:t>ИНЫХ СРЕДСТВ, НЕОБХОДИМЫХ ДЛЯ СОХРАНЕНИЯ И (ИЛИ) ВОССТАНОВЛЕНИЯ ПРОИЗВОДСТВЕННОГО </a:t>
            </a:r>
            <a:r>
              <a:rPr lang="ru-RU" sz="1200" dirty="0" smtClean="0">
                <a:latin typeface="Times New Roman" panose="02020603050405020304" pitchFamily="18" charset="0"/>
                <a:cs typeface="Times New Roman" panose="02020603050405020304" pitchFamily="18" charset="0"/>
              </a:rPr>
              <a:t>ПРОЦЕССА</a:t>
            </a:r>
            <a:endParaRPr lang="ru-RU" sz="1200" dirty="0">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6334918" y="5281492"/>
            <a:ext cx="5593730" cy="955821"/>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8. РАЗРАБОТКА И ПРОВЕДЕНИЕ МЕРОПРИЯТИЙ, НАПРАВЛЕННЫХ </a:t>
            </a:r>
            <a:endParaRPr lang="ru-RU"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ПОВЫШЕНИЕ НАДЕЖНОСТИ </a:t>
            </a:r>
            <a:r>
              <a:rPr lang="ru-RU" sz="1200" dirty="0" smtClean="0">
                <a:latin typeface="Times New Roman" panose="02020603050405020304" pitchFamily="18" charset="0"/>
                <a:cs typeface="Times New Roman" panose="02020603050405020304" pitchFamily="18" charset="0"/>
              </a:rPr>
              <a:t>ФУНКЦИОНИРОВАНИЯ </a:t>
            </a:r>
            <a:r>
              <a:rPr lang="ru-RU" sz="1200" dirty="0">
                <a:latin typeface="Times New Roman" panose="02020603050405020304" pitchFamily="18" charset="0"/>
                <a:cs typeface="Times New Roman" panose="02020603050405020304" pitchFamily="18" charset="0"/>
              </a:rPr>
              <a:t>СИСТЕМ И ИСТОЧНИКОВ ГАЗО-, ЭНЕРГО- И ВОДОСНАБЖЕНИЯ</a:t>
            </a:r>
          </a:p>
        </p:txBody>
      </p:sp>
    </p:spTree>
    <p:extLst>
      <p:ext uri="{BB962C8B-B14F-4D97-AF65-F5344CB8AC3E}">
        <p14:creationId xmlns:p14="http://schemas.microsoft.com/office/powerpoint/2010/main" val="3193554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Прямоугольник 10"/>
          <p:cNvSpPr/>
          <p:nvPr/>
        </p:nvSpPr>
        <p:spPr>
          <a:xfrm>
            <a:off x="0" y="-78"/>
            <a:ext cx="12192000" cy="950362"/>
          </a:xfrm>
          <a:prstGeom prst="rect">
            <a:avLst/>
          </a:prstGeom>
          <a:solidFill>
            <a:srgbClr val="E385D3"/>
          </a:solidFill>
          <a:ln>
            <a:solidFill>
              <a:srgbClr val="E3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4"/>
          <a:stretch>
            <a:fillRect/>
          </a:stretch>
        </p:blipFill>
        <p:spPr>
          <a:xfrm>
            <a:off x="109049" y="0"/>
            <a:ext cx="1003633" cy="950284"/>
          </a:xfrm>
          <a:prstGeom prst="rect">
            <a:avLst/>
          </a:prstGeom>
        </p:spPr>
      </p:pic>
      <p:sp>
        <p:nvSpPr>
          <p:cNvPr id="14" name="TextBox 13"/>
          <p:cNvSpPr txBox="1"/>
          <p:nvPr/>
        </p:nvSpPr>
        <p:spPr>
          <a:xfrm>
            <a:off x="993316" y="266162"/>
            <a:ext cx="10959982" cy="400110"/>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ОБОРОНЫ</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16668" y="1071528"/>
            <a:ext cx="11358663" cy="2123658"/>
          </a:xfrm>
          <a:prstGeom prst="rect">
            <a:avLst/>
          </a:prstGeom>
          <a:solidFill>
            <a:schemeClr val="bg1">
              <a:lumMod val="85000"/>
            </a:schemeClr>
          </a:solid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22 августа 1995 г. № 151-ФЗ «Об аварийно-спасательных службах и статусе спасателей</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Федеральный закон от 12 января 1998 г. № 28-ФЗ «О гражданской обороне</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 от 02 ноября 2000 г. № 841 «Об утверждении Положения об организации </a:t>
            </a:r>
            <a:r>
              <a:rPr lang="ru-RU" sz="1200" dirty="0" smtClean="0">
                <a:latin typeface="Times New Roman" panose="02020603050405020304" pitchFamily="18" charset="0"/>
                <a:cs typeface="Times New Roman" panose="02020603050405020304" pitchFamily="18" charset="0"/>
              </a:rPr>
              <a:t>обучения </a:t>
            </a:r>
            <a:r>
              <a:rPr lang="ru-RU" sz="1200" dirty="0">
                <a:latin typeface="Times New Roman" panose="02020603050405020304" pitchFamily="18" charset="0"/>
                <a:cs typeface="Times New Roman" panose="02020603050405020304" pitchFamily="18" charset="0"/>
              </a:rPr>
              <a:t>населения в области </a:t>
            </a:r>
            <a:r>
              <a:rPr lang="ru-RU" sz="1200" dirty="0" smtClean="0">
                <a:latin typeface="Times New Roman" panose="02020603050405020304" pitchFamily="18" charset="0"/>
                <a:cs typeface="Times New Roman" panose="02020603050405020304" pitchFamily="18" charset="0"/>
              </a:rPr>
              <a:t>гражданской </a:t>
            </a:r>
            <a:r>
              <a:rPr lang="ru-RU" sz="1200" dirty="0">
                <a:latin typeface="Times New Roman" panose="02020603050405020304" pitchFamily="18" charset="0"/>
                <a:cs typeface="Times New Roman" panose="02020603050405020304" pitchFamily="18" charset="0"/>
              </a:rPr>
              <a:t>обороны</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Постановление Правительства Российской Федерации</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от </a:t>
            </a:r>
            <a:r>
              <a:rPr lang="ru-RU" sz="1200" dirty="0" smtClean="0">
                <a:latin typeface="Times New Roman" panose="02020603050405020304" pitchFamily="18" charset="0"/>
                <a:cs typeface="Times New Roman" panose="02020603050405020304" pitchFamily="18" charset="0"/>
              </a:rPr>
              <a:t>18</a:t>
            </a: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сентября 2020 г. № 1485 «Об </a:t>
            </a:r>
            <a:r>
              <a:rPr lang="ru-RU" sz="1200" dirty="0">
                <a:latin typeface="Times New Roman" panose="02020603050405020304" pitchFamily="18" charset="0"/>
                <a:cs typeface="Times New Roman" panose="02020603050405020304" pitchFamily="18" charset="0"/>
              </a:rPr>
              <a:t>утверждении Положения о подготовке граждан Российской Федерации, </a:t>
            </a:r>
            <a:r>
              <a:rPr lang="ru-RU" sz="1200" dirty="0" smtClean="0">
                <a:latin typeface="Times New Roman" panose="02020603050405020304" pitchFamily="18" charset="0"/>
                <a:cs typeface="Times New Roman" panose="02020603050405020304" pitchFamily="18" charset="0"/>
              </a:rPr>
              <a:t>иностранных </a:t>
            </a:r>
            <a:r>
              <a:rPr lang="ru-RU" sz="1200" dirty="0">
                <a:latin typeface="Times New Roman" panose="02020603050405020304" pitchFamily="18" charset="0"/>
                <a:cs typeface="Times New Roman" panose="02020603050405020304" pitchFamily="18" charset="0"/>
              </a:rPr>
              <a:t>граждан и лиц без гражданства в области защиты от чрезвычайных ситуаций природного и техногенного </a:t>
            </a:r>
            <a:r>
              <a:rPr lang="ru-RU" sz="1200" dirty="0" smtClean="0">
                <a:latin typeface="Times New Roman" panose="02020603050405020304" pitchFamily="18" charset="0"/>
                <a:cs typeface="Times New Roman" panose="02020603050405020304" pitchFamily="18" charset="0"/>
              </a:rPr>
              <a:t>характера»;</a:t>
            </a:r>
          </a:p>
          <a:p>
            <a:pPr marL="171450" indent="-171450" algn="just">
              <a:buFont typeface="Arial" panose="020B0604020202020204" pitchFamily="34" charset="0"/>
              <a:buChar char="•"/>
            </a:pPr>
            <a:r>
              <a:rPr lang="ru-RU" sz="1200" dirty="0" smtClean="0">
                <a:latin typeface="Times New Roman" panose="02020603050405020304" pitchFamily="18" charset="0"/>
                <a:cs typeface="Times New Roman" panose="02020603050405020304" pitchFamily="18" charset="0"/>
              </a:rPr>
              <a:t>Приказ </a:t>
            </a:r>
            <a:r>
              <a:rPr lang="ru-RU" sz="1200" dirty="0">
                <a:latin typeface="Times New Roman" panose="02020603050405020304" pitchFamily="18" charset="0"/>
                <a:cs typeface="Times New Roman" panose="02020603050405020304" pitchFamily="18" charset="0"/>
              </a:rPr>
              <a:t>МЧС России от 23 декабря 2005 г. № 999 « Об утверждении порядка создания нештатных аварийно-спасательных формирований</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14 ноября 2008 г. № 687 «Об утверждении Положения об </a:t>
            </a:r>
            <a:r>
              <a:rPr lang="ru-RU" sz="1200" dirty="0" smtClean="0">
                <a:latin typeface="Times New Roman" panose="02020603050405020304" pitchFamily="18" charset="0"/>
                <a:cs typeface="Times New Roman" panose="02020603050405020304" pitchFamily="18" charset="0"/>
              </a:rPr>
              <a:t>организации </a:t>
            </a:r>
            <a:r>
              <a:rPr lang="ru-RU" sz="1200" dirty="0">
                <a:latin typeface="Times New Roman" panose="02020603050405020304" pitchFamily="18" charset="0"/>
                <a:cs typeface="Times New Roman" panose="02020603050405020304" pitchFamily="18" charset="0"/>
              </a:rPr>
              <a:t>и ведении гражданской обороны в </a:t>
            </a:r>
            <a:r>
              <a:rPr lang="ru-RU" sz="1200" dirty="0" smtClean="0">
                <a:latin typeface="Times New Roman" panose="02020603050405020304" pitchFamily="18" charset="0"/>
                <a:cs typeface="Times New Roman" panose="02020603050405020304" pitchFamily="18" charset="0"/>
              </a:rPr>
              <a:t>муниципальных </a:t>
            </a:r>
            <a:r>
              <a:rPr lang="ru-RU" sz="1200" dirty="0">
                <a:latin typeface="Times New Roman" panose="02020603050405020304" pitchFamily="18" charset="0"/>
                <a:cs typeface="Times New Roman" panose="02020603050405020304" pitchFamily="18" charset="0"/>
              </a:rPr>
              <a:t>образованиях и организациях</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latin typeface="Times New Roman" panose="02020603050405020304" pitchFamily="18" charset="0"/>
                <a:cs typeface="Times New Roman" panose="02020603050405020304" pitchFamily="18" charset="0"/>
              </a:rPr>
              <a:t>Приказ МЧС России от 17 декабря 2008 г. № 783 «Об утверждении Положения об организации и ведении гражданской обороны </a:t>
            </a:r>
            <a:r>
              <a:rPr lang="ru-RU" sz="1200" dirty="0" smtClean="0">
                <a:latin typeface="Times New Roman" panose="02020603050405020304" pitchFamily="18" charset="0"/>
                <a:cs typeface="Times New Roman" panose="02020603050405020304" pitchFamily="18" charset="0"/>
              </a:rPr>
              <a:t>в Министерстве </a:t>
            </a:r>
            <a:r>
              <a:rPr lang="ru-RU" sz="1200" dirty="0">
                <a:latin typeface="Times New Roman" panose="02020603050405020304" pitchFamily="18" charset="0"/>
                <a:cs typeface="Times New Roman" panose="02020603050405020304" pitchFamily="18" charset="0"/>
              </a:rPr>
              <a:t>Российской Федерации по делам гражданской обороны, </a:t>
            </a:r>
            <a:r>
              <a:rPr lang="ru-RU" sz="1200" dirty="0" smtClean="0">
                <a:latin typeface="Times New Roman" panose="02020603050405020304" pitchFamily="18" charset="0"/>
                <a:cs typeface="Times New Roman" panose="02020603050405020304" pitchFamily="18" charset="0"/>
              </a:rPr>
              <a:t>чрезвычайным </a:t>
            </a:r>
            <a:r>
              <a:rPr lang="ru-RU" sz="1200" dirty="0">
                <a:latin typeface="Times New Roman" panose="02020603050405020304" pitchFamily="18" charset="0"/>
                <a:cs typeface="Times New Roman" panose="02020603050405020304" pitchFamily="18" charset="0"/>
              </a:rPr>
              <a:t>ситуациям и ликвидации последствий </a:t>
            </a:r>
            <a:r>
              <a:rPr lang="ru-RU" sz="1200" dirty="0" smtClean="0">
                <a:latin typeface="Times New Roman" panose="02020603050405020304" pitchFamily="18" charset="0"/>
                <a:cs typeface="Times New Roman" panose="02020603050405020304" pitchFamily="18" charset="0"/>
              </a:rPr>
              <a:t>стихийных бедствий».</a:t>
            </a:r>
            <a:endParaRPr lang="ru-RU" sz="1200" dirty="0">
              <a:latin typeface="Times New Roman" panose="02020603050405020304" pitchFamily="18" charset="0"/>
              <a:cs typeface="Times New Roman" panose="02020603050405020304" pitchFamily="18" charset="0"/>
            </a:endParaRPr>
          </a:p>
        </p:txBody>
      </p:sp>
      <p:sp>
        <p:nvSpPr>
          <p:cNvPr id="9" name="Title 2"/>
          <p:cNvSpPr txBox="1">
            <a:spLocks/>
          </p:cNvSpPr>
          <p:nvPr/>
        </p:nvSpPr>
        <p:spPr bwMode="auto">
          <a:xfrm>
            <a:off x="263352" y="3487228"/>
            <a:ext cx="1157043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a:solidFill>
                  <a:srgbClr val="002060"/>
                </a:solidFill>
                <a:latin typeface="Times New Roman" panose="02020603050405020304" pitchFamily="18" charset="0"/>
                <a:cs typeface="Times New Roman" panose="02020603050405020304" pitchFamily="18" charset="0"/>
              </a:rPr>
              <a:t>Основными мероприятиями по гражданской обороне, осуществляемыми в целях решения задачи, связанной с </a:t>
            </a:r>
            <a:r>
              <a:rPr lang="ru-RU" sz="2000" b="1" dirty="0" smtClean="0">
                <a:solidFill>
                  <a:srgbClr val="002060"/>
                </a:solidFill>
                <a:latin typeface="Times New Roman" panose="02020603050405020304" pitchFamily="18" charset="0"/>
                <a:cs typeface="Times New Roman" panose="02020603050405020304" pitchFamily="18" charset="0"/>
              </a:rPr>
              <a:t>обеспечением </a:t>
            </a:r>
            <a:r>
              <a:rPr lang="ru-RU" sz="2000" b="1" dirty="0">
                <a:solidFill>
                  <a:srgbClr val="002060"/>
                </a:solidFill>
                <a:latin typeface="Times New Roman" panose="02020603050405020304" pitchFamily="18" charset="0"/>
                <a:cs typeface="Times New Roman" panose="02020603050405020304" pitchFamily="18" charset="0"/>
              </a:rPr>
              <a:t>постоянной готовности сил и средств гражданской обороны, являются:</a:t>
            </a:r>
          </a:p>
        </p:txBody>
      </p:sp>
      <p:sp>
        <p:nvSpPr>
          <p:cNvPr id="2" name="Номер слайда 1"/>
          <p:cNvSpPr>
            <a:spLocks noGrp="1"/>
          </p:cNvSpPr>
          <p:nvPr>
            <p:ph type="sldNum" sz="quarter" idx="12"/>
          </p:nvPr>
        </p:nvSpPr>
        <p:spPr>
          <a:xfrm>
            <a:off x="9345984" y="6470759"/>
            <a:ext cx="2844800" cy="365125"/>
          </a:xfrm>
        </p:spPr>
        <p:txBody>
          <a:bodyPr/>
          <a:lstStyle/>
          <a:p>
            <a:pPr>
              <a:defRPr/>
            </a:pPr>
            <a:fld id="{1E49034A-A7B1-445D-B275-FE52B65EA479}" type="slidenum">
              <a:rPr lang="ru-RU" smtClean="0"/>
              <a:pPr>
                <a:defRPr/>
              </a:pPr>
              <a:t>72</a:t>
            </a:fld>
            <a:endParaRPr lang="ru-RU"/>
          </a:p>
        </p:txBody>
      </p:sp>
      <p:sp>
        <p:nvSpPr>
          <p:cNvPr id="3" name="Прямоугольник 2"/>
          <p:cNvSpPr/>
          <p:nvPr/>
        </p:nvSpPr>
        <p:spPr>
          <a:xfrm>
            <a:off x="420608" y="4034159"/>
            <a:ext cx="11358662" cy="1169551"/>
          </a:xfrm>
          <a:prstGeom prst="rect">
            <a:avLst/>
          </a:prstGeom>
        </p:spPr>
        <p:txBody>
          <a:bodyPr wrap="square">
            <a:spAutoFit/>
          </a:bodyPr>
          <a:lstStyle/>
          <a:p>
            <a:pPr marL="285750" indent="-285750">
              <a:buFont typeface="Arial" panose="020B0604020202020204" pitchFamily="34" charset="0"/>
              <a:buChar char="•"/>
            </a:pPr>
            <a:r>
              <a:rPr lang="ru-RU" sz="1400" dirty="0" smtClean="0">
                <a:solidFill>
                  <a:srgbClr val="000000"/>
                </a:solidFill>
                <a:latin typeface="Times New Roman" panose="02020603050405020304" pitchFamily="18" charset="0"/>
                <a:cs typeface="Times New Roman" panose="02020603050405020304" pitchFamily="18" charset="0"/>
              </a:rPr>
              <a:t>создание </a:t>
            </a:r>
            <a:r>
              <a:rPr lang="ru-RU" sz="1400" dirty="0">
                <a:solidFill>
                  <a:srgbClr val="000000"/>
                </a:solidFill>
                <a:latin typeface="Times New Roman" panose="02020603050405020304" pitchFamily="18" charset="0"/>
                <a:cs typeface="Times New Roman" panose="02020603050405020304" pitchFamily="18" charset="0"/>
              </a:rPr>
              <a:t>и оснащение </a:t>
            </a:r>
            <a:r>
              <a:rPr lang="ru-RU" sz="1400" dirty="0" smtClean="0">
                <a:solidFill>
                  <a:srgbClr val="000000"/>
                </a:solidFill>
                <a:latin typeface="Times New Roman" panose="02020603050405020304" pitchFamily="18" charset="0"/>
                <a:cs typeface="Times New Roman" panose="02020603050405020304" pitchFamily="18" charset="0"/>
              </a:rPr>
              <a:t>современными </a:t>
            </a:r>
            <a:r>
              <a:rPr lang="ru-RU" sz="1400" dirty="0">
                <a:solidFill>
                  <a:srgbClr val="000000"/>
                </a:solidFill>
                <a:latin typeface="Times New Roman" panose="02020603050405020304" pitchFamily="18" charset="0"/>
                <a:cs typeface="Times New Roman" panose="02020603050405020304" pitchFamily="18" charset="0"/>
              </a:rPr>
              <a:t>техническими средствами сил гражданской обороны; </a:t>
            </a:r>
          </a:p>
          <a:p>
            <a:pPr marL="285750" indent="-285750">
              <a:buFont typeface="Arial" panose="020B0604020202020204" pitchFamily="34" charset="0"/>
              <a:buChar char="•"/>
            </a:pPr>
            <a:r>
              <a:rPr lang="ru-RU" sz="1400" dirty="0">
                <a:solidFill>
                  <a:srgbClr val="000000"/>
                </a:solidFill>
                <a:latin typeface="Times New Roman" panose="02020603050405020304" pitchFamily="18" charset="0"/>
                <a:cs typeface="Times New Roman" panose="02020603050405020304" pitchFamily="18" charset="0"/>
              </a:rPr>
              <a:t>обучение сил гражданской обороны, проведение учений и тренировок по гражданской обороне; </a:t>
            </a:r>
          </a:p>
          <a:p>
            <a:pPr marL="285750" indent="-285750">
              <a:buFont typeface="Arial" panose="020B0604020202020204" pitchFamily="34" charset="0"/>
              <a:buChar char="•"/>
            </a:pPr>
            <a:r>
              <a:rPr lang="ru-RU" sz="1400" dirty="0">
                <a:solidFill>
                  <a:srgbClr val="000000"/>
                </a:solidFill>
                <a:latin typeface="Times New Roman" panose="02020603050405020304" pitchFamily="18" charset="0"/>
                <a:cs typeface="Times New Roman" panose="02020603050405020304" pitchFamily="18" charset="0"/>
              </a:rPr>
              <a:t>разработка и корректировка планов действий сил гражданской обороны; </a:t>
            </a:r>
          </a:p>
          <a:p>
            <a:pPr marL="285750" indent="-285750">
              <a:buFont typeface="Arial" panose="020B0604020202020204" pitchFamily="34" charset="0"/>
              <a:buChar char="•"/>
            </a:pPr>
            <a:r>
              <a:rPr lang="ru-RU" sz="1400" dirty="0">
                <a:solidFill>
                  <a:srgbClr val="000000"/>
                </a:solidFill>
                <a:latin typeface="Times New Roman" panose="02020603050405020304" pitchFamily="18" charset="0"/>
                <a:cs typeface="Times New Roman" panose="02020603050405020304" pitchFamily="18" charset="0"/>
              </a:rPr>
              <a:t>разработка высокоэффективных технологий для проведения аварийно-спасательных и других неотложных работ; </a:t>
            </a:r>
          </a:p>
          <a:p>
            <a:pPr marL="285750" indent="-285750">
              <a:buFont typeface="Arial" panose="020B0604020202020204" pitchFamily="34" charset="0"/>
              <a:buChar char="•"/>
            </a:pPr>
            <a:r>
              <a:rPr lang="ru-RU" sz="1400" dirty="0">
                <a:solidFill>
                  <a:srgbClr val="000000"/>
                </a:solidFill>
                <a:latin typeface="Times New Roman" panose="02020603050405020304" pitchFamily="18" charset="0"/>
                <a:cs typeface="Times New Roman" panose="02020603050405020304" pitchFamily="18" charset="0"/>
              </a:rPr>
              <a:t>определение порядка взаимодействия и привлечения сил и средств гражданской обороны, а также всестороннее обеспечение их действий. </a:t>
            </a:r>
          </a:p>
        </p:txBody>
      </p:sp>
      <p:sp>
        <p:nvSpPr>
          <p:cNvPr id="10" name="Title 2"/>
          <p:cNvSpPr txBox="1">
            <a:spLocks/>
          </p:cNvSpPr>
          <p:nvPr/>
        </p:nvSpPr>
        <p:spPr bwMode="auto">
          <a:xfrm>
            <a:off x="263352" y="5139209"/>
            <a:ext cx="1157043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smtClean="0">
                <a:solidFill>
                  <a:srgbClr val="002060"/>
                </a:solidFill>
                <a:latin typeface="Times New Roman" panose="02020603050405020304" pitchFamily="18" charset="0"/>
                <a:cs typeface="Times New Roman" panose="02020603050405020304" pitchFamily="18" charset="0"/>
              </a:rPr>
              <a:t>Использование сил и средств гражданской обороны в мирное время</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77044" y="5624719"/>
            <a:ext cx="11569265" cy="738664"/>
          </a:xfrm>
          <a:prstGeom prst="rect">
            <a:avLst/>
          </a:prstGeom>
        </p:spPr>
        <p:txBody>
          <a:bodyPr wrap="square">
            <a:spAutoFit/>
          </a:bodyPr>
          <a:lstStyle/>
          <a:p>
            <a:pPr algn="just"/>
            <a:r>
              <a:rPr lang="ru-RU" sz="1400" dirty="0">
                <a:solidFill>
                  <a:srgbClr val="000000"/>
                </a:solidFill>
                <a:latin typeface="Times New Roman" panose="02020603050405020304" pitchFamily="18" charset="0"/>
                <a:cs typeface="Times New Roman" panose="02020603050405020304" pitchFamily="18" charset="0"/>
              </a:rPr>
              <a:t>В мирное время к ликвидации чрезвычайных ситуаций природного и техногенного характера решениями глав органов исполнительной власти субъектов Российской Федерации, органов местного самоуправления на соответствующих территориях, могут привлекаться силы и средства гражданской обороны. </a:t>
            </a:r>
          </a:p>
        </p:txBody>
      </p:sp>
    </p:spTree>
    <p:extLst>
      <p:ext uri="{BB962C8B-B14F-4D97-AF65-F5344CB8AC3E}">
        <p14:creationId xmlns:p14="http://schemas.microsoft.com/office/powerpoint/2010/main" val="26242978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78"/>
            <a:ext cx="12192000" cy="374793"/>
          </a:xfrm>
          <a:prstGeom prst="rect">
            <a:avLst/>
          </a:prstGeom>
          <a:solidFill>
            <a:srgbClr val="E385D3"/>
          </a:solidFill>
          <a:ln>
            <a:solidFill>
              <a:srgbClr val="E3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25164"/>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ОБОРОНЫ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2" name="Номер слайда 1"/>
          <p:cNvSpPr>
            <a:spLocks noGrp="1"/>
          </p:cNvSpPr>
          <p:nvPr>
            <p:ph type="sldNum" sz="quarter" idx="12"/>
          </p:nvPr>
        </p:nvSpPr>
        <p:spPr>
          <a:xfrm>
            <a:off x="9355509" y="6492875"/>
            <a:ext cx="2844800" cy="365125"/>
          </a:xfrm>
        </p:spPr>
        <p:txBody>
          <a:bodyPr/>
          <a:lstStyle/>
          <a:p>
            <a:pPr>
              <a:defRPr/>
            </a:pPr>
            <a:fld id="{1E49034A-A7B1-445D-B275-FE52B65EA479}" type="slidenum">
              <a:rPr lang="ru-RU" smtClean="0"/>
              <a:pPr>
                <a:defRPr/>
              </a:pPr>
              <a:t>73</a:t>
            </a:fld>
            <a:endParaRPr lang="ru-RU" dirty="0"/>
          </a:p>
        </p:txBody>
      </p:sp>
      <p:sp>
        <p:nvSpPr>
          <p:cNvPr id="8" name="Прямоугольник 7"/>
          <p:cNvSpPr/>
          <p:nvPr/>
        </p:nvSpPr>
        <p:spPr>
          <a:xfrm>
            <a:off x="198971" y="548679"/>
            <a:ext cx="7190121" cy="3046988"/>
          </a:xfrm>
          <a:prstGeom prst="rect">
            <a:avLst/>
          </a:prstGeom>
          <a:solidFill>
            <a:schemeClr val="bg1"/>
          </a:solidFill>
          <a:ln>
            <a:solidFill>
              <a:srgbClr val="E385D3"/>
            </a:solidFill>
          </a:ln>
        </p:spPr>
        <p:txBody>
          <a:bodyPr wrap="square">
            <a:spAutoFit/>
          </a:bodyPr>
          <a:lstStyle/>
          <a:p>
            <a:pPr algn="just"/>
            <a:r>
              <a:rPr lang="ru-RU" sz="1200" b="1" dirty="0">
                <a:solidFill>
                  <a:srgbClr val="000000"/>
                </a:solidFill>
                <a:latin typeface="Times New Roman" panose="02020603050405020304" pitchFamily="18" charset="0"/>
                <a:cs typeface="Times New Roman" panose="02020603050405020304" pitchFamily="18" charset="0"/>
              </a:rPr>
              <a:t>Главной задачей сил и средств гражданской обороны</a:t>
            </a:r>
            <a:r>
              <a:rPr lang="ru-RU" sz="1200" dirty="0">
                <a:solidFill>
                  <a:srgbClr val="000000"/>
                </a:solidFill>
                <a:latin typeface="Times New Roman" panose="02020603050405020304" pitchFamily="18" charset="0"/>
                <a:cs typeface="Times New Roman" panose="02020603050405020304" pitchFamily="18" charset="0"/>
              </a:rPr>
              <a:t>, привлекаемых для ликвидации чрезвычайных ситуаций и их последствий, является участие в проведении аварийно-спасательных и других неотложных работ в зонах чрезвычайных ситуаций. </a:t>
            </a:r>
          </a:p>
          <a:p>
            <a:pPr algn="just"/>
            <a:r>
              <a:rPr lang="ru-RU" sz="1200" dirty="0">
                <a:solidFill>
                  <a:srgbClr val="000000"/>
                </a:solidFill>
                <a:latin typeface="Times New Roman" panose="02020603050405020304" pitchFamily="18" charset="0"/>
                <a:cs typeface="Times New Roman" panose="02020603050405020304" pitchFamily="18" charset="0"/>
              </a:rPr>
              <a:t>Мероприятия по участию сил гражданской </a:t>
            </a:r>
            <a:r>
              <a:rPr lang="ru-RU" sz="1200" dirty="0">
                <a:latin typeface="Times New Roman" panose="02020603050405020304" pitchFamily="18" charset="0"/>
                <a:cs typeface="Times New Roman" panose="02020603050405020304" pitchFamily="18" charset="0"/>
              </a:rPr>
              <a:t>обороны в проведении </a:t>
            </a:r>
            <a:r>
              <a:rPr lang="ru-RU" sz="1200" dirty="0" smtClean="0">
                <a:latin typeface="Times New Roman" panose="02020603050405020304" pitchFamily="18" charset="0"/>
                <a:cs typeface="Times New Roman" panose="02020603050405020304" pitchFamily="18" charset="0"/>
              </a:rPr>
              <a:t>аварийно-спасательных </a:t>
            </a:r>
            <a:r>
              <a:rPr lang="ru-RU" sz="1200" dirty="0">
                <a:latin typeface="Times New Roman" panose="02020603050405020304" pitchFamily="18" charset="0"/>
                <a:cs typeface="Times New Roman" panose="02020603050405020304" pitchFamily="18" charset="0"/>
              </a:rPr>
              <a:t>и других </a:t>
            </a:r>
            <a:r>
              <a:rPr lang="ru-RU" sz="1200" dirty="0">
                <a:solidFill>
                  <a:srgbClr val="000000"/>
                </a:solidFill>
                <a:latin typeface="Times New Roman" panose="02020603050405020304" pitchFamily="18" charset="0"/>
                <a:cs typeface="Times New Roman" panose="02020603050405020304" pitchFamily="18" charset="0"/>
              </a:rPr>
              <a:t>неотложных работ в случае возникновения чрезвычайных ситуаций планируются заранее и отражаются в планах действий по предупреждению и ликвидации ЧС и планах гражданской обороны и защиты населения. </a:t>
            </a:r>
          </a:p>
          <a:p>
            <a:pPr algn="just"/>
            <a:r>
              <a:rPr lang="ru-RU" sz="1200" b="1" dirty="0">
                <a:solidFill>
                  <a:srgbClr val="000000"/>
                </a:solidFill>
                <a:latin typeface="Times New Roman" panose="02020603050405020304" pitchFamily="18" charset="0"/>
                <a:cs typeface="Times New Roman" panose="02020603050405020304" pitchFamily="18" charset="0"/>
              </a:rPr>
              <a:t>Состав сил и средств</a:t>
            </a:r>
            <a:r>
              <a:rPr lang="ru-RU" sz="1200" dirty="0">
                <a:solidFill>
                  <a:srgbClr val="000000"/>
                </a:solidFill>
                <a:latin typeface="Times New Roman" panose="02020603050405020304" pitchFamily="18" charset="0"/>
                <a:cs typeface="Times New Roman" panose="02020603050405020304" pitchFamily="18" charset="0"/>
              </a:rPr>
              <a:t>, привлекаемых для ликвидации чрезвычайной ситуации, может быть различным в зависимости от вида и </a:t>
            </a:r>
            <a:r>
              <a:rPr lang="ru-RU" sz="1200" dirty="0" smtClean="0">
                <a:solidFill>
                  <a:srgbClr val="000000"/>
                </a:solidFill>
                <a:latin typeface="Times New Roman" panose="02020603050405020304" pitchFamily="18" charset="0"/>
                <a:cs typeface="Times New Roman" panose="02020603050405020304" pitchFamily="18" charset="0"/>
              </a:rPr>
              <a:t>масштаба, </a:t>
            </a:r>
            <a:r>
              <a:rPr lang="ru-RU" sz="1200" dirty="0">
                <a:solidFill>
                  <a:srgbClr val="000000"/>
                </a:solidFill>
                <a:latin typeface="Times New Roman" panose="02020603050405020304" pitchFamily="18" charset="0"/>
                <a:cs typeface="Times New Roman" panose="02020603050405020304" pitchFamily="18" charset="0"/>
              </a:rPr>
              <a:t>характера и объема решаемых задач, особенностей местных условий, наличия сил и средств. </a:t>
            </a:r>
          </a:p>
          <a:p>
            <a:pPr algn="just"/>
            <a:r>
              <a:rPr lang="ru-RU" sz="1200" b="1" dirty="0">
                <a:solidFill>
                  <a:srgbClr val="000000"/>
                </a:solidFill>
                <a:latin typeface="Times New Roman" panose="02020603050405020304" pitchFamily="18" charset="0"/>
                <a:cs typeface="Times New Roman" panose="02020603050405020304" pitchFamily="18" charset="0"/>
              </a:rPr>
              <a:t>Постоянная готовность </a:t>
            </a:r>
            <a:r>
              <a:rPr lang="ru-RU" sz="1200" dirty="0">
                <a:solidFill>
                  <a:srgbClr val="000000"/>
                </a:solidFill>
                <a:latin typeface="Times New Roman" panose="02020603050405020304" pitchFamily="18" charset="0"/>
                <a:cs typeface="Times New Roman" panose="02020603050405020304" pitchFamily="18" charset="0"/>
              </a:rPr>
              <a:t>– это такое состояние формирований, при котором они способны организованно, в установленные сроки, приступить к выполнению поставленных задач и успешно выполнить их в любых условиях обстановки. По решениям соответствующих руководителей организуется вывод в загородную зону, в заранее установленные районы расположения, территориальных формирований и формирований организаций, содержащихся в повышенной готовности, для подготовки загородной зоны к размещению эвакуируемого населения. </a:t>
            </a:r>
            <a:endParaRPr lang="ru-RU" sz="1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98971" y="3595668"/>
            <a:ext cx="11867508" cy="646331"/>
          </a:xfrm>
          <a:prstGeom prst="rect">
            <a:avLst/>
          </a:prstGeom>
        </p:spPr>
        <p:txBody>
          <a:bodyPr wrap="square">
            <a:spAutoFit/>
          </a:bodyPr>
          <a:lstStyle/>
          <a:p>
            <a:pPr algn="just" eaLnBrk="1" hangingPunct="1"/>
            <a:r>
              <a:rPr lang="ru-RU" b="1" dirty="0">
                <a:solidFill>
                  <a:srgbClr val="002060"/>
                </a:solidFill>
                <a:latin typeface="Times New Roman" panose="02020603050405020304" pitchFamily="18" charset="0"/>
                <a:cs typeface="Times New Roman" panose="02020603050405020304" pitchFamily="18" charset="0"/>
              </a:rPr>
              <a:t>ПОЛНОМОЧИЯ РУКОВОДИТЕЛЕЙ ФОРМИРОВАНИЙ ПО </a:t>
            </a:r>
            <a:r>
              <a:rPr lang="ru-RU" b="1" dirty="0" smtClean="0">
                <a:solidFill>
                  <a:srgbClr val="002060"/>
                </a:solidFill>
                <a:latin typeface="Times New Roman" panose="02020603050405020304" pitchFamily="18" charset="0"/>
                <a:cs typeface="Times New Roman" panose="02020603050405020304" pitchFamily="18" charset="0"/>
              </a:rPr>
              <a:t>ПОДДЕРЖАНИЮ СИЛ </a:t>
            </a:r>
            <a:r>
              <a:rPr lang="ru-RU" b="1" dirty="0">
                <a:solidFill>
                  <a:srgbClr val="002060"/>
                </a:solidFill>
                <a:latin typeface="Times New Roman" panose="02020603050405020304" pitchFamily="18" charset="0"/>
                <a:cs typeface="Times New Roman" panose="02020603050405020304" pitchFamily="18" charset="0"/>
              </a:rPr>
              <a:t>И СРЕДСТВ ГРАЖДАНСКОЙ ОБОРОНЫ</a:t>
            </a:r>
          </a:p>
        </p:txBody>
      </p:sp>
      <p:sp>
        <p:nvSpPr>
          <p:cNvPr id="5" name="Прямоугольник 4"/>
          <p:cNvSpPr/>
          <p:nvPr/>
        </p:nvSpPr>
        <p:spPr>
          <a:xfrm>
            <a:off x="202146" y="4185821"/>
            <a:ext cx="11864333" cy="2693045"/>
          </a:xfrm>
          <a:prstGeom prst="rect">
            <a:avLst/>
          </a:prstGeom>
        </p:spPr>
        <p:txBody>
          <a:bodyPr wrap="square">
            <a:spAutoFit/>
          </a:bodyPr>
          <a:lstStyle/>
          <a:p>
            <a:pPr algn="just"/>
            <a:r>
              <a:rPr lang="ru-RU" sz="1300" b="1" dirty="0">
                <a:solidFill>
                  <a:srgbClr val="000000"/>
                </a:solidFill>
                <a:latin typeface="Times New Roman" panose="02020603050405020304" pitchFamily="18" charset="0"/>
                <a:cs typeface="Times New Roman" panose="02020603050405020304" pitchFamily="18" charset="0"/>
              </a:rPr>
              <a:t>Федеральные органы исполнительной власти в пределах своих полномочий и в порядке, установленном федеральными законами и иными нормативными правовыми актами Российской Федерации: </a:t>
            </a:r>
            <a:endParaRPr lang="ru-RU" sz="13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300" dirty="0">
                <a:solidFill>
                  <a:srgbClr val="000000"/>
                </a:solidFill>
                <a:latin typeface="Times New Roman" panose="02020603050405020304" pitchFamily="18" charset="0"/>
                <a:cs typeface="Times New Roman" panose="02020603050405020304" pitchFamily="18" charset="0"/>
              </a:rPr>
              <a:t>принимают нормативные акты в области гражданской обороны, доводят их требования до сведения организаций, находящихся в их ведении, и контролируют их выполнение; </a:t>
            </a:r>
          </a:p>
          <a:p>
            <a:pPr marL="285750" indent="-285750" algn="just">
              <a:buFont typeface="Arial" panose="020B0604020202020204" pitchFamily="34" charset="0"/>
              <a:buChar char="•"/>
            </a:pPr>
            <a:r>
              <a:rPr lang="ru-RU" sz="1300" dirty="0">
                <a:solidFill>
                  <a:srgbClr val="000000"/>
                </a:solidFill>
                <a:latin typeface="Times New Roman" panose="02020603050405020304" pitchFamily="18" charset="0"/>
                <a:cs typeface="Times New Roman" panose="02020603050405020304" pitchFamily="18" charset="0"/>
              </a:rPr>
              <a:t>разрабатывают и реализуют планы гражданской обороны, согласованные с федеральным органом исполнительной власти, уполномоченным на решение задач в области гражданской обороны, организуют проведение мероприятий по гражданской обороне, включая подготовку необходимых сил и средств; </a:t>
            </a:r>
          </a:p>
          <a:p>
            <a:pPr marL="285750" indent="-285750" algn="just">
              <a:buFont typeface="Arial" panose="020B0604020202020204" pitchFamily="34" charset="0"/>
              <a:buChar char="•"/>
            </a:pPr>
            <a:r>
              <a:rPr lang="ru-RU" sz="1300" dirty="0">
                <a:solidFill>
                  <a:srgbClr val="000000"/>
                </a:solidFill>
                <a:latin typeface="Times New Roman" panose="02020603050405020304" pitchFamily="18" charset="0"/>
                <a:cs typeface="Times New Roman" panose="02020603050405020304" pitchFamily="18" charset="0"/>
              </a:rPr>
              <a:t>осуществляют меры, направленные на </a:t>
            </a:r>
            <a:r>
              <a:rPr lang="ru-RU" sz="1300" dirty="0" smtClean="0">
                <a:solidFill>
                  <a:srgbClr val="000000"/>
                </a:solidFill>
                <a:latin typeface="Times New Roman" panose="02020603050405020304" pitchFamily="18" charset="0"/>
                <a:cs typeface="Times New Roman" panose="02020603050405020304" pitchFamily="18" charset="0"/>
              </a:rPr>
              <a:t>сохранение объектов, </a:t>
            </a:r>
            <a:r>
              <a:rPr lang="ru-RU" sz="1300" dirty="0">
                <a:solidFill>
                  <a:srgbClr val="000000"/>
                </a:solidFill>
                <a:latin typeface="Times New Roman" panose="02020603050405020304" pitchFamily="18" charset="0"/>
                <a:cs typeface="Times New Roman" panose="02020603050405020304" pitchFamily="18" charset="0"/>
              </a:rPr>
              <a:t>необходимых для устойчивого функционирования экономики и выживания населения в военное время; </a:t>
            </a:r>
          </a:p>
          <a:p>
            <a:pPr marL="285750" indent="-285750" algn="just">
              <a:buFont typeface="Arial" panose="020B0604020202020204" pitchFamily="34" charset="0"/>
              <a:buChar char="•"/>
            </a:pPr>
            <a:r>
              <a:rPr lang="ru-RU" sz="1300" dirty="0">
                <a:solidFill>
                  <a:srgbClr val="000000"/>
                </a:solidFill>
                <a:latin typeface="Times New Roman" panose="02020603050405020304" pitchFamily="18" charset="0"/>
                <a:cs typeface="Times New Roman" panose="02020603050405020304" pitchFamily="18" charset="0"/>
              </a:rPr>
              <a:t>создают и поддерживают в состоянии постоянной готовности технические системы управления гражданской обороны и системы оповещения населения в районах размещения потенциально опасных объектов, находящихся в ведении указанных федеральных органов исполнительной власти; об опасностях, возникающих при ведении военных действий или вследствие этих действий, а также об угрозе возникновения или о возникновении чрезвычайных </a:t>
            </a:r>
            <a:r>
              <a:rPr lang="ru-RU" sz="1300" dirty="0" smtClean="0">
                <a:solidFill>
                  <a:srgbClr val="000000"/>
                </a:solidFill>
                <a:latin typeface="Times New Roman" panose="02020603050405020304" pitchFamily="18" charset="0"/>
                <a:cs typeface="Times New Roman" panose="02020603050405020304" pitchFamily="18" charset="0"/>
              </a:rPr>
              <a:t>ситуаций </a:t>
            </a:r>
            <a:r>
              <a:rPr lang="ru-RU" sz="1300" dirty="0">
                <a:solidFill>
                  <a:srgbClr val="000000"/>
                </a:solidFill>
                <a:latin typeface="Times New Roman" panose="02020603050405020304" pitchFamily="18" charset="0"/>
                <a:cs typeface="Times New Roman" panose="02020603050405020304" pitchFamily="18" charset="0"/>
              </a:rPr>
              <a:t>природного и техногенного характера; </a:t>
            </a:r>
          </a:p>
          <a:p>
            <a:pPr marL="285750" indent="-285750" algn="just">
              <a:buFont typeface="Arial" panose="020B0604020202020204" pitchFamily="34" charset="0"/>
              <a:buChar char="•"/>
            </a:pPr>
            <a:r>
              <a:rPr lang="ru-RU" sz="1300" dirty="0">
                <a:solidFill>
                  <a:srgbClr val="000000"/>
                </a:solidFill>
                <a:latin typeface="Times New Roman" panose="02020603050405020304" pitchFamily="18" charset="0"/>
                <a:cs typeface="Times New Roman" panose="02020603050405020304" pitchFamily="18" charset="0"/>
              </a:rPr>
              <a:t>создают и содержат в целях гражданской обороны запасы материально-технических, продовольственных, медицинских и иных средств. </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109" y="722644"/>
            <a:ext cx="4162404" cy="2699059"/>
          </a:xfrm>
          <a:prstGeom prst="rect">
            <a:avLst/>
          </a:prstGeom>
        </p:spPr>
      </p:pic>
    </p:spTree>
    <p:extLst>
      <p:ext uri="{BB962C8B-B14F-4D97-AF65-F5344CB8AC3E}">
        <p14:creationId xmlns:p14="http://schemas.microsoft.com/office/powerpoint/2010/main" val="39100325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78"/>
            <a:ext cx="12192000" cy="325684"/>
          </a:xfrm>
          <a:prstGeom prst="rect">
            <a:avLst/>
          </a:prstGeom>
          <a:solidFill>
            <a:srgbClr val="E385D3"/>
          </a:solidFill>
          <a:ln>
            <a:solidFill>
              <a:srgbClr val="E3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25164"/>
            <a:ext cx="11665296" cy="276999"/>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ОБОРОНЫ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Title 2"/>
          <p:cNvSpPr txBox="1">
            <a:spLocks/>
          </p:cNvSpPr>
          <p:nvPr/>
        </p:nvSpPr>
        <p:spPr bwMode="auto">
          <a:xfrm>
            <a:off x="250070" y="421798"/>
            <a:ext cx="11570430" cy="630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1800" b="1" dirty="0" smtClean="0">
                <a:solidFill>
                  <a:srgbClr val="002060"/>
                </a:solidFill>
                <a:latin typeface="Times New Roman" panose="02020603050405020304" pitchFamily="18" charset="0"/>
                <a:cs typeface="Times New Roman" panose="02020603050405020304" pitchFamily="18" charset="0"/>
              </a:rPr>
              <a:t>ПОЛНОМОЧИЯ </a:t>
            </a:r>
            <a:r>
              <a:rPr lang="ru-RU" sz="1800" b="1" dirty="0">
                <a:solidFill>
                  <a:srgbClr val="002060"/>
                </a:solidFill>
                <a:latin typeface="Times New Roman" panose="02020603050405020304" pitchFamily="18" charset="0"/>
                <a:cs typeface="Times New Roman" panose="02020603050405020304" pitchFamily="18" charset="0"/>
              </a:rPr>
              <a:t>ОРГАНОВ ИСПОЛНИТЕЛЬНОЙ ВЛАСТИ СУБЪЕКТОВ РОССИЙСКОЙ ФЕДЕРАЦИИ И </a:t>
            </a:r>
            <a:r>
              <a:rPr lang="ru-RU" sz="1800" b="1" dirty="0" smtClean="0">
                <a:solidFill>
                  <a:srgbClr val="002060"/>
                </a:solidFill>
                <a:latin typeface="Times New Roman" panose="02020603050405020304" pitchFamily="18" charset="0"/>
                <a:cs typeface="Times New Roman" panose="02020603050405020304" pitchFamily="18" charset="0"/>
              </a:rPr>
              <a:t>ОРГАНОВ МЕСТНОГО </a:t>
            </a:r>
            <a:r>
              <a:rPr lang="ru-RU" sz="1800" b="1" dirty="0">
                <a:solidFill>
                  <a:srgbClr val="002060"/>
                </a:solidFill>
                <a:latin typeface="Times New Roman" panose="02020603050405020304" pitchFamily="18" charset="0"/>
                <a:cs typeface="Times New Roman" panose="02020603050405020304" pitchFamily="18" charset="0"/>
              </a:rPr>
              <a:t>САМОУПРАВЛЕНИЯ В ОБЛАСТИ ГРАЖДАНСКОЙ </a:t>
            </a:r>
            <a:r>
              <a:rPr lang="ru-RU" sz="1800" b="1" dirty="0" smtClean="0">
                <a:solidFill>
                  <a:srgbClr val="002060"/>
                </a:solidFill>
                <a:latin typeface="Times New Roman" panose="02020603050405020304" pitchFamily="18" charset="0"/>
                <a:cs typeface="Times New Roman" panose="02020603050405020304" pitchFamily="18" charset="0"/>
              </a:rPr>
              <a:t>ОБОРОНЫ</a:t>
            </a:r>
            <a:endParaRPr lang="ru-RU" sz="18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63000" y="6492875"/>
            <a:ext cx="2844800" cy="365125"/>
          </a:xfrm>
        </p:spPr>
        <p:txBody>
          <a:bodyPr/>
          <a:lstStyle/>
          <a:p>
            <a:pPr>
              <a:defRPr/>
            </a:pPr>
            <a:fld id="{1E49034A-A7B1-445D-B275-FE52B65EA479}" type="slidenum">
              <a:rPr lang="ru-RU" smtClean="0"/>
              <a:pPr>
                <a:defRPr/>
              </a:pPr>
              <a:t>74</a:t>
            </a:fld>
            <a:endParaRPr lang="ru-RU"/>
          </a:p>
        </p:txBody>
      </p:sp>
      <p:sp>
        <p:nvSpPr>
          <p:cNvPr id="3" name="Прямоугольник 2"/>
          <p:cNvSpPr/>
          <p:nvPr/>
        </p:nvSpPr>
        <p:spPr>
          <a:xfrm>
            <a:off x="250070" y="1003058"/>
            <a:ext cx="8582234" cy="3416320"/>
          </a:xfrm>
          <a:prstGeom prst="rect">
            <a:avLst/>
          </a:prstGeom>
        </p:spPr>
        <p:txBody>
          <a:bodyPr wrap="square">
            <a:spAutoFit/>
          </a:bodyPr>
          <a:lstStyle/>
          <a:p>
            <a:pPr algn="just"/>
            <a:r>
              <a:rPr lang="ru-RU" sz="1200" b="1" dirty="0">
                <a:solidFill>
                  <a:srgbClr val="000000"/>
                </a:solidFill>
                <a:latin typeface="Times New Roman" panose="02020603050405020304" pitchFamily="18" charset="0"/>
                <a:cs typeface="Times New Roman" panose="02020603050405020304" pitchFamily="18" charset="0"/>
              </a:rPr>
              <a:t>Органы исполнительной власти субъектов Российской Федерации: </a:t>
            </a:r>
            <a:endParaRPr lang="ru-RU" sz="1200" dirty="0">
              <a:solidFill>
                <a:srgbClr val="000000"/>
              </a:solidFill>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организуют проведение мероприятий по гражданской обороне, разрабатывают и реализовывают планы гражданской обороны и защиты населения;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осуществляют меры по поддержанию сил и средств гражданской обороны в состоянии постоянной готовности;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организуют подготовку и обучение населения в области гражданской обороны;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создают и поддерживают в состоянии постоянной готовности к использования технические системы управления </a:t>
            </a:r>
            <a:r>
              <a:rPr lang="ru-RU" sz="1200" dirty="0" smtClean="0">
                <a:solidFill>
                  <a:srgbClr val="000000"/>
                </a:solidFill>
                <a:latin typeface="Times New Roman" panose="02020603050405020304" pitchFamily="18" charset="0"/>
                <a:cs typeface="Times New Roman" panose="02020603050405020304" pitchFamily="18" charset="0"/>
              </a:rPr>
              <a:t>гражданской обороны</a:t>
            </a:r>
            <a:r>
              <a:rPr lang="ru-RU" sz="1200" dirty="0">
                <a:solidFill>
                  <a:srgbClr val="000000"/>
                </a:solidFill>
                <a:latin typeface="Times New Roman" panose="02020603050405020304" pitchFamily="18" charset="0"/>
                <a:cs typeface="Times New Roman" panose="02020603050405020304" pitchFamily="18" charset="0"/>
              </a:rPr>
              <a:t>, системы оповещения населения об опасностях, возникающих при ведении военных действий или вследствие этих действий, а также об угрозе возникновения или о возникновении чрезвычайных ситуаций природного и техногенного характера, защитные сооружения и другие объекты гражданской обороны;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планируют мероприятия по подготовке к эвакуации населения, материальных и культурных ценностей в безопасные районы, их размещению, развертыванию лечебных и других учреждений, необходимых для первоочередного обеспечения пострадавшего населения;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планируют мероприятия по поддержанию устойчивого функционирования организаций в военное время;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создают и содержат в целях гражданской обороны запасы материально-технических, продовольственных, медицинских и иных средств; </a:t>
            </a:r>
          </a:p>
          <a:p>
            <a:pPr marL="171450" indent="-171450" algn="just">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обеспечивают своевременное оповещение населения, в том числе экстренное оповещение населения об опасностях, возникающих при ведении военных действий или вследствие этих действий, а также об угрозе возникновения или о возникновении чрезвычайных ситуаций природного и техногенного характера. </a:t>
            </a:r>
          </a:p>
        </p:txBody>
      </p:sp>
      <p:sp>
        <p:nvSpPr>
          <p:cNvPr id="8" name="Прямоугольник 7"/>
          <p:cNvSpPr/>
          <p:nvPr/>
        </p:nvSpPr>
        <p:spPr>
          <a:xfrm>
            <a:off x="250070" y="4426554"/>
            <a:ext cx="11599929" cy="2123658"/>
          </a:xfrm>
          <a:prstGeom prst="rect">
            <a:avLst/>
          </a:prstGeom>
        </p:spPr>
        <p:txBody>
          <a:bodyPr wrap="square">
            <a:spAutoFit/>
          </a:bodyPr>
          <a:lstStyle/>
          <a:p>
            <a:pPr algn="just"/>
            <a:r>
              <a:rPr lang="ru-RU" sz="1200" b="1" dirty="0">
                <a:solidFill>
                  <a:srgbClr val="000000"/>
                </a:solidFill>
                <a:latin typeface="Times New Roman" panose="02020603050405020304" pitchFamily="18" charset="0"/>
                <a:cs typeface="Times New Roman" panose="02020603050405020304" pitchFamily="18" charset="0"/>
              </a:rPr>
              <a:t>Органы местного самоуправления самостоятельно в пределах границ муниципальных образований</a:t>
            </a:r>
            <a:r>
              <a:rPr lang="ru-RU" sz="1200" b="1" dirty="0" smtClean="0">
                <a:solidFill>
                  <a:srgbClr val="000000"/>
                </a:solidFill>
                <a:latin typeface="Times New Roman" panose="02020603050405020304" pitchFamily="18" charset="0"/>
                <a:cs typeface="Times New Roman" panose="02020603050405020304" pitchFamily="18" charset="0"/>
              </a:rPr>
              <a:t>:</a:t>
            </a:r>
          </a:p>
          <a:p>
            <a:pPr algn="just"/>
            <a:r>
              <a:rPr lang="ru-RU" sz="1200" b="1" dirty="0" smtClean="0">
                <a:solidFill>
                  <a:srgbClr val="000000"/>
                </a:solidFill>
                <a:latin typeface="Times New Roman" panose="02020603050405020304" pitchFamily="18" charset="0"/>
                <a:cs typeface="Times New Roman" panose="02020603050405020304" pitchFamily="18" charset="0"/>
              </a:rPr>
              <a:t>•  </a:t>
            </a:r>
            <a:r>
              <a:rPr lang="ru-RU" sz="1200" dirty="0" smtClean="0">
                <a:solidFill>
                  <a:srgbClr val="000000"/>
                </a:solidFill>
                <a:latin typeface="Times New Roman" panose="02020603050405020304" pitchFamily="18" charset="0"/>
                <a:cs typeface="Times New Roman" panose="02020603050405020304" pitchFamily="18" charset="0"/>
              </a:rPr>
              <a:t>проводят мероприятия по гражданской обороне, разрабатывают и реализовывают планы гражданской обороны и защиты населения;</a:t>
            </a:r>
          </a:p>
          <a:p>
            <a:pPr algn="just"/>
            <a:r>
              <a:rPr lang="ru-RU" sz="1200" dirty="0" smtClean="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проводят подготовку и обучение населения в области гражданской обороны;</a:t>
            </a:r>
          </a:p>
          <a:p>
            <a:pPr algn="just"/>
            <a:r>
              <a:rPr lang="ru-RU" sz="1200" dirty="0">
                <a:solidFill>
                  <a:srgbClr val="000000"/>
                </a:solidFill>
                <a:latin typeface="Times New Roman" panose="02020603050405020304" pitchFamily="18" charset="0"/>
                <a:cs typeface="Times New Roman" panose="02020603050405020304" pitchFamily="18" charset="0"/>
              </a:rPr>
              <a:t>•  создают и поддерживают в состоянии постоянной готовности к использованию муниципальные системы оповещения населения об опасностях, возникающих при ведении военных действий или вследствие этих действий, а также об угрозе возникновения или о возникновении чрезвычайных ситуаций природного и техногенного характера, защитные сооружения и другие объекты гражданской обороны;</a:t>
            </a:r>
          </a:p>
          <a:p>
            <a:pPr algn="just"/>
            <a:r>
              <a:rPr lang="ru-RU" sz="1200" dirty="0">
                <a:solidFill>
                  <a:srgbClr val="000000"/>
                </a:solidFill>
                <a:latin typeface="Times New Roman" panose="02020603050405020304" pitchFamily="18" charset="0"/>
                <a:cs typeface="Times New Roman" panose="02020603050405020304" pitchFamily="18" charset="0"/>
              </a:rPr>
              <a:t>•  проводят мероприятия по подготовке к эвакуации населения, материальных и культурных ценностей в безопасные районы;</a:t>
            </a:r>
          </a:p>
          <a:p>
            <a:pPr algn="just"/>
            <a:r>
              <a:rPr lang="ru-RU" sz="1200" dirty="0">
                <a:solidFill>
                  <a:srgbClr val="000000"/>
                </a:solidFill>
                <a:latin typeface="Times New Roman" panose="02020603050405020304" pitchFamily="18" charset="0"/>
                <a:cs typeface="Times New Roman" panose="02020603050405020304" pitchFamily="18" charset="0"/>
              </a:rPr>
              <a:t>•  проводят первоочередные мероприятия по поддержанию устойчивого функционирования организаций в военное время;</a:t>
            </a:r>
          </a:p>
          <a:p>
            <a:pPr algn="just"/>
            <a:r>
              <a:rPr lang="ru-RU" sz="1200" dirty="0">
                <a:solidFill>
                  <a:srgbClr val="000000"/>
                </a:solidFill>
                <a:latin typeface="Times New Roman" panose="02020603050405020304" pitchFamily="18" charset="0"/>
                <a:cs typeface="Times New Roman" panose="02020603050405020304" pitchFamily="18" charset="0"/>
              </a:rPr>
              <a:t>•  создают и содержат в целях гражданской обороны запасы продовольствия, медицинских средств индивидуальной защиты и иных средств;</a:t>
            </a:r>
          </a:p>
          <a:p>
            <a:pPr algn="just"/>
            <a:r>
              <a:rPr lang="ru-RU" sz="1200" dirty="0">
                <a:solidFill>
                  <a:srgbClr val="000000"/>
                </a:solidFill>
                <a:latin typeface="Times New Roman" panose="02020603050405020304" pitchFamily="18" charset="0"/>
                <a:cs typeface="Times New Roman" panose="02020603050405020304" pitchFamily="18" charset="0"/>
              </a:rPr>
              <a:t>• обеспечивают своевременное оповещение населения, в том числе экстренное оповещение населения, об опасностях, возникающих при ведении военных действий или вследствие этих действий, а также об угрозе возникновения чрезвычайных ситуаций природного и техногенного характера.</a:t>
            </a:r>
          </a:p>
        </p:txBody>
      </p:sp>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20336" y="1087869"/>
            <a:ext cx="2592288" cy="1729614"/>
          </a:xfrm>
          <a:prstGeom prst="rect">
            <a:avLst/>
          </a:prstGeom>
        </p:spPr>
      </p:pic>
      <p:pic>
        <p:nvPicPr>
          <p:cNvPr id="12" name="Рисунок 11"/>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9120336" y="2913675"/>
            <a:ext cx="2592288" cy="1729614"/>
          </a:xfrm>
          <a:prstGeom prst="rect">
            <a:avLst/>
          </a:prstGeom>
        </p:spPr>
      </p:pic>
    </p:spTree>
    <p:extLst>
      <p:ext uri="{BB962C8B-B14F-4D97-AF65-F5344CB8AC3E}">
        <p14:creationId xmlns:p14="http://schemas.microsoft.com/office/powerpoint/2010/main" val="18092072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0" y="-78"/>
            <a:ext cx="12192000" cy="396651"/>
          </a:xfrm>
          <a:prstGeom prst="rect">
            <a:avLst/>
          </a:prstGeom>
          <a:solidFill>
            <a:srgbClr val="E385D3"/>
          </a:solidFill>
          <a:ln>
            <a:solidFill>
              <a:srgbClr val="E3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9336" y="25164"/>
            <a:ext cx="11665296" cy="307777"/>
          </a:xfrm>
          <a:prstGeom prst="rect">
            <a:avLst/>
          </a:prstGeom>
          <a:noFill/>
        </p:spPr>
        <p:txBody>
          <a:bodyPr wrap="square" rtlCol="0">
            <a:spAutoFit/>
          </a:bodyPr>
          <a:lstStyle/>
          <a:p>
            <a:pPr algn="r"/>
            <a:r>
              <a:rPr lang="ru-RU" sz="1400" dirty="0">
                <a:solidFill>
                  <a:schemeClr val="bg1"/>
                </a:solidFill>
                <a:latin typeface="Times New Roman" panose="02020603050405020304" pitchFamily="18" charset="0"/>
                <a:cs typeface="Times New Roman" panose="02020603050405020304" pitchFamily="18" charset="0"/>
              </a:rPr>
              <a:t>ОБЕСПЕЧЕНИЕ ПОСТОЯННОЙ ГОТОВНОСТИ СИЛ И СРЕДСТВ ГРАЖДАНСКОЙ ОБОРОНЫ</a:t>
            </a:r>
          </a:p>
        </p:txBody>
      </p:sp>
      <p:pic>
        <p:nvPicPr>
          <p:cNvPr id="11" name="Рисунок 10"/>
          <p:cNvPicPr>
            <a:picLocks noChangeAspect="1"/>
          </p:cNvPicPr>
          <p:nvPr/>
        </p:nvPicPr>
        <p:blipFill>
          <a:blip r:embed="rId3"/>
          <a:stretch>
            <a:fillRect/>
          </a:stretch>
        </p:blipFill>
        <p:spPr>
          <a:xfrm>
            <a:off x="11784632" y="35947"/>
            <a:ext cx="284899" cy="269755"/>
          </a:xfrm>
          <a:prstGeom prst="rect">
            <a:avLst/>
          </a:prstGeom>
        </p:spPr>
      </p:pic>
      <p:sp>
        <p:nvSpPr>
          <p:cNvPr id="7" name="Title 2"/>
          <p:cNvSpPr txBox="1">
            <a:spLocks/>
          </p:cNvSpPr>
          <p:nvPr/>
        </p:nvSpPr>
        <p:spPr bwMode="auto">
          <a:xfrm>
            <a:off x="479791" y="503708"/>
            <a:ext cx="6000042" cy="3831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hangingPunct="1"/>
            <a:r>
              <a:rPr lang="ru-RU" sz="2000" b="1" dirty="0" smtClean="0">
                <a:solidFill>
                  <a:srgbClr val="002060"/>
                </a:solidFill>
                <a:latin typeface="Times New Roman" panose="02020603050405020304" pitchFamily="18" charset="0"/>
                <a:cs typeface="Times New Roman" panose="02020603050405020304" pitchFamily="18" charset="0"/>
              </a:rPr>
              <a:t>СИЛЫ ГРАЖДАНСКОЙ ОБОРОНЫ</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6" name="Title 2"/>
          <p:cNvSpPr txBox="1">
            <a:spLocks/>
          </p:cNvSpPr>
          <p:nvPr/>
        </p:nvSpPr>
        <p:spPr bwMode="auto">
          <a:xfrm>
            <a:off x="499821" y="3492246"/>
            <a:ext cx="6000042" cy="651783"/>
          </a:xfrm>
          <a:prstGeom prst="rect">
            <a:avLst/>
          </a:prstGeom>
          <a:ln>
            <a:solidFill>
              <a:srgbClr val="E385D3"/>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1400" b="1" dirty="0" smtClean="0">
                <a:solidFill>
                  <a:srgbClr val="002060"/>
                </a:solidFill>
                <a:latin typeface="Times New Roman" panose="02020603050405020304" pitchFamily="18" charset="0"/>
                <a:cs typeface="Times New Roman" panose="02020603050405020304" pitchFamily="18" charset="0"/>
              </a:rPr>
              <a:t>ПРИМЕРНЫЙ ПЕРЕЧЕНЬ СОЗДАВАЕМЫХ НЕШТАТНЫХ АВАРИЙНО-СПАСАТЕЛЬНЫХ ФОРМИРОВАНИЙ ОРГАНИЗАЦИЙ</a:t>
            </a:r>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9347200" y="6493846"/>
            <a:ext cx="2844800" cy="365125"/>
          </a:xfrm>
        </p:spPr>
        <p:txBody>
          <a:bodyPr/>
          <a:lstStyle/>
          <a:p>
            <a:pPr>
              <a:defRPr/>
            </a:pPr>
            <a:fld id="{1E49034A-A7B1-445D-B275-FE52B65EA479}" type="slidenum">
              <a:rPr lang="ru-RU" smtClean="0"/>
              <a:pPr>
                <a:defRPr/>
              </a:pPr>
              <a:t>75</a:t>
            </a:fld>
            <a:endParaRPr lang="ru-RU" dirty="0"/>
          </a:p>
        </p:txBody>
      </p:sp>
      <p:sp>
        <p:nvSpPr>
          <p:cNvPr id="3" name="Прямоугольник 2"/>
          <p:cNvSpPr/>
          <p:nvPr/>
        </p:nvSpPr>
        <p:spPr>
          <a:xfrm>
            <a:off x="479791" y="860757"/>
            <a:ext cx="6096000" cy="2631490"/>
          </a:xfrm>
          <a:prstGeom prst="rect">
            <a:avLst/>
          </a:prstGeom>
        </p:spPr>
        <p:txBody>
          <a:bodyPr>
            <a:spAutoFit/>
          </a:bodyPr>
          <a:lstStyle/>
          <a:p>
            <a:pPr algn="just">
              <a:buAutoNum type="arabicPeriod"/>
            </a:pPr>
            <a:r>
              <a:rPr lang="ru-RU" sz="1100" dirty="0" smtClean="0">
                <a:solidFill>
                  <a:srgbClr val="000000"/>
                </a:solidFill>
                <a:latin typeface="Times New Roman" panose="02020603050405020304" pitchFamily="18" charset="0"/>
                <a:cs typeface="Times New Roman" panose="02020603050405020304" pitchFamily="18" charset="0"/>
              </a:rPr>
              <a:t> Силы </a:t>
            </a:r>
            <a:r>
              <a:rPr lang="ru-RU" sz="1100" dirty="0">
                <a:solidFill>
                  <a:srgbClr val="000000"/>
                </a:solidFill>
                <a:latin typeface="Times New Roman" panose="02020603050405020304" pitchFamily="18" charset="0"/>
                <a:cs typeface="Times New Roman" panose="02020603050405020304" pitchFamily="18" charset="0"/>
              </a:rPr>
              <a:t>гражданской обороны - спасательные воинские формирования федерального органа исполнительной власти, уполномоченного на решение задач в области гражданской обороны, подразделения Государственной противопожарной службы, аварийно-спасательные формирования и спасательные службы, нештатные формирования по обеспечению выполнения мероприятий по гражданской обороне, а также создаваемые на военное время в целях решения задач в области гражданской обороны специальные формирования</a:t>
            </a:r>
            <a:r>
              <a:rPr lang="ru-RU" sz="1100" dirty="0" smtClean="0">
                <a:solidFill>
                  <a:srgbClr val="000000"/>
                </a:solidFill>
                <a:latin typeface="Times New Roman" panose="02020603050405020304" pitchFamily="18" charset="0"/>
                <a:cs typeface="Times New Roman" panose="02020603050405020304" pitchFamily="18" charset="0"/>
              </a:rPr>
              <a:t>.</a:t>
            </a:r>
          </a:p>
          <a:p>
            <a:pPr algn="just">
              <a:buAutoNum type="arabicPeriod"/>
            </a:pPr>
            <a:r>
              <a:rPr lang="ru-RU" sz="1100" dirty="0" smtClean="0">
                <a:solidFill>
                  <a:srgbClr val="000000"/>
                </a:solidFill>
                <a:latin typeface="Times New Roman" panose="02020603050405020304" pitchFamily="18" charset="0"/>
                <a:cs typeface="Times New Roman" panose="02020603050405020304" pitchFamily="18" charset="0"/>
              </a:rPr>
              <a:t> Вооруженные </a:t>
            </a:r>
            <a:r>
              <a:rPr lang="ru-RU" sz="1100" dirty="0">
                <a:solidFill>
                  <a:srgbClr val="000000"/>
                </a:solidFill>
                <a:latin typeface="Times New Roman" panose="02020603050405020304" pitchFamily="18" charset="0"/>
                <a:cs typeface="Times New Roman" panose="02020603050405020304" pitchFamily="18" charset="0"/>
              </a:rPr>
              <a:t>Силы Российской Федерации, другие войска и воинские формирования выполняют задачи в области гражданской обороны в соответствии с законодательством Российской </a:t>
            </a:r>
            <a:r>
              <a:rPr lang="ru-RU" sz="1100" dirty="0" smtClean="0">
                <a:solidFill>
                  <a:srgbClr val="000000"/>
                </a:solidFill>
                <a:latin typeface="Times New Roman" panose="02020603050405020304" pitchFamily="18" charset="0"/>
                <a:cs typeface="Times New Roman" panose="02020603050405020304" pitchFamily="18" charset="0"/>
              </a:rPr>
              <a:t>Федерации.</a:t>
            </a:r>
          </a:p>
          <a:p>
            <a:pPr algn="just"/>
            <a:r>
              <a:rPr lang="ru-RU" sz="1100" dirty="0" smtClean="0">
                <a:solidFill>
                  <a:srgbClr val="000000"/>
                </a:solidFill>
                <a:latin typeface="Times New Roman" panose="02020603050405020304" pitchFamily="18" charset="0"/>
                <a:cs typeface="Times New Roman" panose="02020603050405020304" pitchFamily="18" charset="0"/>
              </a:rPr>
              <a:t>Для </a:t>
            </a:r>
            <a:r>
              <a:rPr lang="ru-RU" sz="1100" dirty="0">
                <a:solidFill>
                  <a:srgbClr val="000000"/>
                </a:solidFill>
                <a:latin typeface="Times New Roman" panose="02020603050405020304" pitchFamily="18" charset="0"/>
                <a:cs typeface="Times New Roman" panose="02020603050405020304" pitchFamily="18" charset="0"/>
              </a:rPr>
              <a:t>решения задач в области гражданской обороны воинские части и подразделения Вооруженных Сил Российской Федерации, других войск и воинских формирований привлекаются в порядке, определенном Президентом Российской Федерации</a:t>
            </a:r>
            <a:r>
              <a:rPr lang="ru-RU" sz="1100" dirty="0" smtClean="0">
                <a:solidFill>
                  <a:srgbClr val="000000"/>
                </a:solidFill>
                <a:latin typeface="Times New Roman" panose="02020603050405020304" pitchFamily="18" charset="0"/>
                <a:cs typeface="Times New Roman" panose="02020603050405020304" pitchFamily="18" charset="0"/>
              </a:rPr>
              <a:t>.</a:t>
            </a:r>
          </a:p>
          <a:p>
            <a:pPr algn="just"/>
            <a:r>
              <a:rPr lang="ru-RU" sz="1100" dirty="0">
                <a:solidFill>
                  <a:srgbClr val="000000"/>
                </a:solidFill>
                <a:latin typeface="Times New Roman" panose="02020603050405020304" pitchFamily="18" charset="0"/>
                <a:cs typeface="Times New Roman" panose="02020603050405020304" pitchFamily="18" charset="0"/>
              </a:rPr>
              <a:t>3. </a:t>
            </a:r>
            <a:r>
              <a:rPr lang="ru-RU" sz="1100" dirty="0" smtClean="0">
                <a:solidFill>
                  <a:srgbClr val="000000"/>
                </a:solidFill>
                <a:latin typeface="Times New Roman" panose="02020603050405020304" pitchFamily="18" charset="0"/>
                <a:cs typeface="Times New Roman" panose="02020603050405020304" pitchFamily="18" charset="0"/>
              </a:rPr>
              <a:t>Аварийно-спасательные </a:t>
            </a:r>
            <a:r>
              <a:rPr lang="ru-RU" sz="1100" dirty="0">
                <a:solidFill>
                  <a:srgbClr val="000000"/>
                </a:solidFill>
                <a:latin typeface="Times New Roman" panose="02020603050405020304" pitchFamily="18" charset="0"/>
                <a:cs typeface="Times New Roman" panose="02020603050405020304" pitchFamily="18" charset="0"/>
              </a:rPr>
              <a:t>службы и аварийно-спасательные формирования привлекаются для решения задач в области гражданской обороны в соответствии с законодательством Российской Федерации</a:t>
            </a:r>
            <a:r>
              <a:rPr lang="ru-RU" sz="1100" dirty="0" smtClean="0">
                <a:solidFill>
                  <a:srgbClr val="000000"/>
                </a:solidFill>
                <a:latin typeface="Times New Roman" panose="02020603050405020304" pitchFamily="18" charset="0"/>
                <a:cs typeface="Times New Roman" panose="02020603050405020304" pitchFamily="18" charset="0"/>
              </a:rPr>
              <a:t>.</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13638" y="4144029"/>
            <a:ext cx="6096000" cy="3308598"/>
          </a:xfrm>
          <a:prstGeom prst="rect">
            <a:avLst/>
          </a:prstGeom>
        </p:spPr>
        <p:txBody>
          <a:bodyPr numCol="2">
            <a:spAutoFit/>
          </a:bodyPr>
          <a:lstStyle/>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аварийно-спасательный отряд;</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аварийно-спасательная команда;</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a:latin typeface="Times New Roman" panose="02020603050405020304" pitchFamily="18" charset="0"/>
                <a:cs typeface="Times New Roman" panose="02020603050405020304" pitchFamily="18" charset="0"/>
              </a:rPr>
              <a:t>а</a:t>
            </a:r>
            <a:r>
              <a:rPr lang="ru-RU" sz="1050" dirty="0" smtClean="0">
                <a:latin typeface="Times New Roman" panose="02020603050405020304" pitchFamily="18" charset="0"/>
                <a:cs typeface="Times New Roman" panose="02020603050405020304" pitchFamily="18" charset="0"/>
              </a:rPr>
              <a:t>варийно-спасательная группа;</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звено;</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аварийно-спасательный </a:t>
            </a:r>
            <a:r>
              <a:rPr lang="ru-RU" sz="1050" dirty="0">
                <a:latin typeface="Times New Roman" panose="02020603050405020304" pitchFamily="18" charset="0"/>
                <a:cs typeface="Times New Roman" panose="02020603050405020304" pitchFamily="18" charset="0"/>
              </a:rPr>
              <a:t>отряд радиационной, химической и биологической </a:t>
            </a:r>
            <a:r>
              <a:rPr lang="ru-RU" sz="1050" dirty="0" smtClean="0">
                <a:latin typeface="Times New Roman" panose="02020603050405020304" pitchFamily="18" charset="0"/>
                <a:cs typeface="Times New Roman" panose="02020603050405020304" pitchFamily="18" charset="0"/>
              </a:rPr>
              <a:t>защиты;</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аварийно-спасательная </a:t>
            </a:r>
            <a:r>
              <a:rPr lang="ru-RU" sz="1050" dirty="0">
                <a:latin typeface="Times New Roman" panose="02020603050405020304" pitchFamily="18" charset="0"/>
                <a:cs typeface="Times New Roman" panose="02020603050405020304" pitchFamily="18" charset="0"/>
              </a:rPr>
              <a:t>команда радиационной, химической и биологической </a:t>
            </a:r>
            <a:r>
              <a:rPr lang="ru-RU" sz="1050" dirty="0" smtClean="0">
                <a:latin typeface="Times New Roman" panose="02020603050405020304" pitchFamily="18" charset="0"/>
                <a:cs typeface="Times New Roman" panose="02020603050405020304" pitchFamily="18" charset="0"/>
              </a:rPr>
              <a:t>защиты;</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пожарно-спасательная команда;</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вспомогательная </a:t>
            </a:r>
            <a:r>
              <a:rPr lang="ru-RU" sz="1050" dirty="0">
                <a:latin typeface="Times New Roman" panose="02020603050405020304" pitchFamily="18" charset="0"/>
                <a:cs typeface="Times New Roman" panose="02020603050405020304" pitchFamily="18" charset="0"/>
              </a:rPr>
              <a:t>горноспасательная </a:t>
            </a:r>
            <a:r>
              <a:rPr lang="ru-RU" sz="1050" dirty="0" smtClean="0">
                <a:latin typeface="Times New Roman" panose="02020603050405020304" pitchFamily="18" charset="0"/>
                <a:cs typeface="Times New Roman" panose="02020603050405020304" pitchFamily="18" charset="0"/>
              </a:rPr>
              <a:t>команда;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аварийно-спасательная </a:t>
            </a:r>
            <a:r>
              <a:rPr lang="ru-RU" sz="1050" dirty="0">
                <a:latin typeface="Times New Roman" panose="02020603050405020304" pitchFamily="18" charset="0"/>
                <a:cs typeface="Times New Roman" panose="02020603050405020304" pitchFamily="18" charset="0"/>
              </a:rPr>
              <a:t>команда механизации </a:t>
            </a:r>
            <a:r>
              <a:rPr lang="ru-RU" sz="1050" dirty="0" smtClean="0">
                <a:latin typeface="Times New Roman" panose="02020603050405020304" pitchFamily="18" charset="0"/>
                <a:cs typeface="Times New Roman" panose="02020603050405020304" pitchFamily="18" charset="0"/>
              </a:rPr>
              <a:t>работ;</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аварийно-спасательная </a:t>
            </a:r>
            <a:r>
              <a:rPr lang="ru-RU" sz="1050" dirty="0">
                <a:latin typeface="Times New Roman" panose="02020603050405020304" pitchFamily="18" charset="0"/>
                <a:cs typeface="Times New Roman" panose="02020603050405020304" pitchFamily="18" charset="0"/>
              </a:rPr>
              <a:t>группа радиационной, химической и биологической </a:t>
            </a:r>
            <a:r>
              <a:rPr lang="ru-RU" sz="1050" dirty="0" smtClean="0">
                <a:latin typeface="Times New Roman" panose="02020603050405020304" pitchFamily="18" charset="0"/>
                <a:cs typeface="Times New Roman" panose="02020603050405020304" pitchFamily="18" charset="0"/>
              </a:rPr>
              <a:t>защиты;</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пожарно-спасательная группа;</a:t>
            </a:r>
            <a:r>
              <a:rPr lang="ru-RU" sz="1050" dirty="0">
                <a:latin typeface="Times New Roman" panose="02020603050405020304" pitchFamily="18" charset="0"/>
                <a:cs typeface="Times New Roman" panose="02020603050405020304" pitchFamily="18" charset="0"/>
              </a:rPr>
              <a:t>	</a:t>
            </a:r>
          </a:p>
          <a:p>
            <a:pPr marL="177800" indent="-177800">
              <a:buFont typeface="Arial" panose="020B0604020202020204" pitchFamily="34" charset="0"/>
              <a:buChar char="•"/>
            </a:pPr>
            <a:endParaRPr lang="ru-RU" sz="1050" dirty="0" smtClean="0">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endParaRPr lang="ru-RU" sz="1050" dirty="0" smtClean="0">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endParaRPr lang="ru-RU" sz="1050" dirty="0">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endParaRPr lang="ru-RU" sz="1050" dirty="0" smtClean="0">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endParaRPr lang="ru-RU" sz="1050" dirty="0">
              <a:latin typeface="Times New Roman" panose="02020603050405020304" pitchFamily="18" charset="0"/>
              <a:cs typeface="Times New Roman" panose="02020603050405020304" pitchFamily="18" charset="0"/>
            </a:endParaRP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радиационной, химической и биологической </a:t>
            </a:r>
            <a:r>
              <a:rPr lang="ru-RU" sz="1050" dirty="0" smtClean="0">
                <a:latin typeface="Times New Roman" panose="02020603050405020304" pitchFamily="18" charset="0"/>
                <a:cs typeface="Times New Roman" panose="02020603050405020304" pitchFamily="18" charset="0"/>
              </a:rPr>
              <a:t>защиты;</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пожарно-спасательное звено;</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инженерной </a:t>
            </a:r>
            <a:r>
              <a:rPr lang="ru-RU" sz="1050" dirty="0" smtClean="0">
                <a:latin typeface="Times New Roman" panose="02020603050405020304" pitchFamily="18" charset="0"/>
                <a:cs typeface="Times New Roman" panose="02020603050405020304" pitchFamily="18" charset="0"/>
              </a:rPr>
              <a:t>разведки;</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радиационной, химической и биологической </a:t>
            </a:r>
            <a:r>
              <a:rPr lang="ru-RU" sz="1050" dirty="0" smtClean="0">
                <a:latin typeface="Times New Roman" panose="02020603050405020304" pitchFamily="18" charset="0"/>
                <a:cs typeface="Times New Roman" panose="02020603050405020304" pitchFamily="18" charset="0"/>
              </a:rPr>
              <a:t>разведки;</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речной (морской) </a:t>
            </a:r>
            <a:r>
              <a:rPr lang="ru-RU" sz="1050" dirty="0" smtClean="0">
                <a:latin typeface="Times New Roman" panose="02020603050405020304" pitchFamily="18" charset="0"/>
                <a:cs typeface="Times New Roman" panose="02020603050405020304" pitchFamily="18" charset="0"/>
              </a:rPr>
              <a:t>разведки;</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разведки на средствах железнодорожного </a:t>
            </a:r>
            <a:r>
              <a:rPr lang="ru-RU" sz="1050" dirty="0" smtClean="0">
                <a:latin typeface="Times New Roman" panose="02020603050405020304" pitchFamily="18" charset="0"/>
                <a:cs typeface="Times New Roman" panose="02020603050405020304" pitchFamily="18" charset="0"/>
              </a:rPr>
              <a:t>транспорта;</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аварийно-спасательное </a:t>
            </a:r>
            <a:r>
              <a:rPr lang="ru-RU" sz="1050" dirty="0">
                <a:latin typeface="Times New Roman" panose="02020603050405020304" pitchFamily="18" charset="0"/>
                <a:cs typeface="Times New Roman" panose="02020603050405020304" pitchFamily="18" charset="0"/>
              </a:rPr>
              <a:t>звено разведки на автомобильном </a:t>
            </a:r>
            <a:r>
              <a:rPr lang="ru-RU" sz="1050" dirty="0" smtClean="0">
                <a:latin typeface="Times New Roman" panose="02020603050405020304" pitchFamily="18" charset="0"/>
                <a:cs typeface="Times New Roman" panose="02020603050405020304" pitchFamily="18" charset="0"/>
              </a:rPr>
              <a:t>транспорте;</a:t>
            </a:r>
            <a:r>
              <a:rPr lang="ru-RU" sz="1050" dirty="0">
                <a:latin typeface="Times New Roman" panose="02020603050405020304" pitchFamily="18" charset="0"/>
                <a:cs typeface="Times New Roman" panose="02020603050405020304" pitchFamily="18" charset="0"/>
              </a:rPr>
              <a:t>	</a:t>
            </a:r>
          </a:p>
          <a:p>
            <a:pPr marL="177800" indent="-177800" algn="just">
              <a:buFont typeface="Arial" panose="020B0604020202020204" pitchFamily="34" charset="0"/>
              <a:buChar char="•"/>
            </a:pPr>
            <a:r>
              <a:rPr lang="ru-RU" sz="1050" dirty="0" smtClean="0">
                <a:latin typeface="Times New Roman" panose="02020603050405020304" pitchFamily="18" charset="0"/>
                <a:cs typeface="Times New Roman" panose="02020603050405020304" pitchFamily="18" charset="0"/>
              </a:rPr>
              <a:t>пост </a:t>
            </a:r>
            <a:r>
              <a:rPr lang="ru-RU" sz="1050" dirty="0">
                <a:latin typeface="Times New Roman" panose="02020603050405020304" pitchFamily="18" charset="0"/>
                <a:cs typeface="Times New Roman" panose="02020603050405020304" pitchFamily="18" charset="0"/>
              </a:rPr>
              <a:t>радиационного и химического наблюдения (подвижный</a:t>
            </a:r>
            <a:r>
              <a:rPr lang="ru-RU" sz="1050" dirty="0" smtClean="0">
                <a:latin typeface="Times New Roman" panose="02020603050405020304" pitchFamily="18" charset="0"/>
                <a:cs typeface="Times New Roman" panose="02020603050405020304" pitchFamily="18" charset="0"/>
              </a:rPr>
              <a:t>). </a:t>
            </a:r>
            <a:endParaRPr lang="ru-RU" sz="1050" dirty="0">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7247137" y="580699"/>
            <a:ext cx="3096344" cy="40002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600" dirty="0" smtClean="0">
                <a:latin typeface="Times New Roman" panose="02020603050405020304" pitchFamily="18" charset="0"/>
                <a:cs typeface="Times New Roman" panose="02020603050405020304" pitchFamily="18" charset="0"/>
              </a:rPr>
              <a:t>Силы гражданской обороны</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7679186" y="1411246"/>
            <a:ext cx="3869295" cy="74323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спасательные воинские </a:t>
            </a:r>
            <a:r>
              <a:rPr lang="ru-RU" sz="1200" dirty="0" smtClean="0">
                <a:solidFill>
                  <a:srgbClr val="000000"/>
                </a:solidFill>
                <a:latin typeface="Times New Roman" panose="02020603050405020304" pitchFamily="18" charset="0"/>
                <a:cs typeface="Times New Roman" panose="02020603050405020304" pitchFamily="18" charset="0"/>
              </a:rPr>
              <a:t>формирования </a:t>
            </a:r>
            <a:r>
              <a:rPr lang="ru-RU" sz="1200" dirty="0">
                <a:solidFill>
                  <a:srgbClr val="000000"/>
                </a:solidFill>
                <a:latin typeface="Times New Roman" panose="02020603050405020304" pitchFamily="18" charset="0"/>
                <a:cs typeface="Times New Roman" panose="02020603050405020304" pitchFamily="18" charset="0"/>
              </a:rPr>
              <a:t>федерального органа исполнительной власти, уполномоченного на решение задач в области гражданской обороны</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7683887" y="3213923"/>
            <a:ext cx="3885099" cy="635103"/>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аварийно-спасательные формирования </a:t>
            </a:r>
            <a:endParaRPr lang="ru-RU" sz="1200" dirty="0" smtClean="0">
              <a:solidFill>
                <a:srgbClr val="000000"/>
              </a:solidFill>
              <a:latin typeface="Times New Roman" panose="02020603050405020304" pitchFamily="18" charset="0"/>
              <a:cs typeface="Times New Roman" panose="02020603050405020304" pitchFamily="18" charset="0"/>
            </a:endParaRPr>
          </a:p>
        </p:txBody>
      </p:sp>
      <p:sp>
        <p:nvSpPr>
          <p:cNvPr id="27" name="Прямоугольник 26"/>
          <p:cNvSpPr/>
          <p:nvPr/>
        </p:nvSpPr>
        <p:spPr>
          <a:xfrm>
            <a:off x="7694989" y="5727836"/>
            <a:ext cx="3885099" cy="8831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smtClean="0">
                <a:latin typeface="Times New Roman" panose="02020603050405020304" pitchFamily="18" charset="0"/>
                <a:cs typeface="Times New Roman" panose="02020603050405020304" pitchFamily="18" charset="0"/>
              </a:rPr>
              <a:t>специальные формирования</a:t>
            </a: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создаваемые </a:t>
            </a:r>
            <a:r>
              <a:rPr lang="ru-RU" sz="1200" dirty="0">
                <a:latin typeface="Times New Roman" panose="02020603050405020304" pitchFamily="18" charset="0"/>
                <a:cs typeface="Times New Roman" panose="02020603050405020304" pitchFamily="18" charset="0"/>
              </a:rPr>
              <a:t>на </a:t>
            </a:r>
            <a:r>
              <a:rPr lang="ru-RU" sz="1200" dirty="0" smtClean="0">
                <a:latin typeface="Times New Roman" panose="02020603050405020304" pitchFamily="18" charset="0"/>
                <a:cs typeface="Times New Roman" panose="02020603050405020304" pitchFamily="18" charset="0"/>
              </a:rPr>
              <a:t>военное время </a:t>
            </a:r>
            <a:r>
              <a:rPr lang="ru-RU" sz="1200" dirty="0">
                <a:latin typeface="Times New Roman" panose="02020603050405020304" pitchFamily="18" charset="0"/>
                <a:cs typeface="Times New Roman" panose="02020603050405020304" pitchFamily="18" charset="0"/>
              </a:rPr>
              <a:t>для </a:t>
            </a:r>
            <a:r>
              <a:rPr lang="ru-RU" sz="1200" dirty="0" smtClean="0">
                <a:latin typeface="Times New Roman" panose="02020603050405020304" pitchFamily="18" charset="0"/>
                <a:cs typeface="Times New Roman" panose="02020603050405020304" pitchFamily="18" charset="0"/>
              </a:rPr>
              <a:t>решения задач </a:t>
            </a:r>
            <a:r>
              <a:rPr lang="ru-RU" sz="1200" dirty="0">
                <a:latin typeface="Times New Roman" panose="02020603050405020304" pitchFamily="18" charset="0"/>
                <a:cs typeface="Times New Roman" panose="02020603050405020304" pitchFamily="18" charset="0"/>
              </a:rPr>
              <a:t>гражданской</a:t>
            </a:r>
          </a:p>
          <a:p>
            <a:pPr algn="ctr"/>
            <a:r>
              <a:rPr lang="ru-RU" sz="1200" dirty="0">
                <a:latin typeface="Times New Roman" panose="02020603050405020304" pitchFamily="18" charset="0"/>
                <a:cs typeface="Times New Roman" panose="02020603050405020304" pitchFamily="18" charset="0"/>
              </a:rPr>
              <a:t>обороны</a:t>
            </a:r>
            <a:endParaRPr lang="ru-RU" sz="1200" dirty="0">
              <a:solidFill>
                <a:srgbClr val="FF0000"/>
              </a:solidFill>
              <a:latin typeface="Times New Roman" panose="02020603050405020304" pitchFamily="18" charset="0"/>
              <a:cs typeface="Times New Roman" panose="02020603050405020304" pitchFamily="18" charset="0"/>
            </a:endParaRPr>
          </a:p>
        </p:txBody>
      </p:sp>
      <p:cxnSp>
        <p:nvCxnSpPr>
          <p:cNvPr id="36" name="Прямая соединительная линия 35"/>
          <p:cNvCxnSpPr/>
          <p:nvPr/>
        </p:nvCxnSpPr>
        <p:spPr>
          <a:xfrm flipH="1" flipV="1">
            <a:off x="7392145" y="980728"/>
            <a:ext cx="17778" cy="5188673"/>
          </a:xfrm>
          <a:prstGeom prst="line">
            <a:avLst/>
          </a:prstGeom>
        </p:spPr>
        <p:style>
          <a:lnRef idx="1">
            <a:schemeClr val="dk1"/>
          </a:lnRef>
          <a:fillRef idx="0">
            <a:schemeClr val="dk1"/>
          </a:fillRef>
          <a:effectRef idx="0">
            <a:schemeClr val="dk1"/>
          </a:effectRef>
          <a:fontRef idx="minor">
            <a:schemeClr val="tx1"/>
          </a:fontRef>
        </p:style>
      </p:cxnSp>
      <p:sp>
        <p:nvSpPr>
          <p:cNvPr id="46" name="Прямоугольник 45"/>
          <p:cNvSpPr/>
          <p:nvPr/>
        </p:nvSpPr>
        <p:spPr>
          <a:xfrm>
            <a:off x="7683887" y="2345622"/>
            <a:ext cx="3869296" cy="65930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подразделения Государственной противопожарной службы</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48" name="Прямоугольник 47"/>
          <p:cNvSpPr/>
          <p:nvPr/>
        </p:nvSpPr>
        <p:spPr>
          <a:xfrm>
            <a:off x="7694989" y="4824561"/>
            <a:ext cx="3885099" cy="74323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нештатные формирования по обеспечению выполнения мероприятий по гражданской обороне</a:t>
            </a:r>
            <a:endParaRPr lang="ru-RU" sz="1200" dirty="0">
              <a:solidFill>
                <a:srgbClr val="FF0000"/>
              </a:solidFill>
              <a:latin typeface="Times New Roman" panose="02020603050405020304" pitchFamily="18" charset="0"/>
              <a:cs typeface="Times New Roman" panose="02020603050405020304" pitchFamily="18" charset="0"/>
            </a:endParaRPr>
          </a:p>
        </p:txBody>
      </p:sp>
      <p:cxnSp>
        <p:nvCxnSpPr>
          <p:cNvPr id="30" name="Прямая соединительная линия 29"/>
          <p:cNvCxnSpPr>
            <a:stCxn id="27" idx="1"/>
          </p:cNvCxnSpPr>
          <p:nvPr/>
        </p:nvCxnSpPr>
        <p:spPr>
          <a:xfrm flipH="1">
            <a:off x="7409923" y="6169401"/>
            <a:ext cx="285066" cy="0"/>
          </a:xfrm>
          <a:prstGeom prst="line">
            <a:avLst/>
          </a:prstGeom>
        </p:spPr>
        <p:style>
          <a:lnRef idx="1">
            <a:schemeClr val="dk1"/>
          </a:lnRef>
          <a:fillRef idx="0">
            <a:schemeClr val="dk1"/>
          </a:fillRef>
          <a:effectRef idx="0">
            <a:schemeClr val="dk1"/>
          </a:effectRef>
          <a:fontRef idx="minor">
            <a:schemeClr val="tx1"/>
          </a:fontRef>
        </p:style>
      </p:cxnSp>
      <p:cxnSp>
        <p:nvCxnSpPr>
          <p:cNvPr id="63" name="Прямая соединительная линия 62"/>
          <p:cNvCxnSpPr/>
          <p:nvPr/>
        </p:nvCxnSpPr>
        <p:spPr>
          <a:xfrm flipH="1">
            <a:off x="7419801" y="5206904"/>
            <a:ext cx="267286" cy="0"/>
          </a:xfrm>
          <a:prstGeom prst="line">
            <a:avLst/>
          </a:prstGeom>
        </p:spPr>
        <p:style>
          <a:lnRef idx="1">
            <a:schemeClr val="dk1"/>
          </a:lnRef>
          <a:fillRef idx="0">
            <a:schemeClr val="dk1"/>
          </a:fillRef>
          <a:effectRef idx="0">
            <a:schemeClr val="dk1"/>
          </a:effectRef>
          <a:fontRef idx="minor">
            <a:schemeClr val="tx1"/>
          </a:fontRef>
        </p:style>
      </p:cxnSp>
      <p:cxnSp>
        <p:nvCxnSpPr>
          <p:cNvPr id="65" name="Прямая соединительная линия 64"/>
          <p:cNvCxnSpPr/>
          <p:nvPr/>
        </p:nvCxnSpPr>
        <p:spPr>
          <a:xfrm flipH="1">
            <a:off x="7408698" y="3528397"/>
            <a:ext cx="267286" cy="0"/>
          </a:xfrm>
          <a:prstGeom prst="line">
            <a:avLst/>
          </a:prstGeom>
        </p:spPr>
        <p:style>
          <a:lnRef idx="1">
            <a:schemeClr val="dk1"/>
          </a:lnRef>
          <a:fillRef idx="0">
            <a:schemeClr val="dk1"/>
          </a:fillRef>
          <a:effectRef idx="0">
            <a:schemeClr val="dk1"/>
          </a:effectRef>
          <a:fontRef idx="minor">
            <a:schemeClr val="tx1"/>
          </a:fontRef>
        </p:style>
      </p:cxnSp>
      <p:cxnSp>
        <p:nvCxnSpPr>
          <p:cNvPr id="67" name="Прямая соединительная линия 66"/>
          <p:cNvCxnSpPr/>
          <p:nvPr/>
        </p:nvCxnSpPr>
        <p:spPr>
          <a:xfrm flipH="1">
            <a:off x="7392895" y="2628751"/>
            <a:ext cx="267286" cy="0"/>
          </a:xfrm>
          <a:prstGeom prst="line">
            <a:avLst/>
          </a:prstGeom>
        </p:spPr>
        <p:style>
          <a:lnRef idx="1">
            <a:schemeClr val="dk1"/>
          </a:lnRef>
          <a:fillRef idx="0">
            <a:schemeClr val="dk1"/>
          </a:fillRef>
          <a:effectRef idx="0">
            <a:schemeClr val="dk1"/>
          </a:effectRef>
          <a:fontRef idx="minor">
            <a:schemeClr val="tx1"/>
          </a:fontRef>
        </p:style>
      </p:cxnSp>
      <p:cxnSp>
        <p:nvCxnSpPr>
          <p:cNvPr id="75" name="Прямая соединительная линия 74"/>
          <p:cNvCxnSpPr/>
          <p:nvPr/>
        </p:nvCxnSpPr>
        <p:spPr>
          <a:xfrm flipH="1">
            <a:off x="7392144" y="1775770"/>
            <a:ext cx="267286" cy="0"/>
          </a:xfrm>
          <a:prstGeom prst="line">
            <a:avLst/>
          </a:prstGeom>
        </p:spPr>
        <p:style>
          <a:lnRef idx="1">
            <a:schemeClr val="dk1"/>
          </a:lnRef>
          <a:fillRef idx="0">
            <a:schemeClr val="dk1"/>
          </a:fillRef>
          <a:effectRef idx="0">
            <a:schemeClr val="dk1"/>
          </a:effectRef>
          <a:fontRef idx="minor">
            <a:schemeClr val="tx1"/>
          </a:fontRef>
        </p:style>
      </p:cxnSp>
      <p:sp>
        <p:nvSpPr>
          <p:cNvPr id="22" name="Прямоугольник 21"/>
          <p:cNvSpPr/>
          <p:nvPr/>
        </p:nvSpPr>
        <p:spPr>
          <a:xfrm>
            <a:off x="7687087" y="4033152"/>
            <a:ext cx="3885099" cy="635103"/>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a:solidFill>
                  <a:srgbClr val="000000"/>
                </a:solidFill>
                <a:latin typeface="Times New Roman" panose="02020603050405020304" pitchFamily="18" charset="0"/>
                <a:cs typeface="Times New Roman" panose="02020603050405020304" pitchFamily="18" charset="0"/>
              </a:rPr>
              <a:t>аварийно-спасательные </a:t>
            </a:r>
            <a:r>
              <a:rPr lang="ru-RU" sz="1200" dirty="0" smtClean="0">
                <a:solidFill>
                  <a:srgbClr val="000000"/>
                </a:solidFill>
                <a:latin typeface="Times New Roman" panose="02020603050405020304" pitchFamily="18" charset="0"/>
                <a:cs typeface="Times New Roman" panose="02020603050405020304" pitchFamily="18" charset="0"/>
              </a:rPr>
              <a:t>службы</a:t>
            </a:r>
            <a:endParaRPr lang="ru-RU" sz="1200" dirty="0">
              <a:solidFill>
                <a:srgbClr val="FF0000"/>
              </a:solidFill>
              <a:latin typeface="Times New Roman" panose="02020603050405020304" pitchFamily="18" charset="0"/>
              <a:cs typeface="Times New Roman" panose="02020603050405020304" pitchFamily="18" charset="0"/>
            </a:endParaRPr>
          </a:p>
        </p:txBody>
      </p:sp>
      <p:cxnSp>
        <p:nvCxnSpPr>
          <p:cNvPr id="23" name="Прямая соединительная линия 22"/>
          <p:cNvCxnSpPr/>
          <p:nvPr/>
        </p:nvCxnSpPr>
        <p:spPr>
          <a:xfrm flipH="1">
            <a:off x="7411898" y="4347626"/>
            <a:ext cx="2672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67759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78"/>
            <a:ext cx="12192000" cy="950362"/>
          </a:xfrm>
          <a:prstGeom prst="rect">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a:stCxn id="2" idx="3"/>
            <a:endCxn id="10" idx="1"/>
          </p:cNvCxnSpPr>
          <p:nvPr/>
        </p:nvCxnSpPr>
        <p:spPr>
          <a:xfrm flipV="1">
            <a:off x="7572164" y="1944193"/>
            <a:ext cx="492871" cy="1628823"/>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Прямая со стрелкой 16"/>
          <p:cNvCxnSpPr>
            <a:stCxn id="2" idx="3"/>
            <a:endCxn id="11" idx="1"/>
          </p:cNvCxnSpPr>
          <p:nvPr/>
        </p:nvCxnSpPr>
        <p:spPr>
          <a:xfrm>
            <a:off x="7572164" y="3573016"/>
            <a:ext cx="492871" cy="173459"/>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cxnSp>
        <p:nvCxnSpPr>
          <p:cNvPr id="19" name="Прямая со стрелкой 18"/>
          <p:cNvCxnSpPr>
            <a:stCxn id="2" idx="3"/>
            <a:endCxn id="12" idx="1"/>
          </p:cNvCxnSpPr>
          <p:nvPr/>
        </p:nvCxnSpPr>
        <p:spPr>
          <a:xfrm>
            <a:off x="7572164" y="3573016"/>
            <a:ext cx="492872" cy="1908323"/>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cxnSp>
        <p:nvCxnSpPr>
          <p:cNvPr id="21" name="Прямая со стрелкой 20"/>
          <p:cNvCxnSpPr>
            <a:stCxn id="2" idx="1"/>
            <a:endCxn id="3" idx="3"/>
          </p:cNvCxnSpPr>
          <p:nvPr/>
        </p:nvCxnSpPr>
        <p:spPr>
          <a:xfrm flipH="1" flipV="1">
            <a:off x="4126965" y="1994748"/>
            <a:ext cx="492871" cy="1578268"/>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cxnSp>
        <p:nvCxnSpPr>
          <p:cNvPr id="23" name="Прямая со стрелкой 22"/>
          <p:cNvCxnSpPr>
            <a:stCxn id="2" idx="1"/>
            <a:endCxn id="7" idx="3"/>
          </p:cNvCxnSpPr>
          <p:nvPr/>
        </p:nvCxnSpPr>
        <p:spPr>
          <a:xfrm flipH="1">
            <a:off x="4126965" y="3573016"/>
            <a:ext cx="492871" cy="167818"/>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cxnSp>
        <p:nvCxnSpPr>
          <p:cNvPr id="25" name="Прямая со стрелкой 24"/>
          <p:cNvCxnSpPr>
            <a:stCxn id="2" idx="1"/>
            <a:endCxn id="9" idx="3"/>
          </p:cNvCxnSpPr>
          <p:nvPr/>
        </p:nvCxnSpPr>
        <p:spPr>
          <a:xfrm flipH="1">
            <a:off x="4126965" y="3573016"/>
            <a:ext cx="492871" cy="1904827"/>
          </a:xfrm>
          <a:prstGeom prst="straightConnector1">
            <a:avLst/>
          </a:prstGeom>
          <a:ln>
            <a:solidFill>
              <a:srgbClr val="990099"/>
            </a:solidFill>
            <a:tailEnd type="triangle"/>
          </a:ln>
        </p:spPr>
        <p:style>
          <a:lnRef idx="2">
            <a:schemeClr val="accent1"/>
          </a:lnRef>
          <a:fillRef idx="0">
            <a:schemeClr val="accent1"/>
          </a:fillRef>
          <a:effectRef idx="1">
            <a:schemeClr val="accent1"/>
          </a:effectRef>
          <a:fontRef idx="minor">
            <a:schemeClr val="tx1"/>
          </a:fontRef>
        </p:style>
      </p:cxn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95205" y="121199"/>
            <a:ext cx="8313163" cy="707886"/>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ПРИОРИТЕТНЫЕ НАПРАВЛЕНИЯ ГОСУДАРСТВЕННОЙ ПОЛИТИКИ В ОБЛАСТИ ГРАЖДАНСКОЙ ОБОРОНЫ</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4619836" y="2708920"/>
            <a:ext cx="2952328" cy="1728192"/>
          </a:xfrm>
          <a:prstGeom prst="roundRect">
            <a:avLst/>
          </a:prstGeom>
          <a:solidFill>
            <a:schemeClr val="bg1"/>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imes New Roman" panose="02020603050405020304" pitchFamily="18" charset="0"/>
                <a:cs typeface="Times New Roman" panose="02020603050405020304" pitchFamily="18" charset="0"/>
              </a:rPr>
              <a:t>ГРАЖДАНСКАЯ ОБОРОНА </a:t>
            </a:r>
          </a:p>
          <a:p>
            <a:pPr algn="ctr"/>
            <a:r>
              <a:rPr lang="ru-RU" sz="2400" dirty="0" smtClean="0">
                <a:solidFill>
                  <a:schemeClr val="tx1"/>
                </a:solidFill>
                <a:latin typeface="Times New Roman" panose="02020603050405020304" pitchFamily="18" charset="0"/>
                <a:cs typeface="Times New Roman" panose="02020603050405020304" pitchFamily="18" charset="0"/>
              </a:rPr>
              <a:t>2030</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70021" y="1202769"/>
            <a:ext cx="3756944" cy="1583957"/>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с</a:t>
            </a:r>
            <a:r>
              <a:rPr lang="ru-RU" sz="1400" dirty="0" smtClean="0">
                <a:latin typeface="Times New Roman" panose="02020603050405020304" pitchFamily="18" charset="0"/>
                <a:cs typeface="Times New Roman" panose="02020603050405020304" pitchFamily="18" charset="0"/>
              </a:rPr>
              <a:t>овершенствование нормативно-правовой</a:t>
            </a:r>
            <a:r>
              <a:rPr lang="ru-RU" sz="1400" dirty="0">
                <a:latin typeface="Times New Roman" panose="02020603050405020304" pitchFamily="18" charset="0"/>
                <a:cs typeface="Times New Roman" panose="02020603050405020304" pitchFamily="18" charset="0"/>
              </a:rPr>
              <a:t>, нормативно-технической и методической базы в области гражданской обороны с учетом изменений, вносимых в законодательные акты Российской Федерации, и внедрения в Российской Федерации системы стратегического </a:t>
            </a:r>
            <a:r>
              <a:rPr lang="ru-RU" sz="1400" dirty="0" smtClean="0">
                <a:latin typeface="Times New Roman" panose="02020603050405020304" pitchFamily="18" charset="0"/>
                <a:cs typeface="Times New Roman" panose="02020603050405020304" pitchFamily="18" charset="0"/>
              </a:rPr>
              <a:t>планирования</a:t>
            </a:r>
            <a:endParaRPr lang="ru-RU" sz="20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70021" y="2954436"/>
            <a:ext cx="3756944" cy="1572795"/>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совершенствование системы управления гражданской обороной, систем оповещения и информирования населения об опасностях, возникающих при военных конфликтах и чрезвычайных </a:t>
            </a:r>
            <a:r>
              <a:rPr lang="ru-RU" sz="1400" dirty="0" smtClean="0">
                <a:latin typeface="Times New Roman" panose="02020603050405020304" pitchFamily="18" charset="0"/>
                <a:cs typeface="Times New Roman" panose="02020603050405020304" pitchFamily="18" charset="0"/>
              </a:rPr>
              <a:t>ситуациях</a:t>
            </a:r>
            <a:endParaRPr lang="ru-RU" sz="14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70021" y="4694941"/>
            <a:ext cx="3756944" cy="1565804"/>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совершенствование системы управления гражданской обороной, систем оповещения и информирования населения об опасностях, возникающих при военных конфликтах и чрезвычайных </a:t>
            </a:r>
            <a:r>
              <a:rPr lang="ru-RU" sz="1400" dirty="0" smtClean="0">
                <a:latin typeface="Times New Roman" panose="02020603050405020304" pitchFamily="18" charset="0"/>
                <a:cs typeface="Times New Roman" panose="02020603050405020304" pitchFamily="18" charset="0"/>
              </a:rPr>
              <a:t>ситуациях</a:t>
            </a:r>
            <a:endParaRPr lang="ru-RU" sz="1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8065035" y="1149021"/>
            <a:ext cx="3756944" cy="1590343"/>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развитие сил гражданской обороны путем совершенствования их организации и подготовки к использованию по предназначению, а также путем повышения уровня их оснащенности современной специальной </a:t>
            </a:r>
            <a:r>
              <a:rPr lang="ru-RU" sz="1400" dirty="0" smtClean="0">
                <a:latin typeface="Times New Roman" panose="02020603050405020304" pitchFamily="18" charset="0"/>
                <a:cs typeface="Times New Roman" panose="02020603050405020304" pitchFamily="18" charset="0"/>
              </a:rPr>
              <a:t>техникой</a:t>
            </a: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8065035" y="2954436"/>
            <a:ext cx="3756944" cy="1584077"/>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повышение качества подготовки населения в области гражданской обороны</a:t>
            </a:r>
          </a:p>
        </p:txBody>
      </p:sp>
      <p:sp>
        <p:nvSpPr>
          <p:cNvPr id="12" name="Прямоугольник 11"/>
          <p:cNvSpPr/>
          <p:nvPr/>
        </p:nvSpPr>
        <p:spPr>
          <a:xfrm>
            <a:off x="8065036" y="4694941"/>
            <a:ext cx="3756943" cy="1572795"/>
          </a:xfrm>
          <a:prstGeom prst="rect">
            <a:avLst/>
          </a:prstGeom>
          <a:solidFill>
            <a:schemeClr val="bg1"/>
          </a:solidFill>
          <a:ln>
            <a:solidFill>
              <a:srgbClr val="99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 развитие международного сотрудничества в области гражданской обороны</a:t>
            </a:r>
          </a:p>
        </p:txBody>
      </p:sp>
      <p:sp>
        <p:nvSpPr>
          <p:cNvPr id="5" name="Номер слайда 4"/>
          <p:cNvSpPr>
            <a:spLocks noGrp="1"/>
          </p:cNvSpPr>
          <p:nvPr>
            <p:ph type="sldNum" sz="quarter" idx="12"/>
          </p:nvPr>
        </p:nvSpPr>
        <p:spPr>
          <a:xfrm>
            <a:off x="9321601" y="6492875"/>
            <a:ext cx="2844800" cy="365125"/>
          </a:xfrm>
        </p:spPr>
        <p:txBody>
          <a:bodyPr/>
          <a:lstStyle/>
          <a:p>
            <a:pPr>
              <a:defRPr/>
            </a:pPr>
            <a:fld id="{1E49034A-A7B1-445D-B275-FE52B65EA479}" type="slidenum">
              <a:rPr lang="ru-RU" smtClean="0"/>
              <a:pPr>
                <a:defRPr/>
              </a:pPr>
              <a:t>76</a:t>
            </a:fld>
            <a:endParaRPr lang="ru-RU"/>
          </a:p>
        </p:txBody>
      </p:sp>
    </p:spTree>
    <p:extLst>
      <p:ext uri="{BB962C8B-B14F-4D97-AF65-F5344CB8AC3E}">
        <p14:creationId xmlns:p14="http://schemas.microsoft.com/office/powerpoint/2010/main" val="29696109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78"/>
            <a:ext cx="12192000" cy="9503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a:stCxn id="2" idx="3"/>
            <a:endCxn id="10" idx="1"/>
          </p:cNvCxnSpPr>
          <p:nvPr/>
        </p:nvCxnSpPr>
        <p:spPr>
          <a:xfrm>
            <a:off x="7554270" y="3620756"/>
            <a:ext cx="511765"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Прямая со стрелкой 16"/>
          <p:cNvCxnSpPr>
            <a:stCxn id="2" idx="3"/>
            <a:endCxn id="11" idx="1"/>
          </p:cNvCxnSpPr>
          <p:nvPr/>
        </p:nvCxnSpPr>
        <p:spPr>
          <a:xfrm>
            <a:off x="7554270" y="3620756"/>
            <a:ext cx="511765" cy="20193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1" name="Прямая со стрелкой 20"/>
          <p:cNvCxnSpPr>
            <a:stCxn id="2" idx="1"/>
            <a:endCxn id="3" idx="3"/>
          </p:cNvCxnSpPr>
          <p:nvPr/>
        </p:nvCxnSpPr>
        <p:spPr>
          <a:xfrm flipH="1" flipV="1">
            <a:off x="4236320" y="2303376"/>
            <a:ext cx="365622" cy="131738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3" name="Прямая со стрелкой 22"/>
          <p:cNvCxnSpPr>
            <a:stCxn id="2" idx="1"/>
            <a:endCxn id="7" idx="3"/>
          </p:cNvCxnSpPr>
          <p:nvPr/>
        </p:nvCxnSpPr>
        <p:spPr>
          <a:xfrm flipH="1">
            <a:off x="4259983" y="3620756"/>
            <a:ext cx="341959" cy="161197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8" name="Рисунок 7"/>
          <p:cNvPicPr>
            <a:picLocks noChangeAspect="1"/>
          </p:cNvPicPr>
          <p:nvPr/>
        </p:nvPicPr>
        <p:blipFill>
          <a:blip r:embed="rId3"/>
          <a:stretch>
            <a:fillRect/>
          </a:stretch>
        </p:blipFill>
        <p:spPr>
          <a:xfrm>
            <a:off x="109049" y="0"/>
            <a:ext cx="1003633" cy="950284"/>
          </a:xfrm>
          <a:prstGeom prst="rect">
            <a:avLst/>
          </a:prstGeom>
        </p:spPr>
      </p:pic>
      <p:sp>
        <p:nvSpPr>
          <p:cNvPr id="14" name="TextBox 13"/>
          <p:cNvSpPr txBox="1"/>
          <p:nvPr/>
        </p:nvSpPr>
        <p:spPr>
          <a:xfrm>
            <a:off x="1082093" y="-8922"/>
            <a:ext cx="10977459" cy="923330"/>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СТРАТЕГИЯ В ОБЛАСТИ РАЗВИТИЯ ГРАЖДАНСКОЙ ОБОРОНЫ, ЗАЩИТЫ НАСЕЛЕНИЯ </a:t>
            </a:r>
          </a:p>
          <a:p>
            <a:r>
              <a:rPr lang="ru-RU" dirty="0" smtClean="0">
                <a:solidFill>
                  <a:schemeClr val="bg1"/>
                </a:solidFill>
                <a:latin typeface="Times New Roman" panose="02020603050405020304" pitchFamily="18" charset="0"/>
                <a:cs typeface="Times New Roman" panose="02020603050405020304" pitchFamily="18" charset="0"/>
              </a:rPr>
              <a:t>И ТЕРРИТОРИЙ ОТ ЧРЕЗВЫЧАЙНЫХ СИТУАЦИЙ, ОБЕСПЕЧЕНИЯ ПОЖАРНОЙ БЕЗОПАСНОСТИ </a:t>
            </a:r>
          </a:p>
          <a:p>
            <a:r>
              <a:rPr lang="ru-RU" dirty="0" smtClean="0">
                <a:solidFill>
                  <a:schemeClr val="bg1"/>
                </a:solidFill>
                <a:latin typeface="Times New Roman" panose="02020603050405020304" pitchFamily="18" charset="0"/>
                <a:cs typeface="Times New Roman" panose="02020603050405020304" pitchFamily="18" charset="0"/>
              </a:rPr>
              <a:t>И БЕЗОПАСНОСТИ ЛЮДЕЙ НА ВОДНЫХ ОБЪЕКТАХ НА ПЕРИОД ДО 2030 ГОДА</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4601942" y="2936680"/>
            <a:ext cx="2952328" cy="136815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400" dirty="0" smtClean="0">
                <a:solidFill>
                  <a:schemeClr val="tx1"/>
                </a:solidFill>
                <a:latin typeface="Times New Roman" panose="02020603050405020304" pitchFamily="18" charset="0"/>
                <a:cs typeface="Times New Roman" panose="02020603050405020304" pitchFamily="18" charset="0"/>
              </a:rPr>
              <a:t>ЗАДАЧИ РАЗВИТИЯ </a:t>
            </a:r>
          </a:p>
          <a:p>
            <a:pPr algn="ctr"/>
            <a:r>
              <a:rPr lang="ru-RU" sz="2400" dirty="0" smtClean="0">
                <a:solidFill>
                  <a:schemeClr val="tx1"/>
                </a:solidFill>
                <a:latin typeface="Times New Roman" panose="02020603050405020304" pitchFamily="18" charset="0"/>
                <a:cs typeface="Times New Roman" panose="02020603050405020304" pitchFamily="18" charset="0"/>
              </a:rPr>
              <a:t>2030</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79376" y="1134865"/>
            <a:ext cx="3756944" cy="23370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развитие системы государственного управления и стратегического планирования </a:t>
            </a: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области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с учетом политической и социально-экономической ситуации в Российской Федерации и в мире</a:t>
            </a:r>
          </a:p>
        </p:txBody>
      </p:sp>
      <p:sp>
        <p:nvSpPr>
          <p:cNvPr id="7" name="Прямоугольник 6"/>
          <p:cNvSpPr/>
          <p:nvPr/>
        </p:nvSpPr>
        <p:spPr>
          <a:xfrm>
            <a:off x="503039" y="4446331"/>
            <a:ext cx="3756944" cy="157279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внедрение новых технологий обеспечения безопасности жизнедеятельности населения</a:t>
            </a:r>
          </a:p>
        </p:txBody>
      </p:sp>
      <p:sp>
        <p:nvSpPr>
          <p:cNvPr id="9" name="Прямоугольник 8"/>
          <p:cNvSpPr/>
          <p:nvPr/>
        </p:nvSpPr>
        <p:spPr>
          <a:xfrm>
            <a:off x="8066035" y="1167755"/>
            <a:ext cx="3756944" cy="12257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развитие системы обеспечения пожарной безопасности в целях профилактики пожаров, их тушения и проведения аварийно-спасательных работ</a:t>
            </a:r>
          </a:p>
        </p:txBody>
      </p:sp>
      <p:sp>
        <p:nvSpPr>
          <p:cNvPr id="10" name="Прямоугольник 9"/>
          <p:cNvSpPr/>
          <p:nvPr/>
        </p:nvSpPr>
        <p:spPr>
          <a:xfrm>
            <a:off x="8066035" y="2624783"/>
            <a:ext cx="3756944" cy="19919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поддержка и стимулирование фундаментальных и прикладных научных исследований в области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развитие спасательных технологий и спасательной техники</a:t>
            </a:r>
          </a:p>
        </p:txBody>
      </p:sp>
      <p:sp>
        <p:nvSpPr>
          <p:cNvPr id="11" name="Прямоугольник 10"/>
          <p:cNvSpPr/>
          <p:nvPr/>
        </p:nvSpPr>
        <p:spPr>
          <a:xfrm>
            <a:off x="8066035" y="4848017"/>
            <a:ext cx="3756944" cy="15840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развитие международного сотрудничества в области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a:t>
            </a:r>
          </a:p>
        </p:txBody>
      </p:sp>
      <p:sp>
        <p:nvSpPr>
          <p:cNvPr id="5" name="Номер слайда 4"/>
          <p:cNvSpPr>
            <a:spLocks noGrp="1"/>
          </p:cNvSpPr>
          <p:nvPr>
            <p:ph type="sldNum" sz="quarter" idx="12"/>
          </p:nvPr>
        </p:nvSpPr>
        <p:spPr>
          <a:xfrm>
            <a:off x="9321601" y="6492875"/>
            <a:ext cx="2844800" cy="365125"/>
          </a:xfrm>
        </p:spPr>
        <p:txBody>
          <a:bodyPr/>
          <a:lstStyle/>
          <a:p>
            <a:pPr>
              <a:defRPr/>
            </a:pPr>
            <a:fld id="{1E49034A-A7B1-445D-B275-FE52B65EA479}" type="slidenum">
              <a:rPr lang="ru-RU" smtClean="0"/>
              <a:pPr>
                <a:defRPr/>
              </a:pPr>
              <a:t>77</a:t>
            </a:fld>
            <a:endParaRPr lang="ru-RU"/>
          </a:p>
        </p:txBody>
      </p:sp>
      <p:cxnSp>
        <p:nvCxnSpPr>
          <p:cNvPr id="32" name="Прямая со стрелкой 31"/>
          <p:cNvCxnSpPr>
            <a:endCxn id="9" idx="1"/>
          </p:cNvCxnSpPr>
          <p:nvPr/>
        </p:nvCxnSpPr>
        <p:spPr>
          <a:xfrm flipV="1">
            <a:off x="7575137" y="1780626"/>
            <a:ext cx="490898" cy="183001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840849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pic>
        <p:nvPicPr>
          <p:cNvPr id="1028" name="Picture 4" descr="C:\Users\sergey\Desktop\Дизайн презентационных материалов МЧС\0d66209679bb358b6760ef2ccc6c73cc.jpg"/>
          <p:cNvPicPr>
            <a:picLocks noChangeAspect="1" noChangeArrowheads="1"/>
          </p:cNvPicPr>
          <p:nvPr/>
        </p:nvPicPr>
        <p:blipFill>
          <a:blip r:embed="rId3" cstate="print">
            <a:extLst/>
          </a:blip>
          <a:srcRect/>
          <a:stretch>
            <a:fillRect/>
          </a:stretch>
        </p:blipFill>
        <p:spPr bwMode="auto">
          <a:xfrm>
            <a:off x="1919536" y="5229200"/>
            <a:ext cx="3048000" cy="1504950"/>
          </a:xfrm>
          <a:prstGeom prst="rect">
            <a:avLst/>
          </a:prstGeom>
          <a:noFill/>
          <a:effectLst>
            <a:softEdge rad="635000"/>
          </a:effectLs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78"/>
            <a:ext cx="12192000" cy="95036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cstate="print"/>
          <a:stretch>
            <a:fillRect/>
          </a:stretch>
        </p:blipFill>
        <p:spPr>
          <a:xfrm>
            <a:off x="109049" y="0"/>
            <a:ext cx="1003633" cy="950284"/>
          </a:xfrm>
          <a:prstGeom prst="rect">
            <a:avLst/>
          </a:prstGeom>
        </p:spPr>
      </p:pic>
      <p:sp>
        <p:nvSpPr>
          <p:cNvPr id="14" name="TextBox 13"/>
          <p:cNvSpPr txBox="1"/>
          <p:nvPr/>
        </p:nvSpPr>
        <p:spPr>
          <a:xfrm>
            <a:off x="1086811" y="-13245"/>
            <a:ext cx="10549333" cy="1015663"/>
          </a:xfrm>
          <a:prstGeom prst="rect">
            <a:avLst/>
          </a:prstGeom>
          <a:noFill/>
        </p:spPr>
        <p:txBody>
          <a:bodyPr wrap="square" rtlCol="0">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ОПОВЕЩЕНИЕ НАСЕЛЕНИЯ ОБ ОПАСНОСТЯХ, ВОЗНИКАЮЩИХ </a:t>
            </a:r>
            <a:endParaRPr lang="en-US" sz="2000" dirty="0" smtClean="0">
              <a:solidFill>
                <a:schemeClr val="bg1"/>
              </a:solidFill>
              <a:latin typeface="Times New Roman" panose="02020603050405020304" pitchFamily="18" charset="0"/>
              <a:cs typeface="Times New Roman" panose="02020603050405020304" pitchFamily="18" charset="0"/>
            </a:endParaRPr>
          </a:p>
          <a:p>
            <a:r>
              <a:rPr lang="ru-RU" sz="2000" dirty="0" smtClean="0">
                <a:solidFill>
                  <a:schemeClr val="bg1"/>
                </a:solidFill>
                <a:latin typeface="Times New Roman" panose="02020603050405020304" pitchFamily="18" charset="0"/>
                <a:cs typeface="Times New Roman" panose="02020603050405020304" pitchFamily="18" charset="0"/>
              </a:rPr>
              <a:t>ПРИ ВОЕННЫХ КОНФЛИКТАХ ИЛИ ВСЛЕДСТВИЕ ЭТИХ КОНФЛИКТОВ, А ТАКЖЕ ПРИ ЧРЕЗВЫЧАЙНЫХ СИТУАЦИЯХ ПРИРОДНОГО И ТЕХНОГЕННОГО ХАРАКТЕРА</a:t>
            </a:r>
            <a:endParaRPr lang="ru-RU" sz="1600" dirty="0"/>
          </a:p>
        </p:txBody>
      </p:sp>
      <p:sp>
        <p:nvSpPr>
          <p:cNvPr id="20" name="Прямоугольник 19"/>
          <p:cNvSpPr/>
          <p:nvPr/>
        </p:nvSpPr>
        <p:spPr>
          <a:xfrm>
            <a:off x="109049" y="1017699"/>
            <a:ext cx="11913722" cy="5740674"/>
          </a:xfrm>
          <a:prstGeom prst="rect">
            <a:avLst/>
          </a:prstGeom>
          <a:solidFill>
            <a:schemeClr val="bg1">
              <a:lumMod val="85000"/>
            </a:schemeClr>
          </a:solidFill>
        </p:spPr>
        <p:txBody>
          <a:bodyPr wrap="square">
            <a:spAutoFit/>
          </a:bodyPr>
          <a:lstStyle/>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Российской Федерации от 12 февраля 1998 г. № 28-ФЗ «О гражданской обороне</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Федеральный закон Российской Федерации от 21 декабря 1994 г. № 68-ФЗ «О защите населения и территорий от чрезвычайных ситуаций природного и техногенного характера</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171450" indent="-171450" algn="just">
              <a:lnSpc>
                <a:spcPct val="114000"/>
              </a:lnSpc>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Указ </a:t>
            </a:r>
            <a:r>
              <a:rPr lang="ru-RU" sz="1400" dirty="0">
                <a:latin typeface="Times New Roman" panose="02020603050405020304" pitchFamily="18" charset="0"/>
                <a:cs typeface="Times New Roman" panose="02020603050405020304" pitchFamily="18" charset="0"/>
              </a:rPr>
              <a:t>Президента Российской Федерации </a:t>
            </a:r>
            <a:r>
              <a:rPr lang="ru-RU" sz="1400" dirty="0" smtClean="0">
                <a:latin typeface="Times New Roman" panose="02020603050405020304" pitchFamily="18" charset="0"/>
                <a:cs typeface="Times New Roman" panose="02020603050405020304" pitchFamily="18" charset="0"/>
              </a:rPr>
              <a:t>от </a:t>
            </a:r>
            <a:r>
              <a:rPr lang="ru-RU" sz="1400" dirty="0">
                <a:latin typeface="Times New Roman" panose="02020603050405020304" pitchFamily="18" charset="0"/>
                <a:cs typeface="Times New Roman" panose="02020603050405020304" pitchFamily="18" charset="0"/>
              </a:rPr>
              <a:t>13 ноября 2012 г. № 1522 «О создании комплексной системы экстренного оповещения населения об угрозе возникновения или о возникновении чрезвычайных ситуаций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171450" indent="-171450" algn="just">
              <a:lnSpc>
                <a:spcPct val="114000"/>
              </a:lnSpc>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Постановление </a:t>
            </a:r>
            <a:r>
              <a:rPr lang="ru-RU" sz="1400" dirty="0">
                <a:latin typeface="Times New Roman" panose="02020603050405020304" pitchFamily="18" charset="0"/>
                <a:cs typeface="Times New Roman" panose="02020603050405020304" pitchFamily="18" charset="0"/>
              </a:rPr>
              <a:t>Правительства Российской Федерации от 30 декабря 2003 г. № 794 «О единой государственной системе предупреждения и ликвидации чрезвычайных ситуаций</a:t>
            </a:r>
            <a:r>
              <a:rPr lang="ru-RU" sz="1400" dirty="0" smtClean="0">
                <a:latin typeface="Times New Roman" panose="02020603050405020304" pitchFamily="18" charset="0"/>
                <a:cs typeface="Times New Roman" panose="02020603050405020304" pitchFamily="18" charset="0"/>
              </a:rPr>
              <a:t>»;</a:t>
            </a: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Постановление Правительства Российской Федерации от 28 декабря 2020 </a:t>
            </a:r>
            <a:r>
              <a:rPr lang="ru-RU" sz="1400" dirty="0" smtClean="0">
                <a:latin typeface="Times New Roman" panose="02020603050405020304" pitchFamily="18" charset="0"/>
                <a:cs typeface="Times New Roman" panose="02020603050405020304" pitchFamily="18" charset="0"/>
              </a:rPr>
              <a:t>г. </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2322 «О </a:t>
            </a:r>
            <a:r>
              <a:rPr lang="ru-RU" sz="1400" dirty="0">
                <a:latin typeface="Times New Roman" panose="02020603050405020304" pitchFamily="18" charset="0"/>
                <a:cs typeface="Times New Roman" panose="02020603050405020304" pitchFamily="18" charset="0"/>
              </a:rPr>
              <a:t>порядке взаимодействия федеральных органов исполнительной власти, органов исполнительной власти субъектов Российской Федерации, органов местного самоуправления с операторами связи и редакциями средств массовой информации в целях оповещения населения о возникающих </a:t>
            </a:r>
            <a:r>
              <a:rPr lang="ru-RU" sz="1400" dirty="0" smtClean="0">
                <a:latin typeface="Times New Roman" panose="02020603050405020304" pitchFamily="18" charset="0"/>
                <a:cs typeface="Times New Roman" panose="02020603050405020304" pitchFamily="18" charset="0"/>
              </a:rPr>
              <a:t>опасностях</a:t>
            </a:r>
            <a:r>
              <a:rPr lang="ru-RU" sz="1400" dirty="0" smtClean="0">
                <a:latin typeface="Times New Roman" panose="02020603050405020304" pitchFamily="18" charset="0"/>
                <a:cs typeface="Times New Roman" panose="02020603050405020304" pitchFamily="18" charset="0"/>
              </a:rPr>
              <a:t>»;</a:t>
            </a: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Постановление Правительства Российской Федерации от </a:t>
            </a:r>
            <a:r>
              <a:rPr lang="ru-RU" sz="1400" dirty="0" smtClean="0">
                <a:latin typeface="Times New Roman" panose="02020603050405020304" pitchFamily="18" charset="0"/>
                <a:cs typeface="Times New Roman" panose="02020603050405020304" pitchFamily="18" charset="0"/>
              </a:rPr>
              <a:t>17 мая 2023 </a:t>
            </a:r>
            <a:r>
              <a:rPr lang="ru-RU" sz="1400" dirty="0">
                <a:latin typeface="Times New Roman" panose="02020603050405020304" pitchFamily="18" charset="0"/>
                <a:cs typeface="Times New Roman" panose="02020603050405020304" pitchFamily="18" charset="0"/>
              </a:rPr>
              <a:t>г. № </a:t>
            </a:r>
            <a:r>
              <a:rPr lang="ru-RU" sz="1400" dirty="0" smtClean="0">
                <a:latin typeface="Times New Roman" panose="02020603050405020304" pitchFamily="18" charset="0"/>
                <a:cs typeface="Times New Roman" panose="02020603050405020304" pitchFamily="18" charset="0"/>
              </a:rPr>
              <a:t>769 </a:t>
            </a:r>
            <a:r>
              <a:rPr lang="ru-RU" sz="1400" dirty="0">
                <a:latin typeface="Times New Roman" panose="02020603050405020304" pitchFamily="18" charset="0"/>
                <a:cs typeface="Times New Roman" panose="02020603050405020304" pitchFamily="18" charset="0"/>
              </a:rPr>
              <a:t>«О порядке </a:t>
            </a:r>
            <a:r>
              <a:rPr lang="ru-RU" sz="1400" dirty="0" smtClean="0">
                <a:latin typeface="Times New Roman" panose="02020603050405020304" pitchFamily="18" charset="0"/>
                <a:cs typeface="Times New Roman" panose="02020603050405020304" pitchFamily="18" charset="0"/>
              </a:rPr>
              <a:t>создания, реконструкции и поддержания в состоянии постоянной готовности к использованию систем оповещения населения»;</a:t>
            </a:r>
          </a:p>
          <a:p>
            <a:pPr marL="171450" indent="-171450" algn="just">
              <a:lnSpc>
                <a:spcPct val="114000"/>
              </a:lnSpc>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Приказ </a:t>
            </a:r>
            <a:r>
              <a:rPr lang="ru-RU" sz="1400" dirty="0">
                <a:latin typeface="Times New Roman" panose="02020603050405020304" pitchFamily="18" charset="0"/>
                <a:cs typeface="Times New Roman" panose="02020603050405020304" pitchFamily="18" charset="0"/>
              </a:rPr>
              <a:t>МЧС России № 578, </a:t>
            </a:r>
            <a:r>
              <a:rPr lang="ru-RU" sz="1400" dirty="0" err="1">
                <a:latin typeface="Times New Roman" panose="02020603050405020304" pitchFamily="18" charset="0"/>
                <a:cs typeface="Times New Roman" panose="02020603050405020304" pitchFamily="18" charset="0"/>
              </a:rPr>
              <a:t>Минкомсвязи</a:t>
            </a:r>
            <a:r>
              <a:rPr lang="ru-RU" sz="1400" dirty="0">
                <a:latin typeface="Times New Roman" panose="02020603050405020304" pitchFamily="18" charset="0"/>
                <a:cs typeface="Times New Roman" panose="02020603050405020304" pitchFamily="18" charset="0"/>
              </a:rPr>
              <a:t> России № 365 от </a:t>
            </a:r>
            <a:r>
              <a:rPr lang="ru-RU" sz="1400" dirty="0" smtClean="0">
                <a:latin typeface="Times New Roman" panose="02020603050405020304" pitchFamily="18" charset="0"/>
                <a:cs typeface="Times New Roman" panose="02020603050405020304" pitchFamily="18" charset="0"/>
              </a:rPr>
              <a:t>31 июля 2020 г. «Об </a:t>
            </a:r>
            <a:r>
              <a:rPr lang="ru-RU" sz="1400" dirty="0">
                <a:latin typeface="Times New Roman" panose="02020603050405020304" pitchFamily="18" charset="0"/>
                <a:cs typeface="Times New Roman" panose="02020603050405020304" pitchFamily="18" charset="0"/>
              </a:rPr>
              <a:t>утверждении Положения о системах оповещения </a:t>
            </a:r>
            <a:r>
              <a:rPr lang="ru-RU" sz="1400" dirty="0" smtClean="0">
                <a:latin typeface="Times New Roman" panose="02020603050405020304" pitchFamily="18" charset="0"/>
                <a:cs typeface="Times New Roman" panose="02020603050405020304" pitchFamily="18" charset="0"/>
              </a:rPr>
              <a:t>населения» </a:t>
            </a:r>
            <a:r>
              <a:rPr lang="ru-RU" sz="1400" dirty="0">
                <a:latin typeface="Times New Roman" panose="02020603050405020304" pitchFamily="18" charset="0"/>
                <a:cs typeface="Times New Roman" panose="02020603050405020304" pitchFamily="18" charset="0"/>
              </a:rPr>
              <a:t>(Зарегистрировано в Минюсте России </a:t>
            </a:r>
            <a:r>
              <a:rPr lang="ru-RU" sz="1400" dirty="0" smtClean="0">
                <a:latin typeface="Times New Roman" panose="02020603050405020304" pitchFamily="18" charset="0"/>
                <a:cs typeface="Times New Roman" panose="02020603050405020304" pitchFamily="18" charset="0"/>
              </a:rPr>
              <a:t>26 октября 2020 г. № </a:t>
            </a:r>
            <a:r>
              <a:rPr lang="ru-RU" sz="1400" dirty="0">
                <a:latin typeface="Times New Roman" panose="02020603050405020304" pitchFamily="18" charset="0"/>
                <a:cs typeface="Times New Roman" panose="02020603050405020304" pitchFamily="18" charset="0"/>
              </a:rPr>
              <a:t>60567);</a:t>
            </a: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Приказ МЧС России № 579, </a:t>
            </a:r>
            <a:r>
              <a:rPr lang="ru-RU" sz="1400" dirty="0" err="1">
                <a:latin typeface="Times New Roman" panose="02020603050405020304" pitchFamily="18" charset="0"/>
                <a:cs typeface="Times New Roman" panose="02020603050405020304" pitchFamily="18" charset="0"/>
              </a:rPr>
              <a:t>Минкомсвязи</a:t>
            </a:r>
            <a:r>
              <a:rPr lang="ru-RU" sz="1400" dirty="0">
                <a:latin typeface="Times New Roman" panose="02020603050405020304" pitchFamily="18" charset="0"/>
                <a:cs typeface="Times New Roman" panose="02020603050405020304" pitchFamily="18" charset="0"/>
              </a:rPr>
              <a:t> России № 366 от 31 июля 2020 г. </a:t>
            </a:r>
            <a:r>
              <a:rPr lang="ru-RU" sz="1400" dirty="0" smtClean="0">
                <a:latin typeface="Times New Roman" panose="02020603050405020304" pitchFamily="18" charset="0"/>
                <a:cs typeface="Times New Roman" panose="02020603050405020304" pitchFamily="18" charset="0"/>
              </a:rPr>
              <a:t>«Об </a:t>
            </a:r>
            <a:r>
              <a:rPr lang="ru-RU" sz="1400" dirty="0">
                <a:latin typeface="Times New Roman" panose="02020603050405020304" pitchFamily="18" charset="0"/>
                <a:cs typeface="Times New Roman" panose="02020603050405020304" pitchFamily="18" charset="0"/>
              </a:rPr>
              <a:t>утверждении Положения по организации эксплуатационно-технического обслуживания систем оповещения </a:t>
            </a:r>
            <a:r>
              <a:rPr lang="ru-RU" sz="1400" dirty="0" smtClean="0">
                <a:latin typeface="Times New Roman" panose="02020603050405020304" pitchFamily="18" charset="0"/>
                <a:cs typeface="Times New Roman" panose="02020603050405020304" pitchFamily="18" charset="0"/>
              </a:rPr>
              <a:t>населения» </a:t>
            </a:r>
            <a:r>
              <a:rPr lang="ru-RU" sz="1400" dirty="0">
                <a:latin typeface="Times New Roman" panose="02020603050405020304" pitchFamily="18" charset="0"/>
                <a:cs typeface="Times New Roman" panose="02020603050405020304" pitchFamily="18" charset="0"/>
              </a:rPr>
              <a:t>(Зарегистрировано в Минюсте России 26 октября 2020 г.</a:t>
            </a:r>
            <a:r>
              <a:rPr lang="ru-RU" sz="1400" dirty="0" smtClean="0">
                <a:latin typeface="Times New Roman" panose="02020603050405020304" pitchFamily="18" charset="0"/>
                <a:cs typeface="Times New Roman" panose="02020603050405020304" pitchFamily="18" charset="0"/>
              </a:rPr>
              <a:t> № </a:t>
            </a:r>
            <a:r>
              <a:rPr lang="ru-RU" sz="1400" dirty="0">
                <a:latin typeface="Times New Roman" panose="02020603050405020304" pitchFamily="18" charset="0"/>
                <a:cs typeface="Times New Roman" panose="02020603050405020304" pitchFamily="18" charset="0"/>
              </a:rPr>
              <a:t>60566);</a:t>
            </a:r>
          </a:p>
          <a:p>
            <a:pPr marL="171450" indent="-171450" algn="just">
              <a:lnSpc>
                <a:spcPct val="114000"/>
              </a:lnSpc>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ГОСТ </a:t>
            </a:r>
            <a:r>
              <a:rPr lang="ru-RU" sz="1400" dirty="0">
                <a:latin typeface="Times New Roman" panose="02020603050405020304" pitchFamily="18" charset="0"/>
                <a:cs typeface="Times New Roman" panose="02020603050405020304" pitchFamily="18" charset="0"/>
              </a:rPr>
              <a:t>Р 42.3.01-2021. Национальный стандарт Российской Федерации. Гражданская оборона. Технические средства оповещения населения. Классификация. Общие технические требования» (утв. и введен в действие Приказом </a:t>
            </a:r>
            <a:r>
              <a:rPr lang="ru-RU" sz="1400" dirty="0" err="1">
                <a:latin typeface="Times New Roman" panose="02020603050405020304" pitchFamily="18" charset="0"/>
                <a:cs typeface="Times New Roman" panose="02020603050405020304" pitchFamily="18" charset="0"/>
              </a:rPr>
              <a:t>Росстандарта</a:t>
            </a:r>
            <a:r>
              <a:rPr lang="ru-RU" sz="1400" dirty="0">
                <a:latin typeface="Times New Roman" panose="02020603050405020304" pitchFamily="18" charset="0"/>
                <a:cs typeface="Times New Roman" panose="02020603050405020304" pitchFamily="18" charset="0"/>
              </a:rPr>
              <a:t> от </a:t>
            </a:r>
            <a:r>
              <a:rPr lang="ru-RU" sz="1400" dirty="0" smtClean="0">
                <a:latin typeface="Times New Roman" panose="02020603050405020304" pitchFamily="18" charset="0"/>
                <a:cs typeface="Times New Roman" panose="02020603050405020304" pitchFamily="18" charset="0"/>
              </a:rPr>
              <a:t>9 февраля 2021 г. № 46-ст;</a:t>
            </a: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ГОСТ Р 42.3.05-2023 «Гражданская оборона. Технические средства оповещения населения. Протоколы информационного обмена. Общие требования</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(дата введения </a:t>
            </a:r>
            <a:r>
              <a:rPr lang="ru-RU" sz="1400" dirty="0" smtClean="0">
                <a:latin typeface="Times New Roman" panose="02020603050405020304" pitchFamily="18" charset="0"/>
                <a:cs typeface="Times New Roman" panose="02020603050405020304" pitchFamily="18" charset="0"/>
              </a:rPr>
              <a:t>1 июня 2023 г.);</a:t>
            </a:r>
          </a:p>
          <a:p>
            <a:pPr marL="171450" indent="-171450" algn="just">
              <a:lnSpc>
                <a:spcPct val="114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Методические рекомендации по созданию и реконструкции систем оповещения населения (утверждены протоколом заседания рабочей группы Правительственной комиссии по предупреждению и ликвидации чрезвычайных ситуаций и обеспечению пожарной безопасности по координации создания и поддержания в постоянной готовности систем оповещения населения от 19 февраля 2021 г. № 1</a:t>
            </a:r>
            <a:r>
              <a:rPr lang="ru-RU" sz="1400" dirty="0" smtClean="0">
                <a:latin typeface="Times New Roman" panose="02020603050405020304" pitchFamily="18" charset="0"/>
                <a:cs typeface="Times New Roman" panose="02020603050405020304" pitchFamily="18" charset="0"/>
              </a:rPr>
              <a:t>)</a:t>
            </a:r>
          </a:p>
        </p:txBody>
      </p:sp>
      <p:sp>
        <p:nvSpPr>
          <p:cNvPr id="2" name="Номер слайда 1"/>
          <p:cNvSpPr>
            <a:spLocks noGrp="1"/>
          </p:cNvSpPr>
          <p:nvPr>
            <p:ph type="sldNum" sz="quarter" idx="12"/>
          </p:nvPr>
        </p:nvSpPr>
        <p:spPr>
          <a:xfrm>
            <a:off x="9338736" y="6533582"/>
            <a:ext cx="2844800" cy="365125"/>
          </a:xfrm>
        </p:spPr>
        <p:txBody>
          <a:bodyPr/>
          <a:lstStyle/>
          <a:p>
            <a:pPr>
              <a:defRPr/>
            </a:pPr>
            <a:fld id="{1E49034A-A7B1-445D-B275-FE52B65EA479}" type="slidenum">
              <a:rPr lang="ru-RU" smtClean="0"/>
              <a:pPr>
                <a:defRPr/>
              </a:pPr>
              <a:t>8</a:t>
            </a:fld>
            <a:endParaRPr lang="ru-RU" dirty="0"/>
          </a:p>
        </p:txBody>
      </p:sp>
    </p:spTree>
    <p:extLst>
      <p:ext uri="{BB962C8B-B14F-4D97-AF65-F5344CB8AC3E}">
        <p14:creationId xmlns:p14="http://schemas.microsoft.com/office/powerpoint/2010/main" val="1715322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78"/>
            <a:ext cx="12192000" cy="4691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9336" y="-78"/>
            <a:ext cx="11665296" cy="461665"/>
          </a:xfrm>
          <a:prstGeom prst="rect">
            <a:avLst/>
          </a:prstGeom>
          <a:noFill/>
        </p:spPr>
        <p:txBody>
          <a:bodyPr wrap="square" rtlCol="0">
            <a:spAutoFit/>
          </a:bodyPr>
          <a:lstStyle/>
          <a:p>
            <a:pPr algn="r"/>
            <a:r>
              <a:rPr lang="ru-RU" sz="1200" dirty="0">
                <a:solidFill>
                  <a:schemeClr val="bg1"/>
                </a:solidFill>
                <a:latin typeface="Times New Roman" panose="02020603050405020304" pitchFamily="18" charset="0"/>
                <a:cs typeface="Times New Roman" panose="02020603050405020304" pitchFamily="18" charset="0"/>
              </a:rPr>
              <a:t>ОПОВЕЩЕНИЕ НАСЕЛЕНИЯ ОБ ОПАСНОСТЯХ, </a:t>
            </a:r>
            <a:r>
              <a:rPr lang="ru-RU" sz="1200" dirty="0" smtClean="0">
                <a:solidFill>
                  <a:schemeClr val="bg1"/>
                </a:solidFill>
                <a:latin typeface="Times New Roman" panose="02020603050405020304" pitchFamily="18" charset="0"/>
                <a:cs typeface="Times New Roman" panose="02020603050405020304" pitchFamily="18" charset="0"/>
              </a:rPr>
              <a:t>ВОЗНИКАЮЩИХ ПРИ </a:t>
            </a:r>
            <a:r>
              <a:rPr lang="ru-RU" sz="1200" dirty="0">
                <a:solidFill>
                  <a:schemeClr val="bg1"/>
                </a:solidFill>
                <a:latin typeface="Times New Roman" panose="02020603050405020304" pitchFamily="18" charset="0"/>
                <a:cs typeface="Times New Roman" panose="02020603050405020304" pitchFamily="18" charset="0"/>
              </a:rPr>
              <a:t>ВОЕННЫХ КОНФЛИКТАХ ИЛИ ВСЛЕДСТВИЕ ЭТИХ КОНФЛИКТОВ, </a:t>
            </a:r>
            <a:endParaRPr lang="en-US" sz="1200" dirty="0" smtClean="0">
              <a:solidFill>
                <a:schemeClr val="bg1"/>
              </a:solidFill>
              <a:latin typeface="Times New Roman" panose="02020603050405020304" pitchFamily="18" charset="0"/>
              <a:cs typeface="Times New Roman" panose="02020603050405020304" pitchFamily="18" charset="0"/>
            </a:endParaRPr>
          </a:p>
          <a:p>
            <a:pPr algn="r"/>
            <a:r>
              <a:rPr lang="ru-RU" sz="1200" dirty="0" smtClean="0">
                <a:solidFill>
                  <a:schemeClr val="bg1"/>
                </a:solidFill>
                <a:latin typeface="Times New Roman" panose="02020603050405020304" pitchFamily="18" charset="0"/>
                <a:cs typeface="Times New Roman" panose="02020603050405020304" pitchFamily="18" charset="0"/>
              </a:rPr>
              <a:t>А </a:t>
            </a:r>
            <a:r>
              <a:rPr lang="ru-RU" sz="1200" dirty="0">
                <a:solidFill>
                  <a:schemeClr val="bg1"/>
                </a:solidFill>
                <a:latin typeface="Times New Roman" panose="02020603050405020304" pitchFamily="18" charset="0"/>
                <a:cs typeface="Times New Roman" panose="02020603050405020304" pitchFamily="18" charset="0"/>
              </a:rPr>
              <a:t>ТАКЖЕ ПРИ ЧРЕЗВЫЧАЙНЫХ СИТУАЦИЯХ ПРИРОДНОГО И ТЕХНОГЕННОГО ХАРАКТЕРА</a:t>
            </a:r>
          </a:p>
        </p:txBody>
      </p:sp>
      <p:pic>
        <p:nvPicPr>
          <p:cNvPr id="8" name="Рисунок 7"/>
          <p:cNvPicPr>
            <a:picLocks noChangeAspect="1"/>
          </p:cNvPicPr>
          <p:nvPr/>
        </p:nvPicPr>
        <p:blipFill>
          <a:blip r:embed="rId3" cstate="print"/>
          <a:stretch>
            <a:fillRect/>
          </a:stretch>
        </p:blipFill>
        <p:spPr>
          <a:xfrm>
            <a:off x="11784632" y="119141"/>
            <a:ext cx="284899" cy="269755"/>
          </a:xfrm>
          <a:prstGeom prst="rect">
            <a:avLst/>
          </a:prstGeom>
        </p:spPr>
      </p:pic>
      <p:sp>
        <p:nvSpPr>
          <p:cNvPr id="2" name="Номер слайда 1"/>
          <p:cNvSpPr>
            <a:spLocks noGrp="1"/>
          </p:cNvSpPr>
          <p:nvPr>
            <p:ph type="sldNum" sz="quarter" idx="12"/>
          </p:nvPr>
        </p:nvSpPr>
        <p:spPr>
          <a:xfrm>
            <a:off x="9365580" y="6490543"/>
            <a:ext cx="2844800" cy="365125"/>
          </a:xfrm>
        </p:spPr>
        <p:txBody>
          <a:bodyPr/>
          <a:lstStyle/>
          <a:p>
            <a:pPr>
              <a:defRPr/>
            </a:pPr>
            <a:fld id="{1E49034A-A7B1-445D-B275-FE52B65EA479}" type="slidenum">
              <a:rPr lang="ru-RU" smtClean="0"/>
              <a:pPr>
                <a:defRPr/>
              </a:pPr>
              <a:t>9</a:t>
            </a:fld>
            <a:endParaRPr lang="ru-RU"/>
          </a:p>
        </p:txBody>
      </p:sp>
      <p:sp>
        <p:nvSpPr>
          <p:cNvPr id="4" name="Пятиугольник 3"/>
          <p:cNvSpPr/>
          <p:nvPr/>
        </p:nvSpPr>
        <p:spPr>
          <a:xfrm>
            <a:off x="191344" y="692696"/>
            <a:ext cx="6552728" cy="1296144"/>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300" b="1" dirty="0" smtClean="0">
                <a:solidFill>
                  <a:schemeClr val="tx2"/>
                </a:solidFill>
                <a:latin typeface="Times New Roman" panose="02020603050405020304" pitchFamily="18" charset="0"/>
                <a:cs typeface="Times New Roman" panose="02020603050405020304" pitchFamily="18" charset="0"/>
              </a:rPr>
              <a:t>ФЕДЕРАЛЬНЫЙ ЗАКОН «О ВНЕСЕНИИ ИЗМЕНЕНИЙ В ФЕДЕРАЛЬНЫЙ ЗАКОН «О ГРАЖДАНСКОЙ ОБОРОНЕ» И СТАТЬИ 1 И 14 ФЕДЕРАЛЬНОГО ЗАКОНА «О ЗАЩИТЕ НАСЕЛЕНИЯ И ТЕРРИТОРИЙ ОТ ЧРЕЗВЫЧАЙНЫХ СИТУАЦИЙ ПРИРОДНОГО И ТЕХНОГЕННОГО ХАРАКТЕРА» </a:t>
            </a:r>
            <a:br>
              <a:rPr lang="ru-RU" sz="1300" b="1" dirty="0" smtClean="0">
                <a:solidFill>
                  <a:schemeClr val="tx2"/>
                </a:solidFill>
                <a:latin typeface="Times New Roman" panose="02020603050405020304" pitchFamily="18" charset="0"/>
                <a:cs typeface="Times New Roman" panose="02020603050405020304" pitchFamily="18" charset="0"/>
              </a:rPr>
            </a:br>
            <a:r>
              <a:rPr lang="ru-RU" sz="1300" b="1" dirty="0" smtClean="0">
                <a:solidFill>
                  <a:schemeClr val="tx2"/>
                </a:solidFill>
                <a:latin typeface="Times New Roman" panose="02020603050405020304" pitchFamily="18" charset="0"/>
                <a:cs typeface="Times New Roman" panose="02020603050405020304" pitchFamily="18" charset="0"/>
              </a:rPr>
              <a:t>ОТ 4 НОЯБРЯ 2022 Г. № 417-ФЗ</a:t>
            </a:r>
            <a:endParaRPr lang="ru-RU" sz="1300" dirty="0">
              <a:solidFill>
                <a:prstClr val="black"/>
              </a:solidFill>
              <a:latin typeface="Times New Roman" panose="02020603050405020304" pitchFamily="18" charset="0"/>
              <a:cs typeface="Times New Roman" panose="02020603050405020304" pitchFamily="18"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052" y="2386847"/>
            <a:ext cx="2746591" cy="3694359"/>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255" y="2386847"/>
            <a:ext cx="2817915" cy="3694359"/>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Прямоугольник 21"/>
          <p:cNvSpPr/>
          <p:nvPr/>
        </p:nvSpPr>
        <p:spPr>
          <a:xfrm>
            <a:off x="6827037" y="894492"/>
            <a:ext cx="5101611" cy="116955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ОПОВЕЩЕНИЕ НАСЕЛЕНИЯ </a:t>
            </a:r>
            <a:r>
              <a:rPr lang="ru-RU" sz="1400" dirty="0" smtClean="0">
                <a:latin typeface="Times New Roman" panose="02020603050405020304" pitchFamily="18" charset="0"/>
                <a:ea typeface="Arial Unicode MS"/>
                <a:cs typeface="Times New Roman" panose="02020603050405020304" pitchFamily="18" charset="0"/>
              </a:rPr>
              <a:t>–  </a:t>
            </a:r>
            <a:r>
              <a:rPr lang="ru-RU" sz="1400" dirty="0">
                <a:latin typeface="Times New Roman" panose="02020603050405020304" pitchFamily="18" charset="0"/>
                <a:ea typeface="Arial Unicode MS"/>
                <a:cs typeface="Times New Roman" panose="02020603050405020304" pitchFamily="18" charset="0"/>
              </a:rPr>
              <a:t>доведение до населения сигналов оповещения и экстренной информации об опасностях, возникающих при военных конфликтах или вследствие этих конфликтов, а также при чрезвычайных ситуациях природного и техногенного характера</a:t>
            </a:r>
            <a:r>
              <a:rPr lang="ru-RU" sz="1400" dirty="0" smtClean="0">
                <a:latin typeface="Times New Roman" panose="02020603050405020304" pitchFamily="18" charset="0"/>
                <a:ea typeface="Arial Unicode MS"/>
                <a:cs typeface="Times New Roman" panose="02020603050405020304" pitchFamily="18" charset="0"/>
              </a:rPr>
              <a:t>.</a:t>
            </a:r>
          </a:p>
        </p:txBody>
      </p:sp>
      <p:sp>
        <p:nvSpPr>
          <p:cNvPr id="23" name="Прямоугольник 22"/>
          <p:cNvSpPr/>
          <p:nvPr/>
        </p:nvSpPr>
        <p:spPr>
          <a:xfrm>
            <a:off x="6821979" y="2489464"/>
            <a:ext cx="5087202" cy="160043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СИСТЕМЫ ОПОВЕЩЕНИЯ НАСЕЛЕНИЯ </a:t>
            </a:r>
            <a:r>
              <a:rPr lang="ru-RU" sz="1400" dirty="0" smtClean="0">
                <a:latin typeface="Times New Roman" panose="02020603050405020304" pitchFamily="18" charset="0"/>
                <a:ea typeface="Arial Unicode MS"/>
                <a:cs typeface="Times New Roman" panose="02020603050405020304" pitchFamily="18" charset="0"/>
              </a:rPr>
              <a:t>– </a:t>
            </a:r>
            <a:r>
              <a:rPr lang="ru-RU" sz="1400" dirty="0">
                <a:latin typeface="Times New Roman" panose="02020603050405020304" pitchFamily="18" charset="0"/>
                <a:ea typeface="Arial Unicode MS"/>
                <a:cs typeface="Times New Roman" panose="02020603050405020304" pitchFamily="18" charset="0"/>
              </a:rPr>
              <a:t> совокупность технических средств, предназначенных для приема, обработки и передачи в автоматизированном и (или) автоматических режимах сигналов оповещения и экстренной информации об опасностях, возникающих при военных конфликтах или вследствие этих конфликтов, а также при чрезвычайных ситуациях природного и техногенного характера.</a:t>
            </a:r>
            <a:endParaRPr lang="ru-RU" sz="1400" dirty="0" smtClean="0">
              <a:latin typeface="Times New Roman" panose="02020603050405020304" pitchFamily="18" charset="0"/>
              <a:ea typeface="Arial Unicode MS"/>
              <a:cs typeface="Times New Roman" panose="02020603050405020304" pitchFamily="18" charset="0"/>
            </a:endParaRPr>
          </a:p>
        </p:txBody>
      </p:sp>
      <p:sp>
        <p:nvSpPr>
          <p:cNvPr id="24" name="Прямоугольник 23"/>
          <p:cNvSpPr/>
          <p:nvPr/>
        </p:nvSpPr>
        <p:spPr>
          <a:xfrm>
            <a:off x="6841446" y="4515323"/>
            <a:ext cx="5101611"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400" b="1" dirty="0" smtClean="0">
                <a:solidFill>
                  <a:schemeClr val="tx2"/>
                </a:solidFill>
                <a:latin typeface="Times New Roman" panose="02020603050405020304" pitchFamily="18" charset="0"/>
                <a:cs typeface="Times New Roman" panose="02020603050405020304" pitchFamily="18" charset="0"/>
              </a:rPr>
              <a:t>ПРАВИТЕЛЬСТВО РОССИЙСКОЙ ФЕДЕРАЦИИ </a:t>
            </a:r>
            <a:r>
              <a:rPr lang="ru-RU" sz="1400" dirty="0" smtClean="0">
                <a:latin typeface="Times New Roman" panose="02020603050405020304" pitchFamily="18" charset="0"/>
                <a:ea typeface="Arial Unicode MS"/>
                <a:cs typeface="Times New Roman" panose="02020603050405020304" pitchFamily="18" charset="0"/>
              </a:rPr>
              <a:t>определяет </a:t>
            </a:r>
            <a:r>
              <a:rPr lang="ru-RU" sz="1400" dirty="0">
                <a:latin typeface="Times New Roman" panose="02020603050405020304" pitchFamily="18" charset="0"/>
                <a:ea typeface="Arial Unicode MS"/>
                <a:cs typeface="Times New Roman" panose="02020603050405020304" pitchFamily="18" charset="0"/>
              </a:rPr>
              <a:t>порядок создания, </a:t>
            </a:r>
            <a:r>
              <a:rPr lang="ru-RU" sz="1400" dirty="0" smtClean="0">
                <a:latin typeface="Times New Roman" panose="02020603050405020304" pitchFamily="18" charset="0"/>
                <a:ea typeface="Arial Unicode MS"/>
                <a:cs typeface="Times New Roman" panose="02020603050405020304" pitchFamily="18" charset="0"/>
              </a:rPr>
              <a:t>реконструкции и </a:t>
            </a:r>
            <a:r>
              <a:rPr lang="ru-RU" sz="1400" dirty="0">
                <a:latin typeface="Times New Roman" panose="02020603050405020304" pitchFamily="18" charset="0"/>
                <a:ea typeface="Arial Unicode MS"/>
                <a:cs typeface="Times New Roman" panose="02020603050405020304" pitchFamily="18" charset="0"/>
              </a:rPr>
              <a:t>поддержания в состоянии постоянной </a:t>
            </a:r>
            <a:r>
              <a:rPr lang="ru-RU" sz="1400" dirty="0" smtClean="0">
                <a:latin typeface="Times New Roman" panose="02020603050405020304" pitchFamily="18" charset="0"/>
                <a:ea typeface="Arial Unicode MS"/>
                <a:cs typeface="Times New Roman" panose="02020603050405020304" pitchFamily="18" charset="0"/>
              </a:rPr>
              <a:t>готовности к </a:t>
            </a:r>
            <a:r>
              <a:rPr lang="ru-RU" sz="1400" dirty="0">
                <a:latin typeface="Times New Roman" panose="02020603050405020304" pitchFamily="18" charset="0"/>
                <a:ea typeface="Arial Unicode MS"/>
                <a:cs typeface="Times New Roman" panose="02020603050405020304" pitchFamily="18" charset="0"/>
              </a:rPr>
              <a:t>использованию систем оповещения населения.</a:t>
            </a:r>
            <a:endParaRPr lang="ru-RU" sz="1400" dirty="0" smtClean="0">
              <a:latin typeface="Times New Roman" panose="02020603050405020304" pitchFamily="18" charset="0"/>
              <a:ea typeface="Arial Unicode MS"/>
              <a:cs typeface="Times New Roman" panose="02020603050405020304" pitchFamily="18" charset="0"/>
            </a:endParaRPr>
          </a:p>
        </p:txBody>
      </p:sp>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825" y="2276872"/>
            <a:ext cx="624882" cy="640471"/>
          </a:xfrm>
          <a:prstGeom prst="rect">
            <a:avLst/>
          </a:prstGeom>
        </p:spPr>
      </p:pic>
    </p:spTree>
    <p:extLst>
      <p:ext uri="{BB962C8B-B14F-4D97-AF65-F5344CB8AC3E}">
        <p14:creationId xmlns:p14="http://schemas.microsoft.com/office/powerpoint/2010/main" val="692050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67653b8163161a811d18dd27f688c18751523a"/>
</p:tagLst>
</file>

<file path=ppt/theme/theme1.xml><?xml version="1.0" encoding="utf-8"?>
<a:theme xmlns:a="http://schemas.openxmlformats.org/drawingml/2006/main" name="blue_wav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blue_wav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blue_wave</Template>
  <TotalTime>9403</TotalTime>
  <Words>19965</Words>
  <Application>Microsoft Office PowerPoint</Application>
  <PresentationFormat>Широкоэкранный</PresentationFormat>
  <Paragraphs>1894</Paragraphs>
  <Slides>78</Slides>
  <Notes>75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78</vt:i4>
      </vt:variant>
    </vt:vector>
  </HeadingPairs>
  <TitlesOfParts>
    <vt:vector size="85" baseType="lpstr">
      <vt:lpstr>Arial Unicode MS</vt:lpstr>
      <vt:lpstr>MingLiU_HKSCS-ExtB</vt:lpstr>
      <vt:lpstr>Arial</vt:lpstr>
      <vt:lpstr>Calibri</vt:lpstr>
      <vt:lpstr>Times New Roman</vt:lpstr>
      <vt:lpstr>blue_wave</vt:lpstr>
      <vt:lpstr>6_blue_wave</vt:lpstr>
      <vt:lpstr>МИНИСТЕРСТВО РОССИЙСКОЙ ФЕДЕРАЦИИ  ПО ДЕЛАМ ГРАЖДАНСКОЙ ОБОРОНЫ, ЧРЕЗВЫЧАЙНЫМ СИТУАЦИЯМ  И ЛИКВИДАЦИИ ПОСЛЕДСТВИЙ СТИХИЙНЫХ БЕДСТВИЙ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sergey</dc:creator>
  <cp:lastModifiedBy>Стажер - Шанц В.А.</cp:lastModifiedBy>
  <cp:revision>648</cp:revision>
  <cp:lastPrinted>2021-04-26T12:15:32Z</cp:lastPrinted>
  <dcterms:created xsi:type="dcterms:W3CDTF">2014-01-22T11:01:46Z</dcterms:created>
  <dcterms:modified xsi:type="dcterms:W3CDTF">2023-05-24T09:29:09Z</dcterms:modified>
</cp:coreProperties>
</file>